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975">
          <p15:clr>
            <a:srgbClr val="A4A3A4"/>
          </p15:clr>
        </p15:guide>
        <p15:guide id="3" orient="horz" pos="404">
          <p15:clr>
            <a:srgbClr val="A4A3A4"/>
          </p15:clr>
        </p15:guide>
        <p15:guide id="4" orient="horz" pos="3747">
          <p15:clr>
            <a:srgbClr val="A4A3A4"/>
          </p15:clr>
        </p15:guide>
        <p15:guide id="5" orient="horz" pos="1068">
          <p15:clr>
            <a:srgbClr val="A4A3A4"/>
          </p15:clr>
        </p15:guide>
        <p15:guide id="6" orient="horz" pos="4153">
          <p15:clr>
            <a:srgbClr val="A4A3A4"/>
          </p15:clr>
        </p15:guide>
        <p15:guide id="7" pos="337">
          <p15:clr>
            <a:srgbClr val="A4A3A4"/>
          </p15:clr>
        </p15:guide>
        <p15:guide id="8" pos="5336">
          <p15:clr>
            <a:srgbClr val="A4A3A4"/>
          </p15:clr>
        </p15:guide>
        <p15:guide id="9" pos="2751">
          <p15:clr>
            <a:srgbClr val="A4A3A4"/>
          </p15:clr>
        </p15:guide>
        <p15:guide id="10" pos="29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9" autoAdjust="0"/>
    <p:restoredTop sz="94660"/>
  </p:normalViewPr>
  <p:slideViewPr>
    <p:cSldViewPr snapToGrid="0" snapToObjects="1" showGuides="1">
      <p:cViewPr>
        <p:scale>
          <a:sx n="123" d="100"/>
          <a:sy n="123" d="100"/>
        </p:scale>
        <p:origin x="90" y="90"/>
      </p:cViewPr>
      <p:guideLst>
        <p:guide orient="horz" pos="2160"/>
        <p:guide orient="horz" pos="3975"/>
        <p:guide orient="horz" pos="404"/>
        <p:guide orient="horz" pos="3747"/>
        <p:guide orient="horz" pos="1068"/>
        <p:guide orient="horz" pos="4153"/>
        <p:guide pos="337"/>
        <p:guide pos="5336"/>
        <p:guide pos="2751"/>
        <p:guide pos="292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588F2C-266F-4988-9343-B4F85FB4C5F8}" type="datetimeFigureOut">
              <a:rPr lang="en-GB" smtClean="0"/>
              <a:pPr/>
              <a:t>27/11/2018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6CE74-15F5-4FEF-9BFF-2859599DBB4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w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ro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grafikfiler_skabelondesign1_300 (NXPowerLite)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15/11 2018 3:50 PM, Madhavi (Orange Room)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Draft slides, 14 November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E163-10AD-4CA8-AFB4-E725700737E6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8784467" y="1150249"/>
            <a:ext cx="360000" cy="1080000"/>
            <a:chOff x="8784467" y="1163037"/>
            <a:chExt cx="360000" cy="1080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8784467" y="1163037"/>
              <a:ext cx="360000" cy="1080000"/>
            </a:xfrm>
            <a:prstGeom prst="rect">
              <a:avLst/>
            </a:prstGeom>
            <a:solidFill>
              <a:srgbClr val="EB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Picture 7" descr="våbenskjold.wmf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8815117" y="1219709"/>
              <a:ext cx="326441" cy="557784"/>
            </a:xfrm>
            <a:prstGeom prst="rect">
              <a:avLst/>
            </a:prstGeom>
          </p:spPr>
        </p:pic>
      </p:grpSp>
      <p:pic>
        <p:nvPicPr>
          <p:cNvPr id="9" name="Picture 8" descr="Danida_UK_rgb.wmf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013248" y="2563623"/>
            <a:ext cx="3431853" cy="48287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grafikfiler_skabelondesign2 (NXPowerLite)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4988" y="2555914"/>
            <a:ext cx="7923212" cy="517792"/>
          </a:xfrm>
        </p:spPr>
        <p:txBody>
          <a:bodyPr/>
          <a:lstStyle/>
          <a:p>
            <a:r>
              <a:rPr lang="da-DK" noProof="0"/>
              <a:t>Klik for at redigere i master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4988" y="3192129"/>
            <a:ext cx="7917060" cy="762926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/>
              <a:t>Klik for at redigere undertiteltypografien i masteren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/>
              <a:t>15/11 2018 3:50 PM, Madhavi (Orange Room)</a:t>
            </a:r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Draft slides, 14 November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E163-10AD-4CA8-AFB4-E725700737E6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8" name="Picture 7" descr="Danida_UK_rgb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4987" y="3969040"/>
            <a:ext cx="2144908" cy="301798"/>
          </a:xfrm>
          <a:prstGeom prst="rect">
            <a:avLst/>
          </a:prstGeom>
        </p:spPr>
      </p:pic>
      <p:grpSp>
        <p:nvGrpSpPr>
          <p:cNvPr id="13" name="Group 12"/>
          <p:cNvGrpSpPr/>
          <p:nvPr userDrawn="1"/>
        </p:nvGrpSpPr>
        <p:grpSpPr>
          <a:xfrm>
            <a:off x="8784467" y="1150249"/>
            <a:ext cx="360000" cy="1080000"/>
            <a:chOff x="8784467" y="1163037"/>
            <a:chExt cx="360000" cy="1080000"/>
          </a:xfrm>
        </p:grpSpPr>
        <p:sp>
          <p:nvSpPr>
            <p:cNvPr id="9" name="Rectangle 8"/>
            <p:cNvSpPr/>
            <p:nvPr userDrawn="1"/>
          </p:nvSpPr>
          <p:spPr>
            <a:xfrm>
              <a:off x="8784467" y="1163037"/>
              <a:ext cx="360000" cy="1080000"/>
            </a:xfrm>
            <a:prstGeom prst="rect">
              <a:avLst/>
            </a:prstGeom>
            <a:solidFill>
              <a:srgbClr val="EB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" name="Picture 9" descr="våbenskjold.wmf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8815117" y="1219709"/>
              <a:ext cx="326441" cy="557784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i master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noProof="0"/>
              <a:t>Rediger typografien i masterens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/>
              <a:t>15/11 2018 3:50 PM, Madhavi (Orange Room)</a:t>
            </a:r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Draft slides, 14 November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E163-10AD-4CA8-AFB4-E725700737E6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i master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988" y="1695450"/>
            <a:ext cx="3823200" cy="42529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/>
              <a:t>Rediger typografien i masterens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en-GB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95450"/>
            <a:ext cx="3823200" cy="42529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/>
              <a:t>Rediger typografien i masterens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en-GB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/>
              <a:t>15/11 2018 3:50 PM, Madhavi (Orange Room)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Draft slides, 14 November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E163-10AD-4CA8-AFB4-E725700737E6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i master</a:t>
            </a:r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/>
              <a:t>15/11 2018 3:50 PM, Madhavi (Orange Room)</a:t>
            </a:r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Draft slides, 14 November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E163-10AD-4CA8-AFB4-E725700737E6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15/11 2018 3:50 PM, Madhavi (Orange Room)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Draft slides, 14 November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E163-10AD-4CA8-AFB4-E725700737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988" y="641350"/>
            <a:ext cx="7935912" cy="90277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da-DK" noProof="0"/>
              <a:t>Klik for at redigere i master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88" y="1695449"/>
            <a:ext cx="7935912" cy="425291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da-DK" noProof="0"/>
              <a:t>Rediger typografien i masterens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02341" y="6493781"/>
            <a:ext cx="1297892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rgbClr val="7F7F7F"/>
                </a:solidFill>
                <a:latin typeface="Verdana" pitchFamily="34" charset="0"/>
              </a:defRPr>
            </a:lvl1pPr>
          </a:lstStyle>
          <a:p>
            <a:r>
              <a:rPr lang="da-DK"/>
              <a:t>15/11 2018 3:50 PM, Madhavi (Orange Room)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18818" y="6493781"/>
            <a:ext cx="403323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rgbClr val="7F7F7F"/>
                </a:solidFill>
                <a:latin typeface="Verdana" pitchFamily="34" charset="0"/>
              </a:defRPr>
            </a:lvl1pPr>
          </a:lstStyle>
          <a:p>
            <a:r>
              <a:rPr lang="en-GB"/>
              <a:t>Draft slides, 14 November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08388" y="6494400"/>
            <a:ext cx="395913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rgbClr val="7F7F7F"/>
                </a:solidFill>
                <a:latin typeface="Verdana" pitchFamily="34" charset="0"/>
              </a:defRPr>
            </a:lvl1pPr>
          </a:lstStyle>
          <a:p>
            <a:endParaRPr lang="en-GB"/>
          </a:p>
        </p:txBody>
      </p:sp>
      <p:sp>
        <p:nvSpPr>
          <p:cNvPr id="8" name="TextBox 7"/>
          <p:cNvSpPr txBox="1"/>
          <p:nvPr userDrawn="1"/>
        </p:nvSpPr>
        <p:spPr>
          <a:xfrm>
            <a:off x="8522743" y="6493780"/>
            <a:ext cx="262962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800">
                <a:solidFill>
                  <a:srgbClr val="7F7F7F"/>
                </a:solidFill>
              </a:rPr>
              <a:t>No.</a:t>
            </a:r>
          </a:p>
        </p:txBody>
      </p:sp>
      <p:pic>
        <p:nvPicPr>
          <p:cNvPr id="10" name="Picture 9" descr="grafikfiler_skabelondesign3.jpg"/>
          <p:cNvPicPr>
            <a:picLocks noChangeAspect="1"/>
          </p:cNvPicPr>
          <p:nvPr userDrawn="1"/>
        </p:nvPicPr>
        <p:blipFill>
          <a:blip r:embed="rId8" cstate="screen"/>
          <a:srcRect/>
          <a:stretch>
            <a:fillRect/>
          </a:stretch>
        </p:blipFill>
        <p:spPr>
          <a:xfrm>
            <a:off x="0" y="382"/>
            <a:ext cx="9144000" cy="286116"/>
          </a:xfrm>
          <a:prstGeom prst="rect">
            <a:avLst/>
          </a:prstGeom>
        </p:spPr>
      </p:pic>
      <p:pic>
        <p:nvPicPr>
          <p:cNvPr id="11" name="Picture 10" descr="Danida_UK_rgb.wmf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534987" y="6318319"/>
            <a:ext cx="2144908" cy="30179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2" r:id="rId4"/>
    <p:sldLayoutId id="2147483654" r:id="rId5"/>
    <p:sldLayoutId id="2147483655" r:id="rId6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Verdana" pitchFamily="34" charset="0"/>
          <a:ea typeface="+mj-ea"/>
          <a:cs typeface="+mj-cs"/>
        </a:defRPr>
      </a:lvl1pPr>
    </p:titleStyle>
    <p:bodyStyle>
      <a:lvl1pPr marL="162000" indent="-162000" algn="l" defTabSz="914400" rtl="0" eaLnBrk="1" latinLnBrk="0" hangingPunct="1">
        <a:spcBef>
          <a:spcPts val="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324000" indent="-162000" algn="l" defTabSz="914400" rtl="0" eaLnBrk="1" latinLnBrk="0" hangingPunct="1">
        <a:spcBef>
          <a:spcPts val="0"/>
        </a:spcBef>
        <a:buFont typeface="Arial" pitchFamily="34" charset="0"/>
        <a:buChar char="•"/>
        <a:defRPr sz="1800" kern="120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486000" indent="-162000" algn="l" defTabSz="914400" rtl="0" eaLnBrk="1" latinLnBrk="0" hangingPunct="1">
        <a:spcBef>
          <a:spcPts val="0"/>
        </a:spcBef>
        <a:buFont typeface="Arial" pitchFamily="34" charset="0"/>
        <a:buChar char="•"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648000" indent="-1620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810000" indent="-162000" algn="l" defTabSz="9144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15/11 2018 3:50 PM, Madhavi (Orange Room)</a:t>
            </a:r>
            <a:endParaRPr lang="en-GB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Draft slides, 14 November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E163-10AD-4CA8-AFB4-E725700737E6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Enriching the Organisation File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What should we consider for IATI 3?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/>
              <a:t>15/11 2018 3:50 PM, Madhavi (Orange Room)</a:t>
            </a:r>
            <a:endParaRPr lang="en-GB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Draft slides, 14 November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E163-10AD-4CA8-AFB4-E725700737E6}" type="slidenum">
              <a:rPr lang="en-GB" noProof="0" smtClean="0"/>
              <a:pPr/>
              <a:t>2</a:t>
            </a:fld>
            <a:endParaRPr lang="en-GB" noProof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current Organisation-file – a roughly carved, brief history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Version 1 of the Organisation-format was rushed, and never attracted anywhere near the amount of attention as the Activity-format.</a:t>
            </a:r>
          </a:p>
          <a:p>
            <a:r>
              <a:rPr lang="en-GB" dirty="0"/>
              <a:t>Nevertheless, almost all efforts to improve the IATI standard, version 2, was still directed towards the activity-file.</a:t>
            </a:r>
          </a:p>
          <a:p>
            <a:r>
              <a:rPr lang="en-GB" dirty="0"/>
              <a:t>This means that we still have only rude and flat formats for exchange of data regarding publishers overall budget-expectations.</a:t>
            </a:r>
          </a:p>
          <a:p>
            <a:r>
              <a:rPr lang="en-GB" dirty="0"/>
              <a:t>Rude assumption, that all organisations are planning and budgeting against geographical priorities.</a:t>
            </a:r>
          </a:p>
          <a:p>
            <a:r>
              <a:rPr lang="en-GB" dirty="0"/>
              <a:t>Rude assumption, that all organisations are using disbursement budgets as primary management measure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/>
              <a:t>15/11 2018 3:50 PM, Madhavi (Orange Room)</a:t>
            </a:r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E163-10AD-4CA8-AFB4-E725700737E6}" type="slidenum">
              <a:rPr lang="en-GB" noProof="0" smtClean="0"/>
              <a:pPr/>
              <a:t>3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Draft slides, 14 November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What</a:t>
            </a:r>
            <a:r>
              <a:rPr lang="da-DK" dirty="0"/>
              <a:t> do </a:t>
            </a:r>
            <a:r>
              <a:rPr lang="da-DK" dirty="0" err="1"/>
              <a:t>we</a:t>
            </a:r>
            <a:r>
              <a:rPr lang="da-DK" dirty="0"/>
              <a:t> </a:t>
            </a:r>
            <a:r>
              <a:rPr lang="da-DK" dirty="0" err="1"/>
              <a:t>need</a:t>
            </a:r>
            <a:r>
              <a:rPr lang="da-DK" dirty="0"/>
              <a:t> – </a:t>
            </a:r>
            <a:r>
              <a:rPr lang="da-DK" dirty="0" err="1"/>
              <a:t>what</a:t>
            </a:r>
            <a:r>
              <a:rPr lang="da-DK" dirty="0"/>
              <a:t> </a:t>
            </a:r>
            <a:r>
              <a:rPr lang="da-DK" dirty="0" err="1"/>
              <a:t>could</a:t>
            </a:r>
            <a:r>
              <a:rPr lang="da-DK" dirty="0"/>
              <a:t> </a:t>
            </a:r>
            <a:r>
              <a:rPr lang="da-DK" dirty="0" err="1"/>
              <a:t>we</a:t>
            </a:r>
            <a:r>
              <a:rPr lang="da-DK" dirty="0"/>
              <a:t> </a:t>
            </a:r>
            <a:r>
              <a:rPr lang="da-DK" dirty="0" err="1"/>
              <a:t>use</a:t>
            </a:r>
            <a:r>
              <a:rPr lang="da-DK" dirty="0"/>
              <a:t>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err="1"/>
              <a:t>Need</a:t>
            </a:r>
            <a:endParaRPr lang="da-DK" dirty="0"/>
          </a:p>
          <a:p>
            <a:r>
              <a:rPr lang="da-DK" dirty="0"/>
              <a:t>Budget-data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resembles</a:t>
            </a:r>
            <a:r>
              <a:rPr lang="da-DK" dirty="0"/>
              <a:t> the </a:t>
            </a:r>
            <a:r>
              <a:rPr lang="da-DK" dirty="0" err="1"/>
              <a:t>actual</a:t>
            </a:r>
            <a:r>
              <a:rPr lang="da-DK" dirty="0"/>
              <a:t> planning-approach of the organisation</a:t>
            </a:r>
          </a:p>
          <a:p>
            <a:r>
              <a:rPr lang="da-DK" dirty="0" err="1"/>
              <a:t>Historical</a:t>
            </a:r>
            <a:r>
              <a:rPr lang="da-DK" dirty="0"/>
              <a:t> data, </a:t>
            </a:r>
            <a:r>
              <a:rPr lang="da-DK" dirty="0" err="1"/>
              <a:t>that</a:t>
            </a:r>
            <a:r>
              <a:rPr lang="da-DK" dirty="0"/>
              <a:t>  </a:t>
            </a:r>
            <a:r>
              <a:rPr lang="da-DK" dirty="0" err="1"/>
              <a:t>resembles</a:t>
            </a:r>
            <a:r>
              <a:rPr lang="da-DK" dirty="0"/>
              <a:t> the </a:t>
            </a:r>
            <a:r>
              <a:rPr lang="da-DK" dirty="0" err="1"/>
              <a:t>audited</a:t>
            </a:r>
            <a:r>
              <a:rPr lang="da-DK" dirty="0"/>
              <a:t> data, </a:t>
            </a:r>
            <a:r>
              <a:rPr lang="da-DK" dirty="0" err="1"/>
              <a:t>e.g</a:t>
            </a:r>
            <a:r>
              <a:rPr lang="da-DK" dirty="0"/>
              <a:t>. </a:t>
            </a:r>
            <a:r>
              <a:rPr lang="da-DK" dirty="0" err="1"/>
              <a:t>published</a:t>
            </a:r>
            <a:r>
              <a:rPr lang="da-DK" dirty="0"/>
              <a:t> in </a:t>
            </a:r>
            <a:r>
              <a:rPr lang="da-DK" dirty="0" err="1"/>
              <a:t>annual</a:t>
            </a:r>
            <a:r>
              <a:rPr lang="da-DK" dirty="0"/>
              <a:t> </a:t>
            </a:r>
            <a:r>
              <a:rPr lang="da-DK" dirty="0" err="1"/>
              <a:t>reports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err="1"/>
              <a:t>Voluntary</a:t>
            </a:r>
            <a:r>
              <a:rPr lang="da-DK" dirty="0"/>
              <a:t> elements:</a:t>
            </a:r>
          </a:p>
          <a:p>
            <a:r>
              <a:rPr lang="da-DK" dirty="0" err="1"/>
              <a:t>Structure</a:t>
            </a:r>
            <a:r>
              <a:rPr lang="da-DK" dirty="0"/>
              <a:t> (</a:t>
            </a:r>
            <a:r>
              <a:rPr lang="da-DK" dirty="0" err="1"/>
              <a:t>e.g</a:t>
            </a:r>
            <a:r>
              <a:rPr lang="da-DK" dirty="0"/>
              <a:t>. </a:t>
            </a:r>
            <a:r>
              <a:rPr lang="da-DK" dirty="0" err="1"/>
              <a:t>hieararchy</a:t>
            </a:r>
            <a:r>
              <a:rPr lang="da-DK" dirty="0"/>
              <a:t>)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allows</a:t>
            </a:r>
            <a:r>
              <a:rPr lang="da-DK" dirty="0"/>
              <a:t> </a:t>
            </a:r>
            <a:r>
              <a:rPr lang="da-DK" dirty="0" err="1"/>
              <a:t>identification</a:t>
            </a:r>
            <a:r>
              <a:rPr lang="da-DK" dirty="0"/>
              <a:t> of the </a:t>
            </a:r>
            <a:r>
              <a:rPr lang="da-DK" dirty="0" err="1"/>
              <a:t>distinct</a:t>
            </a:r>
            <a:r>
              <a:rPr lang="da-DK" dirty="0"/>
              <a:t> </a:t>
            </a:r>
            <a:r>
              <a:rPr lang="da-DK" dirty="0" err="1"/>
              <a:t>portfolios</a:t>
            </a:r>
            <a:r>
              <a:rPr lang="da-DK" dirty="0"/>
              <a:t> of the organisation</a:t>
            </a:r>
          </a:p>
          <a:p>
            <a:r>
              <a:rPr lang="da-DK" dirty="0"/>
              <a:t>Financial measures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allows</a:t>
            </a:r>
            <a:r>
              <a:rPr lang="da-DK" dirty="0"/>
              <a:t> </a:t>
            </a:r>
            <a:r>
              <a:rPr lang="da-DK" dirty="0" err="1"/>
              <a:t>publication</a:t>
            </a:r>
            <a:r>
              <a:rPr lang="da-DK" dirty="0"/>
              <a:t> of the data </a:t>
            </a:r>
            <a:r>
              <a:rPr lang="da-DK" dirty="0" err="1"/>
              <a:t>used</a:t>
            </a:r>
            <a:r>
              <a:rPr lang="da-DK" dirty="0"/>
              <a:t> for </a:t>
            </a:r>
            <a:r>
              <a:rPr lang="da-DK" dirty="0" err="1"/>
              <a:t>planning</a:t>
            </a:r>
            <a:r>
              <a:rPr lang="da-DK" dirty="0"/>
              <a:t> (</a:t>
            </a:r>
            <a:r>
              <a:rPr lang="da-DK" dirty="0" err="1"/>
              <a:t>e.g</a:t>
            </a:r>
            <a:r>
              <a:rPr lang="da-DK" dirty="0"/>
              <a:t>. </a:t>
            </a:r>
            <a:r>
              <a:rPr lang="da-DK" dirty="0" err="1"/>
              <a:t>commitment</a:t>
            </a:r>
            <a:r>
              <a:rPr lang="da-DK" dirty="0"/>
              <a:t>-budgets, </a:t>
            </a:r>
            <a:r>
              <a:rPr lang="da-DK" dirty="0" err="1"/>
              <a:t>expected</a:t>
            </a:r>
            <a:r>
              <a:rPr lang="da-DK" dirty="0"/>
              <a:t> </a:t>
            </a:r>
            <a:r>
              <a:rPr lang="da-DK" dirty="0" err="1"/>
              <a:t>income</a:t>
            </a:r>
            <a:r>
              <a:rPr lang="da-DK" dirty="0"/>
              <a:t> (</a:t>
            </a:r>
            <a:r>
              <a:rPr lang="da-DK" dirty="0" err="1"/>
              <a:t>core</a:t>
            </a:r>
            <a:r>
              <a:rPr lang="da-DK" dirty="0"/>
              <a:t> as </a:t>
            </a:r>
            <a:r>
              <a:rPr lang="da-DK" dirty="0" err="1"/>
              <a:t>well</a:t>
            </a:r>
            <a:r>
              <a:rPr lang="da-DK" dirty="0"/>
              <a:t> as </a:t>
            </a:r>
            <a:r>
              <a:rPr lang="da-DK" dirty="0" err="1"/>
              <a:t>softly</a:t>
            </a:r>
            <a:r>
              <a:rPr lang="da-DK" dirty="0"/>
              <a:t> </a:t>
            </a:r>
            <a:r>
              <a:rPr lang="da-DK" dirty="0" err="1"/>
              <a:t>earmarked</a:t>
            </a:r>
            <a:r>
              <a:rPr lang="da-DK" dirty="0"/>
              <a:t>)</a:t>
            </a:r>
          </a:p>
          <a:p>
            <a:r>
              <a:rPr lang="da-DK" dirty="0"/>
              <a:t>Balance-</a:t>
            </a:r>
            <a:r>
              <a:rPr lang="da-DK" dirty="0" err="1"/>
              <a:t>sheet</a:t>
            </a:r>
            <a:r>
              <a:rPr lang="da-DK" dirty="0"/>
              <a:t> data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/>
              <a:t>15/11 2018 3:50 PM, Madhavi (Orange Room)</a:t>
            </a:r>
            <a:endParaRPr lang="en-GB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Draft slides, 14 November</a:t>
            </a:r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E163-10AD-4CA8-AFB4-E725700737E6}" type="slidenum">
              <a:rPr lang="en-GB" noProof="0" smtClean="0"/>
              <a:pPr/>
              <a:t>4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852671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When</a:t>
            </a:r>
            <a:r>
              <a:rPr lang="da-DK" dirty="0"/>
              <a:t> – </a:t>
            </a:r>
            <a:r>
              <a:rPr lang="da-DK" dirty="0" err="1"/>
              <a:t>what</a:t>
            </a:r>
            <a:r>
              <a:rPr lang="da-DK" dirty="0"/>
              <a:t> kind of </a:t>
            </a:r>
            <a:r>
              <a:rPr lang="da-DK" dirty="0" err="1"/>
              <a:t>upgrade</a:t>
            </a:r>
            <a:r>
              <a:rPr lang="da-DK" dirty="0"/>
              <a:t>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IATI 3</a:t>
            </a:r>
          </a:p>
          <a:p>
            <a:r>
              <a:rPr lang="da-DK" dirty="0" err="1"/>
              <a:t>Changing</a:t>
            </a:r>
            <a:r>
              <a:rPr lang="da-DK" dirty="0"/>
              <a:t> </a:t>
            </a:r>
            <a:r>
              <a:rPr lang="da-DK" dirty="0" err="1"/>
              <a:t>structure</a:t>
            </a:r>
            <a:r>
              <a:rPr lang="da-DK" dirty="0"/>
              <a:t> of  budget-element</a:t>
            </a:r>
          </a:p>
          <a:p>
            <a:r>
              <a:rPr lang="da-DK" dirty="0" err="1"/>
              <a:t>Removing</a:t>
            </a:r>
            <a:r>
              <a:rPr lang="da-DK" dirty="0"/>
              <a:t> redundant budget element</a:t>
            </a:r>
          </a:p>
          <a:p>
            <a:r>
              <a:rPr lang="da-DK" dirty="0"/>
              <a:t>Design </a:t>
            </a:r>
            <a:r>
              <a:rPr lang="da-DK" dirty="0" err="1"/>
              <a:t>singular</a:t>
            </a:r>
            <a:r>
              <a:rPr lang="da-DK" dirty="0"/>
              <a:t> budget-element, with tags to hold data on standard-dimensions </a:t>
            </a:r>
            <a:r>
              <a:rPr lang="da-DK" dirty="0" err="1"/>
              <a:t>such</a:t>
            </a:r>
            <a:r>
              <a:rPr lang="da-DK" dirty="0"/>
              <a:t> as country, region, </a:t>
            </a:r>
            <a:r>
              <a:rPr lang="da-DK" dirty="0" err="1"/>
              <a:t>sector</a:t>
            </a:r>
            <a:r>
              <a:rPr lang="da-DK" dirty="0"/>
              <a:t>, organisation..</a:t>
            </a:r>
          </a:p>
          <a:p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IATI 2.0x</a:t>
            </a:r>
          </a:p>
          <a:p>
            <a:r>
              <a:rPr lang="da-DK" dirty="0" err="1"/>
              <a:t>Adding</a:t>
            </a:r>
            <a:r>
              <a:rPr lang="da-DK" dirty="0"/>
              <a:t> new tags to </a:t>
            </a:r>
            <a:r>
              <a:rPr lang="da-DK" dirty="0" err="1"/>
              <a:t>current</a:t>
            </a:r>
            <a:r>
              <a:rPr lang="da-DK" dirty="0"/>
              <a:t> budget elements:</a:t>
            </a:r>
          </a:p>
          <a:p>
            <a:pPr lvl="1"/>
            <a:r>
              <a:rPr lang="da-DK" dirty="0"/>
              <a:t>Status of </a:t>
            </a:r>
            <a:r>
              <a:rPr lang="da-DK" dirty="0" err="1"/>
              <a:t>historical</a:t>
            </a:r>
            <a:r>
              <a:rPr lang="da-DK" dirty="0"/>
              <a:t> data (</a:t>
            </a:r>
            <a:r>
              <a:rPr lang="da-DK" dirty="0" err="1"/>
              <a:t>audited</a:t>
            </a:r>
            <a:r>
              <a:rPr lang="da-DK" dirty="0"/>
              <a:t> or not)</a:t>
            </a:r>
          </a:p>
          <a:p>
            <a:pPr lvl="1"/>
            <a:r>
              <a:rPr lang="da-DK" dirty="0"/>
              <a:t>Type of </a:t>
            </a:r>
            <a:r>
              <a:rPr lang="da-DK" dirty="0" err="1"/>
              <a:t>financial</a:t>
            </a:r>
            <a:r>
              <a:rPr lang="da-DK" dirty="0"/>
              <a:t> measure, </a:t>
            </a:r>
            <a:r>
              <a:rPr lang="da-DK" dirty="0" err="1"/>
              <a:t>used</a:t>
            </a:r>
            <a:r>
              <a:rPr lang="da-DK" dirty="0"/>
              <a:t> in budgets (</a:t>
            </a:r>
            <a:r>
              <a:rPr lang="da-DK" dirty="0" err="1"/>
              <a:t>commitment</a:t>
            </a:r>
            <a:r>
              <a:rPr lang="da-DK" dirty="0"/>
              <a:t> or </a:t>
            </a:r>
            <a:r>
              <a:rPr lang="da-DK" dirty="0" err="1"/>
              <a:t>disbursement</a:t>
            </a:r>
            <a:r>
              <a:rPr lang="da-DK" dirty="0"/>
              <a:t>/</a:t>
            </a:r>
            <a:r>
              <a:rPr lang="da-DK" dirty="0" err="1"/>
              <a:t>expenditure</a:t>
            </a:r>
            <a:r>
              <a:rPr lang="da-DK" dirty="0"/>
              <a:t>)</a:t>
            </a:r>
          </a:p>
          <a:p>
            <a:pPr lvl="1"/>
            <a:r>
              <a:rPr lang="da-DK" dirty="0" err="1"/>
              <a:t>Expected</a:t>
            </a:r>
            <a:r>
              <a:rPr lang="da-DK" dirty="0"/>
              <a:t> </a:t>
            </a:r>
            <a:r>
              <a:rPr lang="da-DK" dirty="0" err="1"/>
              <a:t>income</a:t>
            </a:r>
            <a:r>
              <a:rPr lang="da-DK" dirty="0"/>
              <a:t>, overall (</a:t>
            </a:r>
            <a:r>
              <a:rPr lang="da-DK" dirty="0" err="1"/>
              <a:t>core-contributions</a:t>
            </a:r>
            <a:r>
              <a:rPr lang="da-DK" dirty="0"/>
              <a:t>) or per budget-lins (</a:t>
            </a:r>
            <a:r>
              <a:rPr lang="da-DK" dirty="0" err="1"/>
              <a:t>softly</a:t>
            </a:r>
            <a:r>
              <a:rPr lang="da-DK" dirty="0"/>
              <a:t> </a:t>
            </a:r>
            <a:r>
              <a:rPr lang="da-DK" dirty="0" err="1"/>
              <a:t>earmarked</a:t>
            </a:r>
            <a:r>
              <a:rPr lang="da-DK" dirty="0"/>
              <a:t>)</a:t>
            </a:r>
          </a:p>
          <a:p>
            <a:pPr lvl="1"/>
            <a:r>
              <a:rPr lang="da-DK" dirty="0"/>
              <a:t>Status of </a:t>
            </a:r>
            <a:r>
              <a:rPr lang="da-DK" dirty="0" err="1"/>
              <a:t>expected</a:t>
            </a:r>
            <a:r>
              <a:rPr lang="da-DK" dirty="0"/>
              <a:t> </a:t>
            </a:r>
            <a:r>
              <a:rPr lang="da-DK" dirty="0" err="1"/>
              <a:t>income</a:t>
            </a:r>
            <a:r>
              <a:rPr lang="da-DK" dirty="0"/>
              <a:t> (</a:t>
            </a:r>
            <a:r>
              <a:rPr lang="da-DK" dirty="0" err="1"/>
              <a:t>realised</a:t>
            </a:r>
            <a:r>
              <a:rPr lang="da-DK" dirty="0"/>
              <a:t>, </a:t>
            </a:r>
            <a:r>
              <a:rPr lang="da-DK" dirty="0" err="1"/>
              <a:t>pledged</a:t>
            </a:r>
            <a:r>
              <a:rPr lang="da-DK" dirty="0"/>
              <a:t> or not)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/>
              <a:t>15/11 2018 3:50 PM, Madhavi (Orange Room)</a:t>
            </a:r>
            <a:endParaRPr lang="en-GB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Draft slides, 14 November</a:t>
            </a:r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E163-10AD-4CA8-AFB4-E725700737E6}" type="slidenum">
              <a:rPr lang="en-GB" noProof="0" smtClean="0"/>
              <a:pPr/>
              <a:t>5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342606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Any problems in the </a:t>
            </a:r>
            <a:r>
              <a:rPr lang="da-DK" dirty="0" err="1"/>
              <a:t>horizon</a:t>
            </a:r>
            <a:r>
              <a:rPr lang="da-DK" dirty="0"/>
              <a:t>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err="1"/>
              <a:t>Should</a:t>
            </a:r>
            <a:r>
              <a:rPr lang="da-DK" dirty="0"/>
              <a:t> the flow of funds, </a:t>
            </a:r>
            <a:r>
              <a:rPr lang="da-DK" dirty="0" err="1"/>
              <a:t>channelled</a:t>
            </a:r>
            <a:r>
              <a:rPr lang="da-DK" dirty="0"/>
              <a:t> </a:t>
            </a:r>
            <a:r>
              <a:rPr lang="da-DK" dirty="0" err="1"/>
              <a:t>through</a:t>
            </a:r>
            <a:r>
              <a:rPr lang="da-DK" dirty="0"/>
              <a:t> an organisation as </a:t>
            </a:r>
            <a:r>
              <a:rPr lang="da-DK" dirty="0" err="1"/>
              <a:t>tightly</a:t>
            </a:r>
            <a:r>
              <a:rPr lang="da-DK" dirty="0"/>
              <a:t> </a:t>
            </a:r>
            <a:r>
              <a:rPr lang="da-DK" dirty="0" err="1"/>
              <a:t>earmarked</a:t>
            </a:r>
            <a:r>
              <a:rPr lang="da-DK" dirty="0"/>
              <a:t>,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considered</a:t>
            </a:r>
            <a:r>
              <a:rPr lang="da-DK" dirty="0"/>
              <a:t> part of the organisations budget at all? As separate measure or notes?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/>
              <a:t>15/11 2018 3:50 PM, Madhavi (Orange Room)</a:t>
            </a:r>
            <a:endParaRPr lang="en-GB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Draft slides, 14 November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E163-10AD-4CA8-AFB4-E725700737E6}" type="slidenum">
              <a:rPr lang="en-GB" noProof="0" smtClean="0"/>
              <a:pPr/>
              <a:t>6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597348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PS – </a:t>
            </a:r>
            <a:r>
              <a:rPr lang="da-DK" dirty="0" err="1"/>
              <a:t>please</a:t>
            </a:r>
            <a:r>
              <a:rPr lang="da-DK" dirty="0"/>
              <a:t> note relation to </a:t>
            </a:r>
            <a:r>
              <a:rPr lang="da-DK" dirty="0" err="1"/>
              <a:t>other</a:t>
            </a:r>
            <a:r>
              <a:rPr lang="da-DK" dirty="0"/>
              <a:t> </a:t>
            </a:r>
            <a:r>
              <a:rPr lang="da-DK" dirty="0" err="1"/>
              <a:t>presentations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These sessions are related, in the sense they are aiming for an improved use of our Organisation-file. But the scope is different: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Softly Earmarked (Tuesday 4:30, </a:t>
            </a:r>
            <a:r>
              <a:rPr lang="en-GB" dirty="0" err="1"/>
              <a:t>Madhavi</a:t>
            </a:r>
            <a:r>
              <a:rPr lang="en-GB"/>
              <a:t>): Suggesting that we should create a join between organisation- and activity- files, to better reflect cooperation under softly earmarked og un-earmarked modalities.</a:t>
            </a:r>
          </a:p>
          <a:p>
            <a:r>
              <a:rPr lang="en-GB" dirty="0"/>
              <a:t>Budget data (Thursday 2:00, </a:t>
            </a:r>
            <a:r>
              <a:rPr lang="en-GB" dirty="0" err="1"/>
              <a:t>Madhavi</a:t>
            </a:r>
            <a:r>
              <a:rPr lang="en-GB" dirty="0"/>
              <a:t>): Elaborating on the fact that we could already make better use of the current standard for Organisation-files.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/>
              <a:t>15/11 2018 3:50 PM, Madhavi (Orange Room)</a:t>
            </a:r>
            <a:endParaRPr lang="en-GB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Draft slides, 14 November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E163-10AD-4CA8-AFB4-E725700737E6}" type="slidenum">
              <a:rPr lang="en-GB" noProof="0" smtClean="0"/>
              <a:pPr/>
              <a:t>7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936541823"/>
      </p:ext>
    </p:extLst>
  </p:cSld>
  <p:clrMapOvr>
    <a:masterClrMapping/>
  </p:clrMapOvr>
</p:sld>
</file>

<file path=ppt/theme/theme1.xml><?xml version="1.0" encoding="utf-8"?>
<a:theme xmlns:a="http://schemas.openxmlformats.org/drawingml/2006/main" name="Danida_UK">
  <a:themeElements>
    <a:clrScheme name="Danida">
      <a:dk1>
        <a:sysClr val="windowText" lastClr="000000"/>
      </a:dk1>
      <a:lt1>
        <a:sysClr val="window" lastClr="FFFFFF"/>
      </a:lt1>
      <a:dk2>
        <a:srgbClr val="6D6E71"/>
      </a:dk2>
      <a:lt2>
        <a:srgbClr val="FFCB1F"/>
      </a:lt2>
      <a:accent1>
        <a:srgbClr val="FFCB1F"/>
      </a:accent1>
      <a:accent2>
        <a:srgbClr val="FFDF9B"/>
      </a:accent2>
      <a:accent3>
        <a:srgbClr val="001A4B"/>
      </a:accent3>
      <a:accent4>
        <a:srgbClr val="5F7299"/>
      </a:accent4>
      <a:accent5>
        <a:srgbClr val="9FA7C2"/>
      </a:accent5>
      <a:accent6>
        <a:srgbClr val="BAA254"/>
      </a:accent6>
      <a:hlink>
        <a:srgbClr val="9FA7C2"/>
      </a:hlink>
      <a:folHlink>
        <a:srgbClr val="001A4B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bg2"/>
          </a:solidFill>
        </a:ln>
      </a:spPr>
      <a:bodyPr rtlCol="0" anchor="ctr"/>
      <a:lstStyle>
        <a:defPPr algn="l">
          <a:defRPr sz="2000" smtClean="0">
            <a:solidFill>
              <a:schemeClr val="accent3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Danida_UK</Template>
  <TotalTime>248</TotalTime>
  <Words>536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Verdana</vt:lpstr>
      <vt:lpstr>Danida_UK</vt:lpstr>
      <vt:lpstr>PowerPoint Presentation</vt:lpstr>
      <vt:lpstr>Enriching the Organisation File</vt:lpstr>
      <vt:lpstr>The current Organisation-file – a roughly carved, brief history</vt:lpstr>
      <vt:lpstr>What do we need – what could we use?</vt:lpstr>
      <vt:lpstr>When – what kind of upgrade?</vt:lpstr>
      <vt:lpstr>Any problems in the horizon?</vt:lpstr>
      <vt:lpstr>PS – please note relation to other presentations</vt:lpstr>
    </vt:vector>
  </TitlesOfParts>
  <Company>Udenrigsministeriet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Ole Jacob Hjøllund</dc:creator>
  <cp:lastModifiedBy>Jahnvi Dave</cp:lastModifiedBy>
  <cp:revision>16</cp:revision>
  <dcterms:created xsi:type="dcterms:W3CDTF">2018-11-01T22:17:21Z</dcterms:created>
  <dcterms:modified xsi:type="dcterms:W3CDTF">2018-11-27T13:43:59Z</dcterms:modified>
</cp:coreProperties>
</file>