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5" r:id="rId2"/>
    <p:sldId id="284" r:id="rId3"/>
    <p:sldId id="273" r:id="rId4"/>
    <p:sldId id="278" r:id="rId5"/>
    <p:sldId id="275" r:id="rId6"/>
    <p:sldId id="276" r:id="rId7"/>
    <p:sldId id="279" r:id="rId8"/>
    <p:sldId id="280" r:id="rId9"/>
    <p:sldId id="283" r:id="rId10"/>
    <p:sldId id="281" r:id="rId11"/>
    <p:sldId id="28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86264"/>
  </p:normalViewPr>
  <p:slideViewPr>
    <p:cSldViewPr snapToGrid="0">
      <p:cViewPr varScale="1">
        <p:scale>
          <a:sx n="108" d="100"/>
          <a:sy n="108" d="100"/>
        </p:scale>
        <p:origin x="776" y="200"/>
      </p:cViewPr>
      <p:guideLst/>
    </p:cSldViewPr>
  </p:slideViewPr>
  <p:notesTextViewPr>
    <p:cViewPr>
      <p:scale>
        <a:sx n="1" d="1"/>
        <a:sy n="1" d="1"/>
      </p:scale>
      <p:origin x="0" y="-17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26EE3-AF98-E041-A670-CCE52ED2C0FC}" type="datetimeFigureOut">
              <a:rPr lang="en-US" smtClean="0"/>
              <a:t>11/20/18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1D5EAC-4F72-1446-B3FE-048F82A66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094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Hello I’m Andy</a:t>
            </a:r>
            <a:r>
              <a:rPr lang="en-US" baseline="0" dirty="0" smtClean="0"/>
              <a:t> from PWYF.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D5EAC-4F72-1446-B3FE-048F82A667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45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D5EAC-4F72-1446-B3FE-048F82A6678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294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have a new strategy</a:t>
            </a:r>
          </a:p>
          <a:p>
            <a:endParaRPr lang="en-US" dirty="0" smtClean="0"/>
          </a:p>
          <a:p>
            <a:r>
              <a:rPr lang="en-US" dirty="0" smtClean="0"/>
              <a:t> * James, Rolf and USAID tomorrow</a:t>
            </a:r>
          </a:p>
          <a:p>
            <a:endParaRPr lang="en-US" dirty="0" smtClean="0"/>
          </a:p>
          <a:p>
            <a:r>
              <a:rPr lang="en-US" dirty="0" smtClean="0"/>
              <a:t> * Expanding scope to include DFIs (launched last week) and Humanitarian (to launch early next year)</a:t>
            </a:r>
          </a:p>
          <a:p>
            <a:endParaRPr lang="en-US" dirty="0" smtClean="0"/>
          </a:p>
          <a:p>
            <a:r>
              <a:rPr lang="en-US" dirty="0" smtClean="0"/>
              <a:t> * Building on our Index work and supporting the wider aid transparency movement (index is only a small part of what we do as an organisation; Gary will speak more about that on Thursday at 4:30pm)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D5EAC-4F72-1446-B3FE-048F82A667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56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I’ve</a:t>
            </a:r>
            <a:r>
              <a:rPr lang="en-US" baseline="0" dirty="0" smtClean="0"/>
              <a:t> got 5 minutes to talk to you about “deciphering IATI”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I’m going to focus on deciphering</a:t>
            </a:r>
            <a:r>
              <a:rPr lang="en-US" baseline="0" dirty="0" smtClean="0"/>
              <a:t> one bit, and that’s organisation level information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D5EAC-4F72-1446-B3FE-048F82A6678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4281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newsflash: IATI has two standards!</a:t>
            </a:r>
          </a:p>
          <a:p>
            <a:endParaRPr lang="en-US" dirty="0" smtClean="0"/>
          </a:p>
          <a:p>
            <a:r>
              <a:rPr lang="en-US" dirty="0" smtClean="0"/>
              <a:t> The activity standard</a:t>
            </a:r>
          </a:p>
          <a:p>
            <a:r>
              <a:rPr lang="en-US" dirty="0" smtClean="0"/>
              <a:t> And it’s forgotten sibling,</a:t>
            </a:r>
            <a:r>
              <a:rPr lang="en-US" baseline="0" dirty="0" smtClean="0"/>
              <a:t> the organisation standard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D5EAC-4F72-1446-B3FE-048F82A6678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5738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Budgets! That crucial piece of the puzzle, that has been </a:t>
            </a:r>
            <a:r>
              <a:rPr lang="en-US" baseline="0" dirty="0" smtClean="0"/>
              <a:t>at the heart of IATI since its inception, borne out of a partner country level requirement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Broken down in various ways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Past expenditure, which is important for</a:t>
            </a:r>
            <a:r>
              <a:rPr lang="en-US" baseline="0" dirty="0" smtClean="0"/>
              <a:t> measuring coverage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Documents: Annual reports; sector strategies; country audits</a:t>
            </a: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Okay great,</a:t>
            </a:r>
            <a:r>
              <a:rPr lang="en-US" baseline="0" dirty="0" smtClean="0"/>
              <a:t> it’s important! So how do you access it?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D5EAC-4F72-1446-B3FE-048F82A6678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76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You’d</a:t>
            </a:r>
            <a:r>
              <a:rPr lang="en-US" baseline="0" dirty="0" smtClean="0"/>
              <a:t> be forgiven for assuming it’s via our good friend d-portal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it isn’t! d-portal doesn’t display data published using the organisation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D5EAC-4F72-1446-B3FE-048F82A6678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97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That’s where we come in!</a:t>
            </a:r>
          </a:p>
          <a:p>
            <a:endParaRPr lang="en-US" dirty="0" smtClean="0"/>
          </a:p>
          <a:p>
            <a:r>
              <a:rPr lang="en-US" dirty="0" smtClean="0"/>
              <a:t>New</a:t>
            </a:r>
            <a:r>
              <a:rPr lang="en-US" baseline="0" dirty="0" smtClean="0"/>
              <a:t> tool – browser extension that allows the user to </a:t>
            </a:r>
            <a:r>
              <a:rPr lang="en-US" baseline="0" dirty="0" err="1" smtClean="0"/>
              <a:t>visualise</a:t>
            </a:r>
            <a:r>
              <a:rPr lang="en-US" baseline="0" dirty="0" smtClean="0"/>
              <a:t> live organisation file data</a:t>
            </a:r>
          </a:p>
          <a:p>
            <a:endParaRPr lang="en-US" baseline="0" dirty="0" smtClean="0"/>
          </a:p>
          <a:p>
            <a:r>
              <a:rPr lang="en-US" baseline="0" dirty="0" smtClean="0"/>
              <a:t>Chrome, Firefox, and experimentally as web service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D5EAC-4F72-1446-B3FE-048F82A6678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51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Once you install the plugin</a:t>
            </a:r>
          </a:p>
          <a:p>
            <a:r>
              <a:rPr lang="en-US" dirty="0" smtClean="0"/>
              <a:t>And</a:t>
            </a:r>
            <a:r>
              <a:rPr lang="en-US" baseline="0" dirty="0" smtClean="0"/>
              <a:t> v</a:t>
            </a:r>
            <a:r>
              <a:rPr lang="en-US" dirty="0" smtClean="0"/>
              <a:t>isit an</a:t>
            </a:r>
            <a:r>
              <a:rPr lang="en-US" baseline="0" dirty="0" smtClean="0"/>
              <a:t> organisation file on the registry</a:t>
            </a:r>
          </a:p>
          <a:p>
            <a:r>
              <a:rPr lang="en-US" baseline="0" dirty="0" smtClean="0"/>
              <a:t>(here, State and USAID)</a:t>
            </a:r>
          </a:p>
          <a:p>
            <a:r>
              <a:rPr lang="en-US" dirty="0" smtClean="0"/>
              <a:t>You’ll see a new button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D5EAC-4F72-1446-B3FE-048F82A6678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73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Video!</a:t>
            </a:r>
          </a:p>
          <a:p>
            <a:endParaRPr lang="en-US" dirty="0" smtClean="0"/>
          </a:p>
          <a:p>
            <a:r>
              <a:rPr lang="en-US" dirty="0" smtClean="0"/>
              <a:t>Loads</a:t>
            </a:r>
            <a:r>
              <a:rPr lang="en-US" baseline="0" dirty="0" smtClean="0"/>
              <a:t> </a:t>
            </a:r>
            <a:r>
              <a:rPr lang="en-US" baseline="0" dirty="0" smtClean="0"/>
              <a:t>live data from the org file, </a:t>
            </a:r>
            <a:r>
              <a:rPr lang="en-US" baseline="0" dirty="0" smtClean="0"/>
              <a:t>(i.e. no database)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Total budgets over time</a:t>
            </a:r>
          </a:p>
          <a:p>
            <a:endParaRPr lang="en-US" baseline="0" dirty="0" smtClean="0"/>
          </a:p>
          <a:p>
            <a:r>
              <a:rPr lang="en-US" baseline="0" dirty="0" smtClean="0"/>
              <a:t>Disaggregate </a:t>
            </a:r>
            <a:r>
              <a:rPr lang="en-US" baseline="0" smtClean="0"/>
              <a:t>by </a:t>
            </a:r>
            <a:r>
              <a:rPr lang="en-US" baseline="0" smtClean="0"/>
              <a:t>sector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D5EAC-4F72-1446-B3FE-048F82A6678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83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2B8D-5726-457E-A73B-F63339A8A345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36D7-3460-4992-B5D1-27FA1B5DC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801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2B8D-5726-457E-A73B-F63339A8A345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36D7-3460-4992-B5D1-27FA1B5DC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1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2B8D-5726-457E-A73B-F63339A8A345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36D7-3460-4992-B5D1-27FA1B5DC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70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2B8D-5726-457E-A73B-F63339A8A345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36D7-3460-4992-B5D1-27FA1B5DC15C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Content Placeholder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0858" y="5511389"/>
            <a:ext cx="3812259" cy="1027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618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2B8D-5726-457E-A73B-F63339A8A345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36D7-3460-4992-B5D1-27FA1B5DC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2831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2B8D-5726-457E-A73B-F63339A8A345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36D7-3460-4992-B5D1-27FA1B5DC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54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2B8D-5726-457E-A73B-F63339A8A345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36D7-3460-4992-B5D1-27FA1B5DC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5235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2B8D-5726-457E-A73B-F63339A8A345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36D7-3460-4992-B5D1-27FA1B5DC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58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2B8D-5726-457E-A73B-F63339A8A345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36D7-3460-4992-B5D1-27FA1B5DC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88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2B8D-5726-457E-A73B-F63339A8A345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36D7-3460-4992-B5D1-27FA1B5DC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123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2B8D-5726-457E-A73B-F63339A8A345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2836D7-3460-4992-B5D1-27FA1B5DC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24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02B8D-5726-457E-A73B-F63339A8A345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836D7-3460-4992-B5D1-27FA1B5DC1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0548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iati-decipher.publishwhatyoufund.org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71B4C8"/>
          </a:solidFill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082" y="346292"/>
            <a:ext cx="4111987" cy="980636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791128" y="2000817"/>
            <a:ext cx="8609744" cy="2856366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GB" sz="70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GB" sz="3600" dirty="0" smtClean="0">
                <a:solidFill>
                  <a:schemeClr val="bg1"/>
                </a:solidFill>
              </a:rPr>
              <a:t>Andy Lulham (@andylolz)</a:t>
            </a:r>
          </a:p>
          <a:p>
            <a:pPr marL="0" indent="0" algn="ctr">
              <a:buNone/>
            </a:pPr>
            <a:r>
              <a:rPr lang="en-GB" sz="3600" dirty="0" smtClean="0">
                <a:solidFill>
                  <a:schemeClr val="bg1"/>
                </a:solidFill>
              </a:rPr>
              <a:t>Software Developer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15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try it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at: </a:t>
            </a:r>
            <a:r>
              <a:rPr lang="en-US" dirty="0">
                <a:hlinkClick r:id="rId3"/>
              </a:rPr>
              <a:t>https://</a:t>
            </a:r>
            <a:r>
              <a:rPr lang="en-US" smtClean="0">
                <a:hlinkClick r:id="rId3"/>
              </a:rPr>
              <a:t>iati-decipher.publishwhatyoufund.org</a:t>
            </a:r>
            <a:endParaRPr lang="en-US" dirty="0" smtClean="0"/>
          </a:p>
          <a:p>
            <a:r>
              <a:rPr lang="en-US" dirty="0" smtClean="0"/>
              <a:t>Or search chrome / </a:t>
            </a:r>
            <a:r>
              <a:rPr lang="en-US" dirty="0" err="1" smtClean="0"/>
              <a:t>firefox</a:t>
            </a:r>
            <a:r>
              <a:rPr lang="en-US" dirty="0" smtClean="0"/>
              <a:t> </a:t>
            </a:r>
            <a:r>
              <a:rPr lang="en-US" dirty="0" err="1" smtClean="0"/>
              <a:t>webstore</a:t>
            </a:r>
            <a:r>
              <a:rPr lang="en-US" dirty="0" smtClean="0"/>
              <a:t> for “IATI decipher”</a:t>
            </a:r>
          </a:p>
          <a:p>
            <a:r>
              <a:rPr lang="en-US" dirty="0" smtClean="0"/>
              <a:t>There’s more to do…</a:t>
            </a:r>
          </a:p>
          <a:p>
            <a:pPr lvl="1"/>
            <a:r>
              <a:rPr lang="en-US" dirty="0" smtClean="0"/>
              <a:t>For me: Add graphs to compare country budgets; sector budgets…</a:t>
            </a:r>
          </a:p>
          <a:p>
            <a:pPr lvl="1"/>
            <a:r>
              <a:rPr lang="en-US" dirty="0" smtClean="0"/>
              <a:t>For you: Check the data! Provide feedback to publishers!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951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1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Publish What You Fund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Linking </a:t>
            </a:r>
            <a:r>
              <a:rPr lang="en-US" dirty="0"/>
              <a:t>data </a:t>
            </a:r>
            <a:r>
              <a:rPr lang="en-US" dirty="0" smtClean="0"/>
              <a:t>use to real world issues (see: </a:t>
            </a:r>
            <a:r>
              <a:rPr lang="en-US" dirty="0" smtClean="0">
                <a:solidFill>
                  <a:schemeClr val="accent1"/>
                </a:solidFill>
              </a:rPr>
              <a:t>2pm tomorrow</a:t>
            </a:r>
            <a:r>
              <a:rPr lang="en-US" dirty="0" smtClean="0"/>
              <a:t>!)</a:t>
            </a:r>
            <a:endParaRPr lang="en-US" dirty="0"/>
          </a:p>
          <a:p>
            <a:r>
              <a:rPr lang="en-US" dirty="0" smtClean="0"/>
              <a:t>Expanding </a:t>
            </a:r>
            <a:r>
              <a:rPr lang="en-US" dirty="0"/>
              <a:t>scope to include </a:t>
            </a:r>
            <a:r>
              <a:rPr lang="en-US" dirty="0" smtClean="0"/>
              <a:t>DFIs (</a:t>
            </a:r>
            <a:r>
              <a:rPr lang="en-US" dirty="0" smtClean="0">
                <a:solidFill>
                  <a:schemeClr val="accent1"/>
                </a:solidFill>
              </a:rPr>
              <a:t>just launched!</a:t>
            </a:r>
            <a:r>
              <a:rPr lang="en-US" dirty="0" smtClean="0"/>
              <a:t>) and Humanitarian (</a:t>
            </a:r>
            <a:r>
              <a:rPr lang="en-US" dirty="0" smtClean="0">
                <a:solidFill>
                  <a:schemeClr val="accent1"/>
                </a:solidFill>
              </a:rPr>
              <a:t>early 2019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Building </a:t>
            </a:r>
            <a:r>
              <a:rPr lang="en-US" dirty="0"/>
              <a:t>on </a:t>
            </a:r>
            <a:r>
              <a:rPr lang="en-US" dirty="0" smtClean="0"/>
              <a:t>Aid Transparency Index </a:t>
            </a:r>
            <a:r>
              <a:rPr lang="en-US" dirty="0"/>
              <a:t>work </a:t>
            </a:r>
            <a:r>
              <a:rPr lang="en-US" dirty="0" smtClean="0"/>
              <a:t>to support the </a:t>
            </a:r>
            <a:r>
              <a:rPr lang="en-US" dirty="0"/>
              <a:t>wider aid transparency </a:t>
            </a:r>
            <a:r>
              <a:rPr lang="en-US" dirty="0" smtClean="0"/>
              <a:t>movement (see: </a:t>
            </a:r>
            <a:r>
              <a:rPr lang="en-US" dirty="0" smtClean="0">
                <a:solidFill>
                  <a:schemeClr val="accent1"/>
                </a:solidFill>
              </a:rPr>
              <a:t>4.30pm Thursday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10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rgbClr val="71B4C8"/>
          </a:solidFill>
        </p:spPr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082" y="346292"/>
            <a:ext cx="4111987" cy="980636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1791128" y="2000817"/>
            <a:ext cx="8609744" cy="2856366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257175" indent="-257175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7000" dirty="0" smtClean="0">
                <a:solidFill>
                  <a:schemeClr val="bg1"/>
                </a:solidFill>
              </a:rPr>
              <a:t>Deciphering IATI</a:t>
            </a:r>
          </a:p>
          <a:p>
            <a:pPr marL="0" indent="0" algn="ctr">
              <a:buNone/>
            </a:pPr>
            <a:r>
              <a:rPr lang="en-GB" sz="3600" dirty="0" smtClean="0">
                <a:solidFill>
                  <a:schemeClr val="bg1"/>
                </a:solidFill>
              </a:rPr>
              <a:t>Andy Lulham (@andylolz)</a:t>
            </a:r>
          </a:p>
          <a:p>
            <a:pPr marL="0" indent="0" algn="ctr">
              <a:buNone/>
            </a:pPr>
            <a:r>
              <a:rPr lang="en-GB" sz="3600" dirty="0" smtClean="0">
                <a:solidFill>
                  <a:schemeClr val="bg1"/>
                </a:solidFill>
              </a:rPr>
              <a:t>Software Developer</a:t>
            </a:r>
            <a:endParaRPr lang="en-GB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23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1409" y="2432460"/>
            <a:ext cx="7209182" cy="1325563"/>
          </a:xfrm>
        </p:spPr>
        <p:txBody>
          <a:bodyPr/>
          <a:lstStyle/>
          <a:p>
            <a:pPr algn="ctr"/>
            <a:r>
              <a:rPr lang="en-US" dirty="0" smtClean="0"/>
              <a:t>NEWSFLASH!</a:t>
            </a:r>
            <a:br>
              <a:rPr lang="en-US" dirty="0" smtClean="0"/>
            </a:br>
            <a:r>
              <a:rPr lang="en-US" dirty="0" smtClean="0"/>
              <a:t>IATI </a:t>
            </a:r>
            <a:r>
              <a:rPr lang="en-US" dirty="0"/>
              <a:t>comprises </a:t>
            </a:r>
            <a:r>
              <a:rPr lang="en-US" dirty="0" smtClean="0"/>
              <a:t>TWO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6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the IATI organisation standard?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Budgets!</a:t>
            </a:r>
          </a:p>
          <a:p>
            <a:r>
              <a:rPr lang="en-US" dirty="0" smtClean="0"/>
              <a:t>Past expenditure (added in v2.02)</a:t>
            </a:r>
          </a:p>
          <a:p>
            <a:r>
              <a:rPr lang="en-US" dirty="0" smtClean="0"/>
              <a:t>Organisation level documents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25147" y="1832252"/>
            <a:ext cx="9253330" cy="645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/>
              <a:t>(country; region; organisation; by budget lines…)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2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8994" r="1760" b="11531"/>
          <a:stretch/>
        </p:blipFill>
        <p:spPr>
          <a:xfrm>
            <a:off x="1447782" y="1321126"/>
            <a:ext cx="9296436" cy="422833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access it?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056" y="1321126"/>
            <a:ext cx="8729888" cy="41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876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Introducing: IATI Decipher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0335" y="2542761"/>
            <a:ext cx="1905000" cy="19050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335" y="2542761"/>
            <a:ext cx="1905000" cy="190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692" y="2542761"/>
            <a:ext cx="1759226" cy="1759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91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429" y="285612"/>
            <a:ext cx="8183730" cy="5265405"/>
          </a:xfrm>
        </p:spPr>
      </p:pic>
      <p:sp>
        <p:nvSpPr>
          <p:cNvPr id="6" name="Right Arrow 5"/>
          <p:cNvSpPr/>
          <p:nvPr/>
        </p:nvSpPr>
        <p:spPr>
          <a:xfrm rot="9440038">
            <a:off x="6758609" y="4333461"/>
            <a:ext cx="1616765" cy="675861"/>
          </a:xfrm>
          <a:prstGeom prst="rightArrow">
            <a:avLst>
              <a:gd name="adj1" fmla="val 46079"/>
              <a:gd name="adj2" fmla="val 5000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035825" y="4784532"/>
            <a:ext cx="1537254" cy="10204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8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435429" y="-391886"/>
            <a:ext cx="13237029" cy="7620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89" y="-44003"/>
            <a:ext cx="1041311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97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1782</TotalTime>
  <Words>470</Words>
  <Application>Microsoft Macintosh PowerPoint</Application>
  <PresentationFormat>Widescreen</PresentationFormat>
  <Paragraphs>88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Calibri</vt:lpstr>
      <vt:lpstr>Calibri Light</vt:lpstr>
      <vt:lpstr>Arial</vt:lpstr>
      <vt:lpstr>Office Theme</vt:lpstr>
      <vt:lpstr>PowerPoint Presentation</vt:lpstr>
      <vt:lpstr>New Publish What You Fund strategy</vt:lpstr>
      <vt:lpstr>PowerPoint Presentation</vt:lpstr>
      <vt:lpstr>NEWSFLASH! IATI comprises TWO standards</vt:lpstr>
      <vt:lpstr>What’s in the IATI organisation standard?</vt:lpstr>
      <vt:lpstr>How do you access it?</vt:lpstr>
      <vt:lpstr>Introducing: IATI Decipher</vt:lpstr>
      <vt:lpstr>PowerPoint Presentation</vt:lpstr>
      <vt:lpstr>PowerPoint Presentation</vt:lpstr>
      <vt:lpstr>Please try it out</vt:lpstr>
      <vt:lpstr>Thanks!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</dc:creator>
  <cp:lastModifiedBy>Andy Lulham</cp:lastModifiedBy>
  <cp:revision>47</cp:revision>
  <dcterms:created xsi:type="dcterms:W3CDTF">2018-10-02T10:45:28Z</dcterms:created>
  <dcterms:modified xsi:type="dcterms:W3CDTF">2018-11-20T16:55:58Z</dcterms:modified>
</cp:coreProperties>
</file>