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14"/>
  </p:notesMasterIdLst>
  <p:sldIdLst>
    <p:sldId id="256" r:id="rId2"/>
    <p:sldId id="257" r:id="rId3"/>
    <p:sldId id="266" r:id="rId4"/>
    <p:sldId id="258" r:id="rId5"/>
    <p:sldId id="259" r:id="rId6"/>
    <p:sldId id="273" r:id="rId7"/>
    <p:sldId id="274" r:id="rId8"/>
    <p:sldId id="275" r:id="rId9"/>
    <p:sldId id="276" r:id="rId10"/>
    <p:sldId id="277" r:id="rId11"/>
    <p:sldId id="278" r:id="rId12"/>
    <p:sldId id="279" r:id="rId13"/>
  </p:sldIdLst>
  <p:sldSz cx="9144000" cy="5143500" type="screen16x9"/>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e Dufief" initials="ED" lastIdx="5" clrIdx="0">
    <p:extLst>
      <p:ext uri="{19B8F6BF-5375-455C-9EA6-DF929625EA0E}">
        <p15:presenceInfo xmlns:p15="http://schemas.microsoft.com/office/powerpoint/2012/main" userId="Elise Dufie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223" autoAdjust="0"/>
  </p:normalViewPr>
  <p:slideViewPr>
    <p:cSldViewPr snapToGrid="0">
      <p:cViewPr>
        <p:scale>
          <a:sx n="73" d="100"/>
          <a:sy n="73" d="100"/>
        </p:scale>
        <p:origin x="129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19950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1:notes"/>
          <p:cNvSpPr txBox="1">
            <a:spLocks noGrp="1"/>
          </p:cNvSpPr>
          <p:nvPr>
            <p:ph type="body" idx="1"/>
          </p:nvPr>
        </p:nvSpPr>
        <p:spPr>
          <a:xfrm>
            <a:off x="679768" y="4715907"/>
            <a:ext cx="5438100" cy="446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 name="Google Shape;26;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4011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6981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768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0: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4" name="Google Shape;84;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021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2: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 name="Google Shape;3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5379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dirty="0"/>
              <a:t>The Index process is by far the most major assessment of data comprehensiveness and quality within the aid transparency space.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dirty="0"/>
              <a:t>And this is ignoring the fact that the Aid Transparency Tracker </a:t>
            </a:r>
            <a:r>
              <a:rPr lang="en-GB" sz="1100" dirty="0"/>
              <a:t>runs automated tests on all data published to the IATI Registry by all 45 organisations.</a:t>
            </a:r>
            <a:endParaRPr lang="en-GB" dirty="0"/>
          </a:p>
        </p:txBody>
      </p:sp>
    </p:spTree>
    <p:extLst>
      <p:ext uri="{BB962C8B-B14F-4D97-AF65-F5344CB8AC3E}">
        <p14:creationId xmlns:p14="http://schemas.microsoft.com/office/powerpoint/2010/main" val="134886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SzPts val="1100"/>
            </a:pPr>
            <a:endParaRPr dirty="0"/>
          </a:p>
        </p:txBody>
      </p:sp>
      <p:sp>
        <p:nvSpPr>
          <p:cNvPr id="40" name="Google Shape;40;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276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 name="Google Shape;47;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259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sz="1800" dirty="0"/>
              <a:t>Unprecedented amounts of timely aid and development data are available in an open and comparable format:</a:t>
            </a:r>
          </a:p>
          <a:p>
            <a:pPr marL="898525" lvl="1" indent="-342900">
              <a:buFont typeface="Arial" panose="020B0604020202020204" pitchFamily="34" charset="0"/>
              <a:buChar char="•"/>
            </a:pPr>
            <a:r>
              <a:rPr lang="en-GB" sz="1800" dirty="0"/>
              <a:t>75% of organisations assessed now publish information on a monthly or quarterly basis</a:t>
            </a:r>
          </a:p>
          <a:p>
            <a:pPr marL="898525" lvl="1" indent="-342900">
              <a:buFont typeface="Arial" panose="020B0604020202020204" pitchFamily="34" charset="0"/>
              <a:buChar char="•"/>
            </a:pPr>
            <a:r>
              <a:rPr lang="en-GB" sz="1800" dirty="0"/>
              <a:t>50% of them publish on a monthly basis, which is up from 25% in 2016. </a:t>
            </a:r>
          </a:p>
        </p:txBody>
      </p:sp>
    </p:spTree>
    <p:extLst>
      <p:ext uri="{BB962C8B-B14F-4D97-AF65-F5344CB8AC3E}">
        <p14:creationId xmlns:p14="http://schemas.microsoft.com/office/powerpoint/2010/main" val="52104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7188" indent="-357188"/>
            <a:r>
              <a:rPr lang="en-GB" sz="1100" dirty="0"/>
              <a:t>In order to improve effectiveness and be accountable to their    constituencies, all aid and development actors, regardless of their business model or size, can share quality information on their work.</a:t>
            </a:r>
          </a:p>
        </p:txBody>
      </p:sp>
    </p:spTree>
    <p:extLst>
      <p:ext uri="{BB962C8B-B14F-4D97-AF65-F5344CB8AC3E}">
        <p14:creationId xmlns:p14="http://schemas.microsoft.com/office/powerpoint/2010/main" val="97168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51241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727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2" descr="C:\Users\Claudia\Desktop\logocrop.bmp"/>
          <p:cNvPicPr preferRelativeResize="0"/>
          <p:nvPr/>
        </p:nvPicPr>
        <p:blipFill rotWithShape="1">
          <a:blip r:embed="rId2">
            <a:alphaModFix/>
          </a:blip>
          <a:srcRect/>
          <a:stretch/>
        </p:blipFill>
        <p:spPr>
          <a:xfrm>
            <a:off x="6462446" y="4626636"/>
            <a:ext cx="2681555" cy="5014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FFFFFF"/>
              </a:buClr>
              <a:buSzPts val="900"/>
              <a:buFont typeface="Arial"/>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pic>
        <p:nvPicPr>
          <p:cNvPr id="23" name="Google Shape;23;p3" descr="C:\Users\Claudia\Desktop\logocrop.bmp"/>
          <p:cNvPicPr preferRelativeResize="0"/>
          <p:nvPr/>
        </p:nvPicPr>
        <p:blipFill rotWithShape="1">
          <a:blip r:embed="rId2">
            <a:alphaModFix/>
          </a:blip>
          <a:srcRect/>
          <a:stretch/>
        </p:blipFill>
        <p:spPr>
          <a:xfrm>
            <a:off x="6462446" y="4626636"/>
            <a:ext cx="2681555" cy="5014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9pPr>
          </a:lstStyle>
          <a:p>
            <a:endParaRPr/>
          </a:p>
        </p:txBody>
      </p:sp>
      <p:sp>
        <p:nvSpPr>
          <p:cNvPr id="8" name="Google Shape;8;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FFFFFF"/>
              </a:buClr>
              <a:buSzPts val="900"/>
              <a:buFont typeface="Arial"/>
              <a:buNone/>
              <a:defRPr sz="9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4"/>
          <p:cNvSpPr txBox="1">
            <a:spLocks noGrp="1"/>
          </p:cNvSpPr>
          <p:nvPr>
            <p:ph type="body" idx="1"/>
          </p:nvPr>
        </p:nvSpPr>
        <p:spPr>
          <a:xfrm>
            <a:off x="0" y="0"/>
            <a:ext cx="9144000" cy="5143500"/>
          </a:xfrm>
          <a:prstGeom prst="rect">
            <a:avLst/>
          </a:prstGeom>
          <a:solidFill>
            <a:srgbClr val="71B4C8"/>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p:txBody>
      </p:sp>
      <p:pic>
        <p:nvPicPr>
          <p:cNvPr id="29" name="Google Shape;29;p4"/>
          <p:cNvPicPr preferRelativeResize="0"/>
          <p:nvPr/>
        </p:nvPicPr>
        <p:blipFill rotWithShape="1">
          <a:blip r:embed="rId3">
            <a:alphaModFix/>
          </a:blip>
          <a:srcRect/>
          <a:stretch/>
        </p:blipFill>
        <p:spPr>
          <a:xfrm>
            <a:off x="2127553" y="462701"/>
            <a:ext cx="4498475" cy="1072807"/>
          </a:xfrm>
          <a:prstGeom prst="rect">
            <a:avLst/>
          </a:prstGeom>
          <a:noFill/>
          <a:ln>
            <a:noFill/>
          </a:ln>
        </p:spPr>
      </p:pic>
      <p:sp>
        <p:nvSpPr>
          <p:cNvPr id="30" name="Google Shape;30;p4"/>
          <p:cNvSpPr txBox="1"/>
          <p:nvPr/>
        </p:nvSpPr>
        <p:spPr>
          <a:xfrm>
            <a:off x="1258584" y="1815315"/>
            <a:ext cx="6457200" cy="2325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600"/>
              <a:buFont typeface="Arial"/>
              <a:buNone/>
            </a:pPr>
            <a:r>
              <a:rPr lang="en-GB" sz="3600" dirty="0">
                <a:solidFill>
                  <a:schemeClr val="lt1"/>
                </a:solidFill>
                <a:latin typeface="Trebuchet MS"/>
                <a:ea typeface="Trebuchet MS"/>
                <a:cs typeface="Trebuchet MS"/>
                <a:sym typeface="Trebuchet MS"/>
              </a:rPr>
              <a:t>Behind the scenes of the 2018 Aid Transparency Index </a:t>
            </a:r>
            <a:endParaRPr sz="3600" dirty="0">
              <a:solidFill>
                <a:schemeClr val="lt1"/>
              </a:solidFill>
              <a:latin typeface="Trebuchet MS"/>
              <a:ea typeface="Trebuchet MS"/>
              <a:cs typeface="Trebuchet MS"/>
              <a:sym typeface="Trebuchet MS"/>
            </a:endParaRPr>
          </a:p>
          <a:p>
            <a:pPr marL="0" marR="0" lvl="0" indent="0" algn="ctr" rtl="0">
              <a:lnSpc>
                <a:spcPct val="100000"/>
              </a:lnSpc>
              <a:spcBef>
                <a:spcPts val="0"/>
              </a:spcBef>
              <a:spcAft>
                <a:spcPts val="0"/>
              </a:spcAft>
              <a:buClr>
                <a:schemeClr val="lt1"/>
              </a:buClr>
              <a:buSzPts val="3600"/>
              <a:buFont typeface="Arial"/>
              <a:buNone/>
            </a:pPr>
            <a:br>
              <a:rPr lang="en-GB" sz="3600" b="0" i="0" u="none" strike="noStrike" cap="none" dirty="0">
                <a:solidFill>
                  <a:schemeClr val="lt1"/>
                </a:solidFill>
                <a:latin typeface="Trebuchet MS"/>
                <a:ea typeface="Trebuchet MS"/>
                <a:cs typeface="Trebuchet MS"/>
                <a:sym typeface="Trebuchet MS"/>
              </a:rPr>
            </a:br>
            <a:r>
              <a:rPr lang="en-GB" sz="2800" dirty="0">
                <a:solidFill>
                  <a:schemeClr val="lt1"/>
                </a:solidFill>
                <a:latin typeface="Trebuchet MS"/>
                <a:ea typeface="Trebuchet MS"/>
                <a:cs typeface="Trebuchet MS"/>
                <a:sym typeface="Trebuchet MS"/>
              </a:rPr>
              <a:t>Gary Forster, CEO</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560"/>
              </a:spcBef>
              <a:spcAft>
                <a:spcPts val="0"/>
              </a:spcAft>
              <a:buClr>
                <a:schemeClr val="dk1"/>
              </a:buClr>
              <a:buSzPts val="2800"/>
              <a:buFont typeface="Arial"/>
              <a:buNone/>
            </a:pPr>
            <a:endParaRPr sz="2800" b="0" i="0" u="none" strike="noStrike" cap="none" dirty="0">
              <a:solidFill>
                <a:schemeClr val="lt1"/>
              </a:solidFill>
              <a:latin typeface="Trebuchet MS"/>
              <a:ea typeface="Trebuchet MS"/>
              <a:cs typeface="Trebuchet MS"/>
              <a:sym typeface="Trebuchet MS"/>
            </a:endParaRPr>
          </a:p>
          <a:p>
            <a:pPr marL="0" marR="0" lvl="0" indent="0" algn="ctr" rtl="0">
              <a:lnSpc>
                <a:spcPct val="100000"/>
              </a:lnSpc>
              <a:spcBef>
                <a:spcPts val="720"/>
              </a:spcBef>
              <a:spcAft>
                <a:spcPts val="0"/>
              </a:spcAft>
              <a:buClr>
                <a:schemeClr val="lt1"/>
              </a:buClr>
              <a:buSzPts val="3600"/>
              <a:buFont typeface="Arial"/>
              <a:buNone/>
            </a:pPr>
            <a:endParaRPr sz="36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57800" y="3239093"/>
            <a:ext cx="3886200" cy="1876425"/>
          </a:xfrm>
          <a:prstGeom prst="rect">
            <a:avLst/>
          </a:prstGeom>
        </p:spPr>
      </p:pic>
      <p:pic>
        <p:nvPicPr>
          <p:cNvPr id="7" name="Picture 6"/>
          <p:cNvPicPr>
            <a:picLocks noChangeAspect="1"/>
          </p:cNvPicPr>
          <p:nvPr/>
        </p:nvPicPr>
        <p:blipFill>
          <a:blip r:embed="rId4"/>
          <a:stretch>
            <a:fillRect/>
          </a:stretch>
        </p:blipFill>
        <p:spPr>
          <a:xfrm>
            <a:off x="1034143" y="2044802"/>
            <a:ext cx="7075714" cy="3070716"/>
          </a:xfrm>
          <a:prstGeom prst="rect">
            <a:avLst/>
          </a:prstGeom>
        </p:spPr>
      </p:pic>
      <p:sp>
        <p:nvSpPr>
          <p:cNvPr id="2" name="Title 1"/>
          <p:cNvSpPr>
            <a:spLocks noGrp="1"/>
          </p:cNvSpPr>
          <p:nvPr>
            <p:ph type="title"/>
          </p:nvPr>
        </p:nvSpPr>
        <p:spPr/>
        <p:txBody>
          <a:bodyPr/>
          <a:lstStyle/>
          <a:p>
            <a:r>
              <a:rPr lang="en-GB" dirty="0"/>
              <a:t>Index 2018 – Poor performers</a:t>
            </a:r>
          </a:p>
        </p:txBody>
      </p:sp>
      <p:sp>
        <p:nvSpPr>
          <p:cNvPr id="12" name="Flowchart: Delay 11"/>
          <p:cNvSpPr/>
          <p:nvPr/>
        </p:nvSpPr>
        <p:spPr>
          <a:xfrm rot="9694977">
            <a:off x="2501598" y="4081169"/>
            <a:ext cx="3269343" cy="510407"/>
          </a:xfrm>
          <a:prstGeom prst="flowChartDelay">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a:stretch>
            <a:fillRect/>
          </a:stretch>
        </p:blipFill>
        <p:spPr>
          <a:xfrm>
            <a:off x="5557837" y="1540921"/>
            <a:ext cx="3286125" cy="3533461"/>
          </a:xfrm>
          <a:prstGeom prst="ellipse">
            <a:avLst/>
          </a:prstGeom>
          <a:ln w="28575">
            <a:solidFill>
              <a:schemeClr val="tx1"/>
            </a:solidFill>
          </a:ln>
          <a:effectLst/>
        </p:spPr>
      </p:pic>
    </p:spTree>
    <p:extLst>
      <p:ext uri="{BB962C8B-B14F-4D97-AF65-F5344CB8AC3E}">
        <p14:creationId xmlns:p14="http://schemas.microsoft.com/office/powerpoint/2010/main" val="160793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Takeaways</a:t>
            </a:r>
          </a:p>
        </p:txBody>
      </p:sp>
      <p:sp>
        <p:nvSpPr>
          <p:cNvPr id="3" name="Google Shape;36;p5"/>
          <p:cNvSpPr txBox="1"/>
          <p:nvPr/>
        </p:nvSpPr>
        <p:spPr>
          <a:xfrm>
            <a:off x="1002158" y="1203271"/>
            <a:ext cx="7417942" cy="2926224"/>
          </a:xfrm>
          <a:prstGeom prst="rect">
            <a:avLst/>
          </a:prstGeom>
          <a:noFill/>
          <a:ln>
            <a:noFill/>
          </a:ln>
        </p:spPr>
        <p:txBody>
          <a:bodyPr spcFirstLastPara="1" wrap="square" lIns="91425" tIns="45700" rIns="91425" bIns="45700" anchor="t" anchorCtr="0">
            <a:noAutofit/>
          </a:bodyPr>
          <a:lstStyle/>
          <a:p>
            <a:pPr marL="342900" lvl="0" indent="-342900">
              <a:buSzPts val="1800"/>
              <a:buFont typeface="+mj-lt"/>
              <a:buAutoNum type="arabicPeriod"/>
            </a:pPr>
            <a:r>
              <a:rPr lang="en-GB" sz="1800" dirty="0"/>
              <a:t>The Index is not primarily a ranking, it’s first and foremost a feedback tool and a quality assurance mechanism</a:t>
            </a:r>
          </a:p>
          <a:p>
            <a:pPr marL="342900" lvl="0" indent="-342900">
              <a:buSzPts val="1800"/>
              <a:buFont typeface="+mj-lt"/>
              <a:buAutoNum type="arabicPeriod"/>
            </a:pPr>
            <a:r>
              <a:rPr lang="en-GB" sz="1800" dirty="0"/>
              <a:t>It’s not perfect but considering the variety of organisations it has to assess it’s pretty close. We’re continually accepting feedback on the methodology so please raise concerns with us if you have them.</a:t>
            </a:r>
          </a:p>
          <a:p>
            <a:pPr marL="342900" lvl="0" indent="-342900">
              <a:buSzPts val="1800"/>
              <a:buFont typeface="+mj-lt"/>
              <a:buAutoNum type="arabicPeriod"/>
            </a:pPr>
            <a:r>
              <a:rPr lang="en-GB" sz="1800" dirty="0"/>
              <a:t>We’ll be announcing before Christmas the dates for the next Index including all of the pre-engagement we’ll do via GitHub etc. </a:t>
            </a:r>
          </a:p>
          <a:p>
            <a:pPr marL="342900" lvl="0" indent="-342900">
              <a:buSzPts val="1800"/>
              <a:buFont typeface="+mj-lt"/>
              <a:buAutoNum type="arabicPeriod"/>
            </a:pPr>
            <a:r>
              <a:rPr lang="en-GB" sz="1800" dirty="0"/>
              <a:t>The Index is a key part of our strategy, but you’ve also heard about our work on US Foreign Assistance, IATI Decipher, DFI transparency, Humanitarian data needs etc.</a:t>
            </a:r>
          </a:p>
        </p:txBody>
      </p:sp>
    </p:spTree>
    <p:extLst>
      <p:ext uri="{BB962C8B-B14F-4D97-AF65-F5344CB8AC3E}">
        <p14:creationId xmlns:p14="http://schemas.microsoft.com/office/powerpoint/2010/main" val="2983757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body" idx="1"/>
          </p:nvPr>
        </p:nvSpPr>
        <p:spPr>
          <a:xfrm>
            <a:off x="0" y="0"/>
            <a:ext cx="9144000" cy="5143500"/>
          </a:xfrm>
          <a:prstGeom prst="rect">
            <a:avLst/>
          </a:prstGeom>
          <a:solidFill>
            <a:srgbClr val="71B4C8"/>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a:p>
            <a:pPr marL="0" lvl="0" indent="0" algn="l" rtl="0">
              <a:lnSpc>
                <a:spcPct val="100000"/>
              </a:lnSpc>
              <a:spcBef>
                <a:spcPts val="480"/>
              </a:spcBef>
              <a:spcAft>
                <a:spcPts val="0"/>
              </a:spcAft>
              <a:buClr>
                <a:schemeClr val="dk1"/>
              </a:buClr>
              <a:buSzPts val="2400"/>
              <a:buNone/>
            </a:pPr>
            <a:endParaRPr/>
          </a:p>
        </p:txBody>
      </p:sp>
      <p:sp>
        <p:nvSpPr>
          <p:cNvPr id="87" name="Google Shape;87;p13"/>
          <p:cNvSpPr txBox="1"/>
          <p:nvPr/>
        </p:nvSpPr>
        <p:spPr>
          <a:xfrm>
            <a:off x="604325" y="1815325"/>
            <a:ext cx="8205300" cy="1314300"/>
          </a:xfrm>
          <a:prstGeom prst="rect">
            <a:avLst/>
          </a:prstGeom>
          <a:noFill/>
          <a:ln>
            <a:noFill/>
          </a:ln>
        </p:spPr>
        <p:txBody>
          <a:bodyPr spcFirstLastPara="1" wrap="square" lIns="91425" tIns="45700" rIns="91425" bIns="45700" anchor="t" anchorCtr="0">
            <a:noAutofit/>
          </a:bodyPr>
          <a:lstStyle/>
          <a:p>
            <a:pPr lvl="0" algn="ctr">
              <a:buClr>
                <a:schemeClr val="lt1"/>
              </a:buClr>
              <a:buSzPts val="2400"/>
            </a:pPr>
            <a:endParaRPr lang="en-GB" sz="2400" dirty="0">
              <a:solidFill>
                <a:schemeClr val="lt1"/>
              </a:solidFill>
              <a:latin typeface="Calibri"/>
              <a:ea typeface="Calibri"/>
              <a:cs typeface="Calibri"/>
              <a:sym typeface="Calibri"/>
            </a:endParaRPr>
          </a:p>
          <a:p>
            <a:pPr lvl="0" algn="ctr">
              <a:buClr>
                <a:schemeClr val="lt1"/>
              </a:buClr>
              <a:buSzPts val="2400"/>
            </a:pPr>
            <a:endParaRPr lang="en-GB" sz="2400" dirty="0">
              <a:solidFill>
                <a:schemeClr val="lt1"/>
              </a:solidFill>
              <a:latin typeface="Calibri"/>
              <a:ea typeface="Calibri"/>
              <a:cs typeface="Calibri"/>
              <a:sym typeface="Calibri"/>
            </a:endParaRPr>
          </a:p>
          <a:p>
            <a:pPr lvl="0" algn="ctr">
              <a:buClr>
                <a:schemeClr val="lt1"/>
              </a:buClr>
              <a:buSzPts val="2400"/>
            </a:pPr>
            <a:r>
              <a:rPr lang="en-GB" sz="2400" dirty="0">
                <a:solidFill>
                  <a:schemeClr val="lt1"/>
                </a:solidFill>
                <a:latin typeface="Calibri"/>
                <a:ea typeface="Calibri"/>
                <a:cs typeface="Calibri"/>
                <a:sym typeface="Calibri"/>
              </a:rPr>
              <a:t>www.publishwhatyoufund.org/the-index/2018</a:t>
            </a:r>
          </a:p>
          <a:p>
            <a:pPr marL="0" marR="0" lvl="0" indent="0" algn="ctr" rtl="0">
              <a:lnSpc>
                <a:spcPct val="100000"/>
              </a:lnSpc>
              <a:spcBef>
                <a:spcPts val="480"/>
              </a:spcBef>
              <a:spcAft>
                <a:spcPts val="0"/>
              </a:spcAft>
              <a:buClr>
                <a:schemeClr val="lt1"/>
              </a:buClr>
              <a:buSzPts val="2400"/>
              <a:buFont typeface="Arial"/>
              <a:buNone/>
            </a:pPr>
            <a:endParaRPr lang="en-GB" sz="2400" dirty="0">
              <a:solidFill>
                <a:schemeClr val="lt1"/>
              </a:solidFill>
              <a:latin typeface="Calibri"/>
              <a:ea typeface="Calibri"/>
              <a:cs typeface="Calibri"/>
              <a:sym typeface="Calibri"/>
            </a:endParaRPr>
          </a:p>
          <a:p>
            <a:pPr marL="0" marR="0" lvl="0" indent="0" algn="ctr" rtl="0">
              <a:lnSpc>
                <a:spcPct val="100000"/>
              </a:lnSpc>
              <a:spcBef>
                <a:spcPts val="480"/>
              </a:spcBef>
              <a:spcAft>
                <a:spcPts val="0"/>
              </a:spcAft>
              <a:buClr>
                <a:schemeClr val="lt1"/>
              </a:buClr>
              <a:buSzPts val="2400"/>
              <a:buFont typeface="Arial"/>
              <a:buNone/>
            </a:pPr>
            <a:r>
              <a:rPr lang="en-GB" sz="2400" dirty="0">
                <a:solidFill>
                  <a:schemeClr val="lt1"/>
                </a:solidFill>
                <a:latin typeface="Calibri"/>
                <a:ea typeface="Calibri"/>
                <a:cs typeface="Calibri"/>
                <a:sym typeface="Calibri"/>
              </a:rPr>
              <a:t>g</a:t>
            </a:r>
            <a:r>
              <a:rPr lang="en-GB" sz="2400" b="0" i="0" u="none" strike="noStrike" cap="none" dirty="0">
                <a:solidFill>
                  <a:schemeClr val="lt1"/>
                </a:solidFill>
                <a:latin typeface="Calibri"/>
                <a:ea typeface="Calibri"/>
                <a:cs typeface="Calibri"/>
                <a:sym typeface="Calibri"/>
              </a:rPr>
              <a:t>ary.forster@publishwhatyoufund.org</a:t>
            </a:r>
          </a:p>
          <a:p>
            <a:pPr marL="0" marR="0" lvl="0" indent="0" algn="ctr" rtl="0">
              <a:lnSpc>
                <a:spcPct val="100000"/>
              </a:lnSpc>
              <a:spcBef>
                <a:spcPts val="480"/>
              </a:spcBef>
              <a:spcAft>
                <a:spcPts val="0"/>
              </a:spcAft>
              <a:buClr>
                <a:schemeClr val="lt1"/>
              </a:buClr>
              <a:buSzPts val="2400"/>
              <a:buFont typeface="Arial"/>
              <a:buNone/>
            </a:pPr>
            <a:r>
              <a:rPr lang="en-GB" sz="2400" b="0" i="0" u="none" strike="noStrike" cap="none" dirty="0">
                <a:solidFill>
                  <a:schemeClr val="lt1"/>
                </a:solidFill>
                <a:latin typeface="Calibri"/>
                <a:ea typeface="Calibri"/>
                <a:cs typeface="Calibri"/>
                <a:sym typeface="Calibri"/>
              </a:rPr>
              <a:t>@</a:t>
            </a:r>
            <a:r>
              <a:rPr lang="en-GB" sz="2400" b="0" i="0" u="none" strike="noStrike" cap="none" dirty="0" err="1">
                <a:solidFill>
                  <a:schemeClr val="lt1"/>
                </a:solidFill>
                <a:latin typeface="Calibri"/>
                <a:ea typeface="Calibri"/>
                <a:cs typeface="Calibri"/>
                <a:sym typeface="Calibri"/>
              </a:rPr>
              <a:t>garyjforster</a:t>
            </a:r>
            <a:r>
              <a:rPr lang="en-GB" sz="2400" b="0" i="0" u="none" strike="noStrike" cap="none" dirty="0">
                <a:solidFill>
                  <a:schemeClr val="lt1"/>
                </a:solidFill>
                <a:latin typeface="Calibri"/>
                <a:ea typeface="Calibri"/>
                <a:cs typeface="Calibri"/>
                <a:sym typeface="Calibri"/>
              </a:rPr>
              <a:t>        @</a:t>
            </a:r>
            <a:r>
              <a:rPr lang="en-GB" sz="2400" b="0" i="0" u="none" strike="noStrike" cap="none" dirty="0" err="1">
                <a:solidFill>
                  <a:schemeClr val="lt1"/>
                </a:solidFill>
                <a:latin typeface="Calibri"/>
                <a:ea typeface="Calibri"/>
                <a:cs typeface="Calibri"/>
                <a:sym typeface="Calibri"/>
              </a:rPr>
              <a:t>aidtransparency</a:t>
            </a:r>
            <a:endParaRPr sz="2400" b="0" i="0" u="none" strike="noStrike" cap="none" dirty="0">
              <a:solidFill>
                <a:schemeClr val="lt1"/>
              </a:solidFill>
              <a:latin typeface="Calibri"/>
              <a:ea typeface="Calibri"/>
              <a:cs typeface="Calibri"/>
              <a:sym typeface="Calibri"/>
            </a:endParaRPr>
          </a:p>
          <a:p>
            <a:pPr marL="0" marR="0" lvl="0" indent="0" algn="ctr" rtl="0">
              <a:lnSpc>
                <a:spcPct val="100000"/>
              </a:lnSpc>
              <a:spcBef>
                <a:spcPts val="720"/>
              </a:spcBef>
              <a:spcAft>
                <a:spcPts val="0"/>
              </a:spcAft>
              <a:buClr>
                <a:schemeClr val="dk1"/>
              </a:buClr>
              <a:buSzPts val="3600"/>
              <a:buFont typeface="Arial"/>
              <a:buNone/>
            </a:pPr>
            <a:endParaRPr sz="3600" b="0" i="0" u="none" strike="noStrike" cap="none" dirty="0">
              <a:solidFill>
                <a:schemeClr val="lt1"/>
              </a:solidFill>
              <a:latin typeface="Trebuchet MS"/>
              <a:ea typeface="Trebuchet MS"/>
              <a:cs typeface="Trebuchet MS"/>
              <a:sym typeface="Trebuchet MS"/>
            </a:endParaRPr>
          </a:p>
          <a:p>
            <a:pPr marL="0" marR="0" lvl="0" indent="0" algn="ctr" rtl="0">
              <a:lnSpc>
                <a:spcPct val="100000"/>
              </a:lnSpc>
              <a:spcBef>
                <a:spcPts val="720"/>
              </a:spcBef>
              <a:spcAft>
                <a:spcPts val="0"/>
              </a:spcAft>
              <a:buClr>
                <a:schemeClr val="dk1"/>
              </a:buClr>
              <a:buSzPts val="3600"/>
              <a:buFont typeface="Arial"/>
              <a:buNone/>
            </a:pPr>
            <a:endParaRPr sz="3600" b="0" i="0" u="none" strike="noStrike" cap="none" dirty="0">
              <a:solidFill>
                <a:schemeClr val="lt1"/>
              </a:solidFill>
              <a:latin typeface="Calibri"/>
              <a:ea typeface="Calibri"/>
              <a:cs typeface="Calibri"/>
              <a:sym typeface="Calibri"/>
            </a:endParaRPr>
          </a:p>
        </p:txBody>
      </p:sp>
      <p:sp>
        <p:nvSpPr>
          <p:cNvPr id="88" name="Google Shape;88;p13"/>
          <p:cNvSpPr txBox="1"/>
          <p:nvPr/>
        </p:nvSpPr>
        <p:spPr>
          <a:xfrm>
            <a:off x="773557" y="238817"/>
            <a:ext cx="7772400" cy="110251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800"/>
              <a:buFont typeface="Arial"/>
              <a:buNone/>
            </a:pPr>
            <a:r>
              <a:rPr lang="en-GB" sz="4800" b="1" i="0" u="none" strike="noStrike" cap="none" dirty="0">
                <a:solidFill>
                  <a:schemeClr val="lt1"/>
                </a:solidFill>
                <a:latin typeface="Calibri"/>
                <a:ea typeface="Calibri"/>
                <a:cs typeface="Calibri"/>
                <a:sym typeface="Calibri"/>
              </a:rPr>
              <a:t>The 2018 Aid Transparency Index</a:t>
            </a:r>
            <a:endParaRPr sz="4800" b="1"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6702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300"/>
              <a:buFont typeface="Trebuchet MS"/>
              <a:buNone/>
            </a:pPr>
            <a:r>
              <a:rPr lang="en-GB" dirty="0"/>
              <a:t>What is the Index</a:t>
            </a:r>
            <a:endParaRPr dirty="0"/>
          </a:p>
        </p:txBody>
      </p:sp>
      <p:sp>
        <p:nvSpPr>
          <p:cNvPr id="36" name="Google Shape;36;p5"/>
          <p:cNvSpPr txBox="1"/>
          <p:nvPr/>
        </p:nvSpPr>
        <p:spPr>
          <a:xfrm>
            <a:off x="457200" y="1063229"/>
            <a:ext cx="3990814" cy="3493273"/>
          </a:xfrm>
          <a:prstGeom prst="rect">
            <a:avLst/>
          </a:prstGeom>
          <a:noFill/>
          <a:ln>
            <a:noFill/>
          </a:ln>
        </p:spPr>
        <p:txBody>
          <a:bodyPr spcFirstLastPara="1" wrap="square" lIns="91425" tIns="45700" rIns="91425" bIns="45700" anchor="t" anchorCtr="0">
            <a:noAutofit/>
          </a:bodyPr>
          <a:lstStyle/>
          <a:p>
            <a:pPr lvl="0">
              <a:buSzPts val="1800"/>
            </a:pPr>
            <a:r>
              <a:rPr lang="en-GB" sz="1800" dirty="0"/>
              <a:t>The only independent measure of aid transparency among the world’s major development agencies. It measures transparency according to:</a:t>
            </a:r>
          </a:p>
          <a:p>
            <a:pPr lvl="0">
              <a:buSzPts val="1800"/>
            </a:pPr>
            <a:endParaRPr lang="en-GB" sz="1800" dirty="0"/>
          </a:p>
          <a:p>
            <a:pPr marL="449263" lvl="3" indent="-342900">
              <a:buSzPts val="1800"/>
              <a:buFont typeface="Arial" panose="020B0604020202020204" pitchFamily="34" charset="0"/>
              <a:buChar char="•"/>
            </a:pPr>
            <a:r>
              <a:rPr lang="en-GB" sz="1800" dirty="0"/>
              <a:t>Organisational planning and commitments</a:t>
            </a:r>
          </a:p>
          <a:p>
            <a:pPr marL="449263" lvl="3" indent="-342900">
              <a:buSzPts val="1800"/>
              <a:buFont typeface="Arial" panose="020B0604020202020204" pitchFamily="34" charset="0"/>
              <a:buChar char="•"/>
            </a:pPr>
            <a:r>
              <a:rPr lang="en-GB" sz="1800" dirty="0"/>
              <a:t>Finance and budgets</a:t>
            </a:r>
          </a:p>
          <a:p>
            <a:pPr marL="449263" lvl="3" indent="-342900">
              <a:buSzPts val="1800"/>
              <a:buFont typeface="Arial" panose="020B0604020202020204" pitchFamily="34" charset="0"/>
              <a:buChar char="•"/>
            </a:pPr>
            <a:r>
              <a:rPr lang="en-GB" sz="1800" dirty="0"/>
              <a:t>Project Attributes</a:t>
            </a:r>
          </a:p>
          <a:p>
            <a:pPr marL="449263" lvl="3" indent="-342900">
              <a:buSzPts val="1800"/>
              <a:buFont typeface="Arial" panose="020B0604020202020204" pitchFamily="34" charset="0"/>
              <a:buChar char="•"/>
            </a:pPr>
            <a:r>
              <a:rPr lang="en-GB" sz="1800" dirty="0"/>
              <a:t>Joining up development standards</a:t>
            </a:r>
          </a:p>
          <a:p>
            <a:pPr marL="449263" lvl="3" indent="-342900">
              <a:buSzPts val="1800"/>
              <a:buFont typeface="Arial" panose="020B0604020202020204" pitchFamily="34" charset="0"/>
              <a:buChar char="•"/>
            </a:pPr>
            <a:r>
              <a:rPr lang="en-GB" sz="1800" dirty="0"/>
              <a:t>Performance</a:t>
            </a:r>
          </a:p>
          <a:p>
            <a:pPr marL="342900" lvl="7" indent="-342900">
              <a:buSzPts val="1800"/>
              <a:buFont typeface="Trebuchet MS"/>
              <a:buAutoNum type="arabicPeriod"/>
            </a:pPr>
            <a:endParaRPr lang="en-GB" sz="1800" dirty="0"/>
          </a:p>
        </p:txBody>
      </p:sp>
      <p:sp>
        <p:nvSpPr>
          <p:cNvPr id="37" name="Google Shape;37;p5" descr="Image result for starting blocks silhouett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4773478" y="1313079"/>
            <a:ext cx="4004309" cy="27270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5257800" y="3239093"/>
            <a:ext cx="3886200" cy="1876425"/>
          </a:xfrm>
          <a:prstGeom prst="rect">
            <a:avLst/>
          </a:prstGeom>
        </p:spPr>
      </p:pic>
      <p:sp>
        <p:nvSpPr>
          <p:cNvPr id="2" name="Title 1"/>
          <p:cNvSpPr>
            <a:spLocks noGrp="1"/>
          </p:cNvSpPr>
          <p:nvPr>
            <p:ph type="title"/>
          </p:nvPr>
        </p:nvSpPr>
        <p:spPr/>
        <p:txBody>
          <a:bodyPr/>
          <a:lstStyle/>
          <a:p>
            <a:r>
              <a:rPr lang="en-GB" dirty="0"/>
              <a:t>The Index is a giant data quality check</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667" y="1308751"/>
            <a:ext cx="1270820" cy="1270820"/>
          </a:xfrm>
          <a:prstGeom prst="rect">
            <a:avLst/>
          </a:prstGeom>
          <a:solidFill>
            <a:schemeClr val="bg2"/>
          </a:solidFill>
        </p:spPr>
      </p:pic>
      <p:pic>
        <p:nvPicPr>
          <p:cNvPr id="11" name="Picture 10"/>
          <p:cNvPicPr>
            <a:picLocks noChangeAspect="1"/>
          </p:cNvPicPr>
          <p:nvPr/>
        </p:nvPicPr>
        <p:blipFill>
          <a:blip r:embed="rId5"/>
          <a:stretch>
            <a:fillRect/>
          </a:stretch>
        </p:blipFill>
        <p:spPr>
          <a:xfrm>
            <a:off x="1295661" y="3348821"/>
            <a:ext cx="1214224" cy="1214224"/>
          </a:xfrm>
          <a:prstGeom prst="rect">
            <a:avLst/>
          </a:prstGeom>
        </p:spPr>
      </p:pic>
      <p:pic>
        <p:nvPicPr>
          <p:cNvPr id="13" name="Picture 12"/>
          <p:cNvPicPr>
            <a:picLocks noChangeAspect="1"/>
          </p:cNvPicPr>
          <p:nvPr/>
        </p:nvPicPr>
        <p:blipFill>
          <a:blip r:embed="rId6"/>
          <a:stretch>
            <a:fillRect/>
          </a:stretch>
        </p:blipFill>
        <p:spPr>
          <a:xfrm>
            <a:off x="1305500" y="1242690"/>
            <a:ext cx="1214222" cy="1214222"/>
          </a:xfrm>
          <a:prstGeom prst="rect">
            <a:avLst/>
          </a:prstGeom>
        </p:spPr>
      </p:pic>
      <p:pic>
        <p:nvPicPr>
          <p:cNvPr id="15" name="Picture 14"/>
          <p:cNvPicPr>
            <a:picLocks noChangeAspect="1"/>
          </p:cNvPicPr>
          <p:nvPr/>
        </p:nvPicPr>
        <p:blipFill rotWithShape="1">
          <a:blip r:embed="rId7"/>
          <a:srcRect b="8755"/>
          <a:stretch/>
        </p:blipFill>
        <p:spPr>
          <a:xfrm>
            <a:off x="3664480" y="3326971"/>
            <a:ext cx="1289589" cy="127082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7528" y="3348821"/>
            <a:ext cx="1417674" cy="1214947"/>
          </a:xfrm>
          <a:prstGeom prst="rect">
            <a:avLst/>
          </a:prstGeom>
        </p:spPr>
      </p:pic>
      <p:pic>
        <p:nvPicPr>
          <p:cNvPr id="19" name="Picture 18"/>
          <p:cNvPicPr>
            <a:picLocks noChangeAspect="1"/>
          </p:cNvPicPr>
          <p:nvPr/>
        </p:nvPicPr>
        <p:blipFill>
          <a:blip r:embed="rId9"/>
          <a:stretch>
            <a:fillRect/>
          </a:stretch>
        </p:blipFill>
        <p:spPr>
          <a:xfrm>
            <a:off x="3646583" y="1188628"/>
            <a:ext cx="1281339" cy="1281339"/>
          </a:xfrm>
          <a:prstGeom prst="rect">
            <a:avLst/>
          </a:prstGeom>
        </p:spPr>
      </p:pic>
      <p:sp>
        <p:nvSpPr>
          <p:cNvPr id="20" name="TextBox 19"/>
          <p:cNvSpPr txBox="1"/>
          <p:nvPr/>
        </p:nvSpPr>
        <p:spPr>
          <a:xfrm>
            <a:off x="1224056" y="2515186"/>
            <a:ext cx="1377109" cy="523220"/>
          </a:xfrm>
          <a:prstGeom prst="rect">
            <a:avLst/>
          </a:prstGeom>
          <a:noFill/>
        </p:spPr>
        <p:txBody>
          <a:bodyPr wrap="square" rtlCol="0">
            <a:spAutoFit/>
          </a:bodyPr>
          <a:lstStyle/>
          <a:p>
            <a:pPr algn="ctr"/>
            <a:r>
              <a:rPr lang="en-GB" dirty="0"/>
              <a:t>Six months of work</a:t>
            </a:r>
          </a:p>
        </p:txBody>
      </p:sp>
      <p:sp>
        <p:nvSpPr>
          <p:cNvPr id="21" name="TextBox 20"/>
          <p:cNvSpPr txBox="1"/>
          <p:nvPr/>
        </p:nvSpPr>
        <p:spPr>
          <a:xfrm>
            <a:off x="1214219" y="4521414"/>
            <a:ext cx="1377109" cy="523220"/>
          </a:xfrm>
          <a:prstGeom prst="rect">
            <a:avLst/>
          </a:prstGeom>
          <a:noFill/>
        </p:spPr>
        <p:txBody>
          <a:bodyPr wrap="square" rtlCol="0">
            <a:spAutoFit/>
          </a:bodyPr>
          <a:lstStyle/>
          <a:p>
            <a:pPr algn="ctr"/>
            <a:r>
              <a:rPr lang="en-GB" dirty="0"/>
              <a:t>A team of seven people</a:t>
            </a:r>
          </a:p>
        </p:txBody>
      </p:sp>
      <p:sp>
        <p:nvSpPr>
          <p:cNvPr id="22" name="TextBox 21"/>
          <p:cNvSpPr txBox="1"/>
          <p:nvPr/>
        </p:nvSpPr>
        <p:spPr>
          <a:xfrm>
            <a:off x="3598697" y="2515186"/>
            <a:ext cx="1377109" cy="307777"/>
          </a:xfrm>
          <a:prstGeom prst="rect">
            <a:avLst/>
          </a:prstGeom>
          <a:noFill/>
        </p:spPr>
        <p:txBody>
          <a:bodyPr wrap="square" rtlCol="0">
            <a:spAutoFit/>
          </a:bodyPr>
          <a:lstStyle/>
          <a:p>
            <a:pPr algn="ctr"/>
            <a:r>
              <a:rPr lang="en-GB" dirty="0"/>
              <a:t>45 agencies</a:t>
            </a:r>
          </a:p>
        </p:txBody>
      </p:sp>
      <p:sp>
        <p:nvSpPr>
          <p:cNvPr id="23" name="TextBox 22"/>
          <p:cNvSpPr txBox="1"/>
          <p:nvPr/>
        </p:nvSpPr>
        <p:spPr>
          <a:xfrm>
            <a:off x="3598697" y="4612887"/>
            <a:ext cx="1377109" cy="307777"/>
          </a:xfrm>
          <a:prstGeom prst="rect">
            <a:avLst/>
          </a:prstGeom>
          <a:noFill/>
        </p:spPr>
        <p:txBody>
          <a:bodyPr wrap="square" rtlCol="0">
            <a:spAutoFit/>
          </a:bodyPr>
          <a:lstStyle/>
          <a:p>
            <a:pPr algn="ctr"/>
            <a:r>
              <a:rPr lang="en-GB" dirty="0"/>
              <a:t>35 indicators</a:t>
            </a:r>
          </a:p>
        </p:txBody>
      </p:sp>
      <p:sp>
        <p:nvSpPr>
          <p:cNvPr id="24" name="TextBox 23"/>
          <p:cNvSpPr txBox="1"/>
          <p:nvPr/>
        </p:nvSpPr>
        <p:spPr>
          <a:xfrm>
            <a:off x="5876231" y="2540000"/>
            <a:ext cx="1767532" cy="738664"/>
          </a:xfrm>
          <a:prstGeom prst="rect">
            <a:avLst/>
          </a:prstGeom>
          <a:noFill/>
        </p:spPr>
        <p:txBody>
          <a:bodyPr wrap="square" rtlCol="0">
            <a:spAutoFit/>
          </a:bodyPr>
          <a:lstStyle/>
          <a:p>
            <a:pPr algn="ctr"/>
            <a:r>
              <a:rPr lang="en-GB" dirty="0"/>
              <a:t>At least 18,900 data fields/documents manually checked</a:t>
            </a:r>
          </a:p>
        </p:txBody>
      </p:sp>
      <p:sp>
        <p:nvSpPr>
          <p:cNvPr id="25" name="TextBox 24"/>
          <p:cNvSpPr txBox="1"/>
          <p:nvPr/>
        </p:nvSpPr>
        <p:spPr>
          <a:xfrm>
            <a:off x="5975459" y="4521414"/>
            <a:ext cx="1572321" cy="523220"/>
          </a:xfrm>
          <a:prstGeom prst="rect">
            <a:avLst/>
          </a:prstGeom>
          <a:noFill/>
        </p:spPr>
        <p:txBody>
          <a:bodyPr wrap="square" rtlCol="0">
            <a:spAutoFit/>
          </a:bodyPr>
          <a:lstStyle/>
          <a:p>
            <a:pPr algn="ctr"/>
            <a:r>
              <a:rPr lang="en-GB" dirty="0"/>
              <a:t>42 independent reviewers</a:t>
            </a:r>
          </a:p>
        </p:txBody>
      </p:sp>
    </p:spTree>
    <p:extLst>
      <p:ext uri="{BB962C8B-B14F-4D97-AF65-F5344CB8AC3E}">
        <p14:creationId xmlns:p14="http://schemas.microsoft.com/office/powerpoint/2010/main" val="42104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257800" y="3239093"/>
            <a:ext cx="3886200" cy="1876425"/>
          </a:xfrm>
          <a:prstGeom prst="rect">
            <a:avLst/>
          </a:prstGeom>
        </p:spPr>
      </p:pic>
      <p:sp>
        <p:nvSpPr>
          <p:cNvPr id="42" name="Google Shape;42;p6"/>
          <p:cNvSpPr txBox="1">
            <a:spLocks noGrp="1"/>
          </p:cNvSpPr>
          <p:nvPr>
            <p:ph type="title"/>
          </p:nvPr>
        </p:nvSpPr>
        <p:spPr>
          <a:xfrm>
            <a:off x="457200" y="205978"/>
            <a:ext cx="4068305" cy="10062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300"/>
              <a:buFont typeface="Trebuchet MS"/>
              <a:buNone/>
            </a:pPr>
            <a:r>
              <a:rPr lang="en-GB" sz="2800" dirty="0"/>
              <a:t>The Index is a feedback, engagement </a:t>
            </a:r>
            <a:br>
              <a:rPr lang="en-GB" sz="2800" dirty="0"/>
            </a:br>
            <a:r>
              <a:rPr lang="en-GB" sz="2800" dirty="0"/>
              <a:t>and improvement tool</a:t>
            </a:r>
            <a:endParaRPr sz="2800" dirty="0"/>
          </a:p>
        </p:txBody>
      </p:sp>
      <p:sp>
        <p:nvSpPr>
          <p:cNvPr id="43" name="Google Shape;43;p6"/>
          <p:cNvSpPr txBox="1"/>
          <p:nvPr/>
        </p:nvSpPr>
        <p:spPr>
          <a:xfrm>
            <a:off x="811658" y="1108870"/>
            <a:ext cx="7875142" cy="3416320"/>
          </a:xfrm>
          <a:prstGeom prst="rect">
            <a:avLst/>
          </a:prstGeom>
          <a:noFill/>
          <a:ln>
            <a:noFill/>
          </a:ln>
        </p:spPr>
        <p:txBody>
          <a:bodyPr spcFirstLastPara="1" wrap="square" lIns="91425" tIns="45700" rIns="91425" bIns="45700" anchor="t" anchorCtr="0">
            <a:noAutofit/>
          </a:bodyPr>
          <a:lstStyle/>
          <a:p>
            <a:pPr marL="355600" marR="0" lvl="0" indent="-342900" algn="l" rtl="0">
              <a:lnSpc>
                <a:spcPct val="100000"/>
              </a:lnSpc>
              <a:spcBef>
                <a:spcPts val="0"/>
              </a:spcBef>
              <a:spcAft>
                <a:spcPts val="0"/>
              </a:spcAft>
              <a:buClr>
                <a:srgbClr val="000000"/>
              </a:buClr>
              <a:buSzPts val="1600"/>
              <a:buFont typeface="+mj-lt"/>
              <a:buAutoNum type="arabicPeriod"/>
            </a:pPr>
            <a:endParaRPr sz="1600" b="0" i="0" u="none" strike="noStrike" cap="none" dirty="0">
              <a:solidFill>
                <a:srgbClr val="000000"/>
              </a:solidFill>
              <a:latin typeface="Arial"/>
              <a:ea typeface="Arial"/>
              <a:cs typeface="Arial"/>
              <a:sym typeface="Arial"/>
            </a:endParaRPr>
          </a:p>
        </p:txBody>
      </p:sp>
      <p:sp>
        <p:nvSpPr>
          <p:cNvPr id="44" name="Google Shape;44;p6" descr="Image result for starting blocks silhouett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4896947" y="-270220"/>
            <a:ext cx="4417534" cy="5668976"/>
          </a:xfrm>
          <a:prstGeom prst="rect">
            <a:avLst/>
          </a:prstGeom>
        </p:spPr>
      </p:pic>
      <p:sp>
        <p:nvSpPr>
          <p:cNvPr id="6" name="Google Shape;36;p5"/>
          <p:cNvSpPr txBox="1"/>
          <p:nvPr/>
        </p:nvSpPr>
        <p:spPr>
          <a:xfrm>
            <a:off x="457200" y="1774771"/>
            <a:ext cx="4116803" cy="2926224"/>
          </a:xfrm>
          <a:prstGeom prst="rect">
            <a:avLst/>
          </a:prstGeom>
          <a:noFill/>
          <a:ln>
            <a:noFill/>
          </a:ln>
        </p:spPr>
        <p:txBody>
          <a:bodyPr spcFirstLastPara="1" wrap="square" lIns="91425" tIns="45700" rIns="91425" bIns="45700" anchor="t" anchorCtr="0">
            <a:noAutofit/>
          </a:bodyPr>
          <a:lstStyle/>
          <a:p>
            <a:pPr lvl="0">
              <a:buSzPts val="1800"/>
            </a:pPr>
            <a:r>
              <a:rPr lang="en-GB" sz="1800" dirty="0"/>
              <a:t>The consultative, two-stage nature of the process arguably represents the only feedback mechanism for donors, at present, regarding the quality and accuracy of their IATI and other aid transparency data. </a:t>
            </a:r>
          </a:p>
          <a:p>
            <a:pPr lvl="0">
              <a:buSzPts val="1800"/>
            </a:pPr>
            <a:endParaRPr lang="en-GB" sz="1800" dirty="0"/>
          </a:p>
          <a:p>
            <a:pPr lvl="0">
              <a:buSzPts val="1800"/>
            </a:pPr>
            <a:r>
              <a:rPr lang="en-GB" sz="1800" dirty="0"/>
              <a:t>The chart to the right, showing the impact of this feedback in the 2018 Index process, is compelling.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dk1"/>
              </a:buClr>
              <a:buSzPts val="3300"/>
              <a:buFont typeface="Trebuchet MS"/>
              <a:buNone/>
            </a:pPr>
            <a:r>
              <a:rPr lang="en-GB" dirty="0"/>
              <a:t>The Index is also, a ranking</a:t>
            </a:r>
            <a:endParaRPr dirty="0"/>
          </a:p>
        </p:txBody>
      </p:sp>
      <p:pic>
        <p:nvPicPr>
          <p:cNvPr id="2" name="Picture 1"/>
          <p:cNvPicPr>
            <a:picLocks noChangeAspect="1"/>
          </p:cNvPicPr>
          <p:nvPr/>
        </p:nvPicPr>
        <p:blipFill>
          <a:blip r:embed="rId3"/>
          <a:stretch>
            <a:fillRect/>
          </a:stretch>
        </p:blipFill>
        <p:spPr>
          <a:xfrm>
            <a:off x="1034143" y="1321904"/>
            <a:ext cx="7075714" cy="30707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57800" y="3239093"/>
            <a:ext cx="3886200" cy="1876425"/>
          </a:xfrm>
          <a:prstGeom prst="rect">
            <a:avLst/>
          </a:prstGeom>
        </p:spPr>
      </p:pic>
      <p:sp>
        <p:nvSpPr>
          <p:cNvPr id="2" name="Title 1"/>
          <p:cNvSpPr>
            <a:spLocks noGrp="1"/>
          </p:cNvSpPr>
          <p:nvPr>
            <p:ph type="title"/>
          </p:nvPr>
        </p:nvSpPr>
        <p:spPr/>
        <p:txBody>
          <a:bodyPr/>
          <a:lstStyle/>
          <a:p>
            <a:r>
              <a:rPr lang="en-GB" dirty="0"/>
              <a:t>Index 2018 – Timeliness</a:t>
            </a:r>
          </a:p>
        </p:txBody>
      </p:sp>
      <p:pic>
        <p:nvPicPr>
          <p:cNvPr id="5" name="Picture 4"/>
          <p:cNvPicPr>
            <a:picLocks noChangeAspect="1"/>
          </p:cNvPicPr>
          <p:nvPr/>
        </p:nvPicPr>
        <p:blipFill>
          <a:blip r:embed="rId4"/>
          <a:stretch>
            <a:fillRect/>
          </a:stretch>
        </p:blipFill>
        <p:spPr>
          <a:xfrm>
            <a:off x="-74399" y="1363852"/>
            <a:ext cx="9336021" cy="3763210"/>
          </a:xfrm>
          <a:prstGeom prst="rect">
            <a:avLst/>
          </a:prstGeom>
        </p:spPr>
      </p:pic>
    </p:spTree>
    <p:extLst>
      <p:ext uri="{BB962C8B-B14F-4D97-AF65-F5344CB8AC3E}">
        <p14:creationId xmlns:p14="http://schemas.microsoft.com/office/powerpoint/2010/main" val="291865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57800" y="3239093"/>
            <a:ext cx="3886200" cy="1876425"/>
          </a:xfrm>
          <a:prstGeom prst="rect">
            <a:avLst/>
          </a:prstGeom>
        </p:spPr>
      </p:pic>
      <p:sp>
        <p:nvSpPr>
          <p:cNvPr id="2" name="Title 1"/>
          <p:cNvSpPr>
            <a:spLocks noGrp="1"/>
          </p:cNvSpPr>
          <p:nvPr>
            <p:ph type="title"/>
          </p:nvPr>
        </p:nvSpPr>
        <p:spPr/>
        <p:txBody>
          <a:bodyPr/>
          <a:lstStyle/>
          <a:p>
            <a:r>
              <a:rPr lang="en-GB" dirty="0"/>
              <a:t>Index 2018 – DFIs</a:t>
            </a:r>
          </a:p>
        </p:txBody>
      </p:sp>
      <p:sp>
        <p:nvSpPr>
          <p:cNvPr id="3" name="Google Shape;36;p5"/>
          <p:cNvSpPr txBox="1"/>
          <p:nvPr/>
        </p:nvSpPr>
        <p:spPr>
          <a:xfrm>
            <a:off x="894961" y="1063229"/>
            <a:ext cx="6792198" cy="2926224"/>
          </a:xfrm>
          <a:prstGeom prst="rect">
            <a:avLst/>
          </a:prstGeom>
          <a:noFill/>
          <a:ln>
            <a:noFill/>
          </a:ln>
        </p:spPr>
        <p:txBody>
          <a:bodyPr spcFirstLastPara="1" wrap="square" lIns="91425" tIns="45700" rIns="91425" bIns="45700" anchor="t" anchorCtr="0">
            <a:noAutofit/>
          </a:bodyPr>
          <a:lstStyle/>
          <a:p>
            <a:pPr marL="357188" indent="-357188"/>
            <a:endParaRPr lang="en-GB" sz="1800" dirty="0"/>
          </a:p>
        </p:txBody>
      </p:sp>
      <p:pic>
        <p:nvPicPr>
          <p:cNvPr id="4" name="Picture 3"/>
          <p:cNvPicPr>
            <a:picLocks noChangeAspect="1"/>
          </p:cNvPicPr>
          <p:nvPr/>
        </p:nvPicPr>
        <p:blipFill>
          <a:blip r:embed="rId4"/>
          <a:stretch>
            <a:fillRect/>
          </a:stretch>
        </p:blipFill>
        <p:spPr>
          <a:xfrm>
            <a:off x="-70290" y="1239864"/>
            <a:ext cx="9362555" cy="3750592"/>
          </a:xfrm>
          <a:prstGeom prst="rect">
            <a:avLst/>
          </a:prstGeom>
        </p:spPr>
      </p:pic>
    </p:spTree>
    <p:extLst>
      <p:ext uri="{BB962C8B-B14F-4D97-AF65-F5344CB8AC3E}">
        <p14:creationId xmlns:p14="http://schemas.microsoft.com/office/powerpoint/2010/main" val="196394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57800" y="3239093"/>
            <a:ext cx="3886200" cy="1876425"/>
          </a:xfrm>
          <a:prstGeom prst="rect">
            <a:avLst/>
          </a:prstGeom>
        </p:spPr>
      </p:pic>
      <p:sp>
        <p:nvSpPr>
          <p:cNvPr id="2" name="Title 1"/>
          <p:cNvSpPr>
            <a:spLocks noGrp="1"/>
          </p:cNvSpPr>
          <p:nvPr>
            <p:ph type="title"/>
          </p:nvPr>
        </p:nvSpPr>
        <p:spPr/>
        <p:txBody>
          <a:bodyPr/>
          <a:lstStyle/>
          <a:p>
            <a:r>
              <a:rPr lang="en-GB" dirty="0"/>
              <a:t>Index 2018 – The Basics</a:t>
            </a:r>
          </a:p>
        </p:txBody>
      </p:sp>
      <p:sp>
        <p:nvSpPr>
          <p:cNvPr id="3" name="Google Shape;36;p5"/>
          <p:cNvSpPr txBox="1"/>
          <p:nvPr/>
        </p:nvSpPr>
        <p:spPr>
          <a:xfrm>
            <a:off x="894961" y="1063229"/>
            <a:ext cx="6792198" cy="2926224"/>
          </a:xfrm>
          <a:prstGeom prst="rect">
            <a:avLst/>
          </a:prstGeom>
          <a:noFill/>
          <a:ln>
            <a:noFill/>
          </a:ln>
        </p:spPr>
        <p:txBody>
          <a:bodyPr spcFirstLastPara="1" wrap="square" lIns="91425" tIns="45700" rIns="91425" bIns="45700" anchor="t" anchorCtr="0">
            <a:noAutofit/>
          </a:bodyPr>
          <a:lstStyle/>
          <a:p>
            <a:r>
              <a:rPr lang="en-GB" sz="1800" dirty="0"/>
              <a:t>Too many organisations fail on basic data quality issues:</a:t>
            </a:r>
          </a:p>
          <a:p>
            <a:pPr marL="806450" indent="-342900">
              <a:buFont typeface="Arial" panose="020B0604020202020204" pitchFamily="34" charset="0"/>
              <a:buChar char="•"/>
            </a:pPr>
            <a:r>
              <a:rPr lang="en-GB" sz="1800" dirty="0"/>
              <a:t>Incorrect activity dates and statuses</a:t>
            </a:r>
          </a:p>
          <a:p>
            <a:pPr marL="806450" indent="-342900">
              <a:buFont typeface="Arial" panose="020B0604020202020204" pitchFamily="34" charset="0"/>
              <a:buChar char="•"/>
            </a:pPr>
            <a:r>
              <a:rPr lang="en-GB" sz="1800" dirty="0"/>
              <a:t>Missing or invalid country codes</a:t>
            </a:r>
          </a:p>
          <a:p>
            <a:pPr marL="806450" indent="-342900">
              <a:buFont typeface="Arial" panose="020B0604020202020204" pitchFamily="34" charset="0"/>
              <a:buChar char="•"/>
            </a:pPr>
            <a:r>
              <a:rPr lang="en-GB" sz="1800" dirty="0"/>
              <a:t>Misleading transaction information</a:t>
            </a:r>
          </a:p>
          <a:p>
            <a:pPr marL="806450" indent="-342900">
              <a:buFont typeface="Arial" panose="020B0604020202020204" pitchFamily="34" charset="0"/>
              <a:buChar char="•"/>
            </a:pPr>
            <a:r>
              <a:rPr lang="en-GB" sz="1800" dirty="0"/>
              <a:t>Noisy data</a:t>
            </a:r>
          </a:p>
          <a:p>
            <a:pPr marL="806450" indent="-342900">
              <a:buFont typeface="Arial" panose="020B0604020202020204" pitchFamily="34" charset="0"/>
              <a:buChar char="•"/>
            </a:pPr>
            <a:r>
              <a:rPr lang="en-GB" sz="1800" dirty="0"/>
              <a:t>Units of aid</a:t>
            </a:r>
          </a:p>
        </p:txBody>
      </p:sp>
      <p:pic>
        <p:nvPicPr>
          <p:cNvPr id="4" name="Picture 3"/>
          <p:cNvPicPr>
            <a:picLocks noChangeAspect="1"/>
          </p:cNvPicPr>
          <p:nvPr/>
        </p:nvPicPr>
        <p:blipFill>
          <a:blip r:embed="rId4"/>
          <a:stretch>
            <a:fillRect/>
          </a:stretch>
        </p:blipFill>
        <p:spPr>
          <a:xfrm>
            <a:off x="829192" y="2928787"/>
            <a:ext cx="7485616" cy="2121331"/>
          </a:xfrm>
          <a:prstGeom prst="rect">
            <a:avLst/>
          </a:prstGeom>
        </p:spPr>
      </p:pic>
    </p:spTree>
    <p:extLst>
      <p:ext uri="{BB962C8B-B14F-4D97-AF65-F5344CB8AC3E}">
        <p14:creationId xmlns:p14="http://schemas.microsoft.com/office/powerpoint/2010/main" val="3229674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257800" y="3239093"/>
            <a:ext cx="3886200" cy="1876425"/>
          </a:xfrm>
          <a:prstGeom prst="rect">
            <a:avLst/>
          </a:prstGeom>
        </p:spPr>
      </p:pic>
      <p:sp>
        <p:nvSpPr>
          <p:cNvPr id="2" name="Title 1"/>
          <p:cNvSpPr>
            <a:spLocks noGrp="1"/>
          </p:cNvSpPr>
          <p:nvPr>
            <p:ph type="title"/>
          </p:nvPr>
        </p:nvSpPr>
        <p:spPr/>
        <p:txBody>
          <a:bodyPr/>
          <a:lstStyle/>
          <a:p>
            <a:r>
              <a:rPr lang="en-GB" dirty="0"/>
              <a:t>Index 2018 – Results</a:t>
            </a:r>
          </a:p>
        </p:txBody>
      </p:sp>
      <p:sp>
        <p:nvSpPr>
          <p:cNvPr id="3" name="Google Shape;36;p5"/>
          <p:cNvSpPr txBox="1"/>
          <p:nvPr/>
        </p:nvSpPr>
        <p:spPr>
          <a:xfrm>
            <a:off x="894960" y="1063229"/>
            <a:ext cx="7412131" cy="2926224"/>
          </a:xfrm>
          <a:prstGeom prst="rect">
            <a:avLst/>
          </a:prstGeom>
          <a:noFill/>
          <a:ln>
            <a:noFill/>
          </a:ln>
        </p:spPr>
        <p:txBody>
          <a:bodyPr spcFirstLastPara="1" wrap="square" lIns="91425" tIns="45700" rIns="91425" bIns="45700" anchor="t" anchorCtr="0">
            <a:noAutofit/>
          </a:bodyPr>
          <a:lstStyle/>
          <a:p>
            <a:r>
              <a:rPr lang="en-GB" sz="2000" dirty="0"/>
              <a:t>The pieces of information critical to assess project and donor impact are the most difficult to find – if available at all</a:t>
            </a:r>
          </a:p>
          <a:p>
            <a:pPr marL="711200" indent="-285750">
              <a:buFont typeface="Arial" panose="020B0604020202020204" pitchFamily="34" charset="0"/>
              <a:buChar char="•"/>
            </a:pPr>
            <a:r>
              <a:rPr lang="en-GB" sz="2000" dirty="0"/>
              <a:t>Collectively, donors only score 27% on average for the performance component. </a:t>
            </a:r>
          </a:p>
        </p:txBody>
      </p:sp>
      <p:pic>
        <p:nvPicPr>
          <p:cNvPr id="4" name="Picture 3"/>
          <p:cNvPicPr>
            <a:picLocks noChangeAspect="1"/>
          </p:cNvPicPr>
          <p:nvPr/>
        </p:nvPicPr>
        <p:blipFill>
          <a:blip r:embed="rId4"/>
          <a:stretch>
            <a:fillRect/>
          </a:stretch>
        </p:blipFill>
        <p:spPr>
          <a:xfrm>
            <a:off x="154795" y="2928176"/>
            <a:ext cx="8834410" cy="2122553"/>
          </a:xfrm>
          <a:prstGeom prst="rect">
            <a:avLst/>
          </a:prstGeom>
        </p:spPr>
      </p:pic>
    </p:spTree>
    <p:extLst>
      <p:ext uri="{BB962C8B-B14F-4D97-AF65-F5344CB8AC3E}">
        <p14:creationId xmlns:p14="http://schemas.microsoft.com/office/powerpoint/2010/main" val="228706217"/>
      </p:ext>
    </p:extLst>
  </p:cSld>
  <p:clrMapOvr>
    <a:masterClrMapping/>
  </p:clrMapOvr>
</p:sld>
</file>

<file path=ppt/theme/theme1.xml><?xml version="1.0" encoding="utf-8"?>
<a:theme xmlns:a="http://schemas.openxmlformats.org/drawingml/2006/main" name="PWYF Presentation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503</Words>
  <Application>Microsoft Office PowerPoint</Application>
  <PresentationFormat>On-screen Show (16:9)</PresentationFormat>
  <Paragraphs>61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PWYF Presentation Theme</vt:lpstr>
      <vt:lpstr>PowerPoint Presentation</vt:lpstr>
      <vt:lpstr>What is the Index</vt:lpstr>
      <vt:lpstr>The Index is a giant data quality check</vt:lpstr>
      <vt:lpstr>The Index is a feedback, engagement  and improvement tool</vt:lpstr>
      <vt:lpstr>The Index is also, a ranking</vt:lpstr>
      <vt:lpstr>Index 2018 – Timeliness</vt:lpstr>
      <vt:lpstr>Index 2018 – DFIs</vt:lpstr>
      <vt:lpstr>Index 2018 – The Basics</vt:lpstr>
      <vt:lpstr>Index 2018 – Results</vt:lpstr>
      <vt:lpstr>Index 2018 – Poor performers</vt:lpstr>
      <vt:lpstr>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Jahnvi Dave</cp:lastModifiedBy>
  <cp:revision>32</cp:revision>
  <dcterms:modified xsi:type="dcterms:W3CDTF">2018-11-20T16:33:31Z</dcterms:modified>
</cp:coreProperties>
</file>