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Helvetica Neue" panose="020B0604020202020204" charset="0"/>
      <p:regular r:id="rId14"/>
      <p:bold r:id="rId15"/>
      <p:italic r:id="rId16"/>
      <p:boldItalic r:id="rId17"/>
    </p:embeddedFont>
    <p:embeddedFont>
      <p:font typeface="Helvetica Neue Light"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9F50D5-FB78-457B-8603-6080A78D4653}">
  <a:tblStyle styleId="{429F50D5-FB78-457B-8603-6080A78D46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90" autoAdjust="0"/>
  </p:normalViewPr>
  <p:slideViewPr>
    <p:cSldViewPr snapToGrid="0">
      <p:cViewPr varScale="1">
        <p:scale>
          <a:sx n="78" d="100"/>
          <a:sy n="78" d="100"/>
        </p:scale>
        <p:origin x="876" y="-19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The Data Use Task Force </a:t>
            </a:r>
            <a:r>
              <a:rPr lang="en" sz="1400">
                <a:solidFill>
                  <a:schemeClr val="dk1"/>
                </a:solidFill>
                <a:latin typeface="Helvetica Neue"/>
                <a:ea typeface="Helvetica Neue"/>
                <a:cs typeface="Helvetica Neue"/>
                <a:sym typeface="Helvetica Neue"/>
              </a:rPr>
              <a:t>has been running regularly since December. Core membership of 19 people from all constituencies, with great participation on the 2-weekly calls.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We all agreed the Data Use Strategy in January following comments in the MA. D</a:t>
            </a:r>
            <a:r>
              <a:rPr lang="en" sz="1400" b="0" i="0" u="none" strike="noStrike" cap="none">
                <a:solidFill>
                  <a:schemeClr val="dk1"/>
                </a:solidFill>
                <a:latin typeface="Helvetica Neue"/>
                <a:ea typeface="Helvetica Neue"/>
                <a:cs typeface="Helvetica Neue"/>
                <a:sym typeface="Helvetica Neue"/>
              </a:rPr>
              <a:t>rafted an accompanying results framework and i</a:t>
            </a:r>
            <a:r>
              <a:rPr lang="en" sz="1400">
                <a:solidFill>
                  <a:schemeClr val="dk1"/>
                </a:solidFill>
                <a:latin typeface="Helvetica Neue"/>
                <a:ea typeface="Helvetica Neue"/>
                <a:cs typeface="Helvetica Neue"/>
                <a:sym typeface="Helvetica Neue"/>
              </a:rPr>
              <a:t>ntegrated into the</a:t>
            </a:r>
            <a:r>
              <a:rPr lang="en" sz="1400" b="0" i="0" u="none" strike="noStrike" cap="none">
                <a:solidFill>
                  <a:schemeClr val="dk1"/>
                </a:solidFill>
                <a:latin typeface="Helvetica Neue"/>
                <a:ea typeface="Helvetica Neue"/>
                <a:cs typeface="Helvetica Neue"/>
                <a:sym typeface="Helvetica Neue"/>
              </a:rPr>
              <a:t> Y5 work plan and budget.</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Implementing the strategy has mainly focussed on the Data Use Fund:</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31 Expressions of Interest from companies interested in accessing funding</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3 RfPs issued</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2 pending</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Will talk more about our challenges later.</a:t>
            </a:r>
            <a:endParaRPr sz="1400">
              <a:solidFill>
                <a:schemeClr val="dk1"/>
              </a:solidFill>
              <a:latin typeface="Helvetica Neue"/>
              <a:ea typeface="Helvetica Neue"/>
              <a:cs typeface="Helvetica Neue"/>
              <a:sym typeface="Helvetica Neue"/>
            </a:endParaRPr>
          </a:p>
        </p:txBody>
      </p:sp>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 sz="1400">
                <a:solidFill>
                  <a:schemeClr val="dk1"/>
                </a:solidFill>
                <a:latin typeface="Helvetica Neue"/>
                <a:ea typeface="Helvetica Neue"/>
                <a:cs typeface="Helvetica Neue"/>
                <a:sym typeface="Helvetica Neue"/>
              </a:rPr>
              <a:t>A reminder of some of the Data Use Fund principles </a:t>
            </a:r>
            <a:endParaRPr sz="14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1">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1" i="0" u="none" strike="noStrike" cap="none">
                <a:solidFill>
                  <a:schemeClr val="dk1"/>
                </a:solidFill>
                <a:latin typeface="Helvetica Neue"/>
                <a:ea typeface="Helvetica Neue"/>
                <a:cs typeface="Helvetica Neue"/>
                <a:sym typeface="Helvetica Neue"/>
              </a:rPr>
              <a:t>Principles</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To maintain a focus on our agreed strategy, we think the Fund should be focussed mainly on tackling identified challenges/problems, rather than considering unsolicited proposals (but we recognise the need for a process to handling unsolicited proposals when they come in! And Members of the DUTF also keen to retain some space for more innovative proposals.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All assets developed using the Fund must be open source and available for re-use by anyone.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Members of the DUTF must both declare any conflict of interest and excuse themselves from relevant discussions and decisions.</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We need to operate on a level playing field - no-one gets preferential access to the Fund.</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We should look for innovative contracting</a:t>
            </a:r>
            <a:r>
              <a:rPr lang="en" sz="1400">
                <a:solidFill>
                  <a:schemeClr val="dk1"/>
                </a:solidFill>
                <a:latin typeface="Helvetica Neue"/>
                <a:ea typeface="Helvetica Neue"/>
                <a:cs typeface="Helvetica Neue"/>
                <a:sym typeface="Helvetica Neue"/>
              </a:rPr>
              <a:t> </a:t>
            </a:r>
            <a:r>
              <a:rPr lang="en" sz="1400" b="0" i="0" u="none" strike="noStrike" cap="none">
                <a:solidFill>
                  <a:schemeClr val="dk1"/>
                </a:solidFill>
                <a:latin typeface="Helvetica Neue"/>
                <a:ea typeface="Helvetica Neue"/>
                <a:cs typeface="Helvetica Neue"/>
                <a:sym typeface="Helvetica Neue"/>
              </a:rPr>
              <a:t>approaches - for example to fund several organisations in a “competition”.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UN procurement practices .</a:t>
            </a: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r>
              <a:rPr lang="en" sz="1400" b="0" i="0" u="none" strike="noStrike" cap="none">
                <a:solidFill>
                  <a:schemeClr val="dk1"/>
                </a:solidFill>
                <a:latin typeface="Helvetica Neue"/>
                <a:ea typeface="Helvetica Neue"/>
                <a:cs typeface="Helvetica Neue"/>
                <a:sym typeface="Helvetica Neue"/>
              </a:rPr>
              <a:t>We will seek to split awards into smaller amounts. This gives more people an opportunity to bid for the work.</a:t>
            </a:r>
            <a:endParaRPr sz="1400" b="0" i="0" u="none" strike="noStrike" cap="none">
              <a:solidFill>
                <a:schemeClr val="dk1"/>
              </a:solidFill>
              <a:latin typeface="Helvetica Neue"/>
              <a:ea typeface="Helvetica Neue"/>
              <a:cs typeface="Helvetica Neue"/>
              <a:sym typeface="Helvetica Neue"/>
            </a:endParaRPr>
          </a:p>
        </p:txBody>
      </p:sp>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r>
              <a:rPr lang="en" sz="2200">
                <a:solidFill>
                  <a:schemeClr val="dk1"/>
                </a:solidFill>
                <a:latin typeface="Helvetica Neue"/>
                <a:ea typeface="Helvetica Neue"/>
                <a:cs typeface="Helvetica Neue"/>
                <a:sym typeface="Helvetica Neue"/>
              </a:rPr>
              <a:t>The process that we are operating….</a:t>
            </a:r>
            <a:endParaRPr sz="2200">
              <a:solidFill>
                <a:schemeClr val="dk1"/>
              </a:solidFill>
              <a:latin typeface="Helvetica Neue"/>
              <a:ea typeface="Helvetica Neue"/>
              <a:cs typeface="Helvetica Neue"/>
              <a:sym typeface="Helvetica Neue"/>
            </a:endParaRPr>
          </a:p>
          <a:p>
            <a:pPr marL="0" marR="0" lvl="0" indent="0" algn="l" rtl="0">
              <a:lnSpc>
                <a:spcPct val="117999"/>
              </a:lnSpc>
              <a:spcBef>
                <a:spcPts val="0"/>
              </a:spcBef>
              <a:spcAft>
                <a:spcPts val="0"/>
              </a:spcAft>
              <a:buClr>
                <a:schemeClr val="dk1"/>
              </a:buClr>
              <a:buSzPts val="22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dirty="0">
              <a:solidFill>
                <a:schemeClr val="dk1"/>
              </a:solidFill>
              <a:latin typeface="Helvetica Neue"/>
              <a:ea typeface="Helvetica Neue"/>
              <a:cs typeface="Helvetica Neue"/>
              <a:sym typeface="Helvetica Neue"/>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p:txBody>
      </p:sp>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7999"/>
              </a:lnSpc>
              <a:spcBef>
                <a:spcPts val="0"/>
              </a:spcBef>
              <a:spcAft>
                <a:spcPts val="0"/>
              </a:spcAft>
              <a:buClr>
                <a:schemeClr val="dk1"/>
              </a:buClr>
              <a:buSzPts val="2200"/>
              <a:buFont typeface="Helvetica Neue"/>
              <a:buNone/>
            </a:pPr>
            <a:endParaRPr sz="1400" b="0" i="0" u="none" strike="noStrike" cap="none">
              <a:solidFill>
                <a:schemeClr val="dk1"/>
              </a:solidFill>
              <a:latin typeface="Helvetica Neue"/>
              <a:ea typeface="Helvetica Neue"/>
              <a:cs typeface="Helvetica Neue"/>
              <a:sym typeface="Helvetica Neue"/>
            </a:endParaRPr>
          </a:p>
        </p:txBody>
      </p:sp>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1" type="title">
  <p:cSld name="TITLE">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
              <a:t>‹#›</a:t>
            </a:fld>
            <a:endParaRPr/>
          </a:p>
        </p:txBody>
      </p:sp>
      <p:pic>
        <p:nvPicPr>
          <p:cNvPr id="56" name="Shape 56"/>
          <p:cNvPicPr preferRelativeResize="0"/>
          <p:nvPr/>
        </p:nvPicPr>
        <p:blipFill rotWithShape="1">
          <a:blip r:embed="rId2">
            <a:alphaModFix/>
          </a:blip>
          <a:srcRect/>
          <a:stretch/>
        </p:blipFill>
        <p:spPr>
          <a:xfrm>
            <a:off x="1261142" y="0"/>
            <a:ext cx="7853950" cy="512464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Inner">
  <p:cSld name="Inner">
    <p:spTree>
      <p:nvGrpSpPr>
        <p:cNvPr id="1" name="Shape 57"/>
        <p:cNvGrpSpPr/>
        <p:nvPr/>
      </p:nvGrpSpPr>
      <p:grpSpPr>
        <a:xfrm>
          <a:off x="0" y="0"/>
          <a:ext cx="0" cy="0"/>
          <a:chOff x="0" y="0"/>
          <a:chExt cx="0" cy="0"/>
        </a:xfrm>
      </p:grpSpPr>
      <p:pic>
        <p:nvPicPr>
          <p:cNvPr id="58" name="Shape 58" descr="Marque-WIth-Fade.jpg"/>
          <p:cNvPicPr preferRelativeResize="0"/>
          <p:nvPr/>
        </p:nvPicPr>
        <p:blipFill rotWithShape="1">
          <a:blip r:embed="rId2">
            <a:alphaModFix amt="0"/>
          </a:blip>
          <a:srcRect/>
          <a:stretch/>
        </p:blipFill>
        <p:spPr>
          <a:xfrm>
            <a:off x="1896209" y="531790"/>
            <a:ext cx="9211537" cy="9211537"/>
          </a:xfrm>
          <a:prstGeom prst="rect">
            <a:avLst/>
          </a:prstGeom>
          <a:noFill/>
          <a:ln>
            <a:noFill/>
          </a:ln>
        </p:spPr>
      </p:pic>
      <p:sp>
        <p:nvSpPr>
          <p:cNvPr id="59" name="Shape 59"/>
          <p:cNvSpPr txBox="1"/>
          <p:nvPr/>
        </p:nvSpPr>
        <p:spPr>
          <a:xfrm>
            <a:off x="402089" y="4795421"/>
            <a:ext cx="1705500" cy="1446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 sz="800" b="0" i="0" u="none" strike="noStrike" cap="none">
                <a:solidFill>
                  <a:srgbClr val="1A6B80"/>
                </a:solidFill>
                <a:latin typeface="Arial"/>
                <a:ea typeface="Arial"/>
                <a:cs typeface="Arial"/>
                <a:sym typeface="Arial"/>
              </a:rPr>
              <a:t>International Aid Transparency Initiative</a:t>
            </a:r>
            <a:endParaRPr sz="500" b="0" i="0" u="none" strike="noStrike" cap="none">
              <a:solidFill>
                <a:srgbClr val="000000"/>
              </a:solidFill>
              <a:latin typeface="Arial"/>
              <a:ea typeface="Arial"/>
              <a:cs typeface="Arial"/>
              <a:sym typeface="Arial"/>
            </a:endParaRPr>
          </a:p>
        </p:txBody>
      </p:sp>
      <p:sp>
        <p:nvSpPr>
          <p:cNvPr id="60" name="Shape 60"/>
          <p:cNvSpPr txBox="1"/>
          <p:nvPr/>
        </p:nvSpPr>
        <p:spPr>
          <a:xfrm>
            <a:off x="3254650" y="4795421"/>
            <a:ext cx="1317300" cy="130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 sz="800" b="0" i="0" u="none" strike="noStrike" cap="none">
                <a:solidFill>
                  <a:srgbClr val="1A6B80"/>
                </a:solidFill>
                <a:latin typeface="Arial"/>
                <a:ea typeface="Arial"/>
                <a:cs typeface="Arial"/>
                <a:sym typeface="Arial"/>
              </a:rPr>
              <a:t>IATI </a:t>
            </a:r>
            <a:r>
              <a:rPr lang="en" sz="800">
                <a:solidFill>
                  <a:srgbClr val="1A6B80"/>
                </a:solidFill>
              </a:rPr>
              <a:t>Members Assembly, Copenhagen</a:t>
            </a:r>
            <a:endParaRPr sz="500" b="0" i="0" u="none" strike="noStrike" cap="none">
              <a:solidFill>
                <a:srgbClr val="000000"/>
              </a:solidFill>
              <a:latin typeface="Arial"/>
              <a:ea typeface="Arial"/>
              <a:cs typeface="Arial"/>
              <a:sym typeface="Arial"/>
            </a:endParaRPr>
          </a:p>
        </p:txBody>
      </p:sp>
      <p:sp>
        <p:nvSpPr>
          <p:cNvPr id="61" name="Shape 61"/>
          <p:cNvSpPr txBox="1"/>
          <p:nvPr/>
        </p:nvSpPr>
        <p:spPr>
          <a:xfrm>
            <a:off x="6037139" y="4795421"/>
            <a:ext cx="887400" cy="624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B80"/>
              </a:buClr>
              <a:buSzPts val="200"/>
              <a:buFont typeface="Arial"/>
              <a:buNone/>
            </a:pPr>
            <a:r>
              <a:rPr lang="en" sz="800">
                <a:solidFill>
                  <a:srgbClr val="1A6B80"/>
                </a:solidFill>
              </a:rPr>
              <a:t>July </a:t>
            </a:r>
            <a:r>
              <a:rPr lang="en" sz="800" b="0" i="0" u="none" strike="noStrike" cap="none">
                <a:solidFill>
                  <a:srgbClr val="1A6B80"/>
                </a:solidFill>
                <a:latin typeface="Arial"/>
                <a:ea typeface="Arial"/>
                <a:cs typeface="Arial"/>
                <a:sym typeface="Arial"/>
              </a:rPr>
              <a:t> 2018</a:t>
            </a:r>
            <a:endParaRPr sz="500" b="0" i="0" u="none" strike="noStrike" cap="none">
              <a:solidFill>
                <a:srgbClr val="000000"/>
              </a:solidFill>
              <a:latin typeface="Arial"/>
              <a:ea typeface="Arial"/>
              <a:cs typeface="Arial"/>
              <a:sym typeface="Arial"/>
            </a:endParaRPr>
          </a:p>
        </p:txBody>
      </p:sp>
      <p:sp>
        <p:nvSpPr>
          <p:cNvPr id="62" name="Shape 62"/>
          <p:cNvSpPr txBox="1">
            <a:spLocks noGrp="1"/>
          </p:cNvSpPr>
          <p:nvPr>
            <p:ph type="sldNum" idx="12"/>
          </p:nvPr>
        </p:nvSpPr>
        <p:spPr>
          <a:xfrm>
            <a:off x="8570946" y="4781233"/>
            <a:ext cx="148800" cy="1446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1pPr>
            <a:lvl2pPr marL="0" marR="0" lvl="1"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2pPr>
            <a:lvl3pPr marL="0" marR="0" lvl="2"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3pPr>
            <a:lvl4pPr marL="0" marR="0" lvl="3"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4pPr>
            <a:lvl5pPr marL="0" marR="0" lvl="4"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5pPr>
            <a:lvl6pPr marL="0" marR="0" lvl="5"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6pPr>
            <a:lvl7pPr marL="0" marR="0" lvl="6"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7pPr>
            <a:lvl8pPr marL="0" marR="0" lvl="7"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8pPr>
            <a:lvl9pPr marL="0" marR="0" lvl="8" indent="0" algn="ctr" rtl="0">
              <a:lnSpc>
                <a:spcPct val="100000"/>
              </a:lnSpc>
              <a:spcBef>
                <a:spcPts val="0"/>
              </a:spcBef>
              <a:spcAft>
                <a:spcPts val="0"/>
              </a:spcAft>
              <a:buClr>
                <a:srgbClr val="1A6779"/>
              </a:buClr>
              <a:buSzPts val="200"/>
              <a:buFont typeface="Arial"/>
              <a:buNone/>
              <a:defRPr sz="800" b="0" i="0" u="none" strike="noStrike" cap="none">
                <a:solidFill>
                  <a:srgbClr val="1A6779"/>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cxnSp>
        <p:nvCxnSpPr>
          <p:cNvPr id="63" name="Shape 63"/>
          <p:cNvCxnSpPr/>
          <p:nvPr/>
        </p:nvCxnSpPr>
        <p:spPr>
          <a:xfrm>
            <a:off x="421639" y="4700552"/>
            <a:ext cx="8300700" cy="0"/>
          </a:xfrm>
          <a:prstGeom prst="straightConnector1">
            <a:avLst/>
          </a:prstGeom>
          <a:noFill/>
          <a:ln w="12700" cap="flat" cmpd="sng">
            <a:solidFill>
              <a:srgbClr val="1A6779"/>
            </a:solidFill>
            <a:prstDash val="solid"/>
            <a:miter lim="4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4484637" y="4905375"/>
            <a:ext cx="170100" cy="1728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pPr marL="0" lvl="0" indent="0">
              <a:spcBef>
                <a:spcPts val="0"/>
              </a:spcBef>
              <a:spcAft>
                <a:spcPts val="0"/>
              </a:spcAft>
              <a:buNone/>
            </a:pPr>
            <a:fld id="{00000000-1234-1234-1234-123412341234}" type="slidenum">
              <a:rPr lang="en"/>
              <a:t>‹#›</a:t>
            </a:fld>
            <a:endParaRPr/>
          </a:p>
        </p:txBody>
      </p:sp>
      <p:sp>
        <p:nvSpPr>
          <p:cNvPr id="52" name="Shape 52"/>
          <p:cNvSpPr txBox="1">
            <a:spLocks noGrp="1"/>
          </p:cNvSpPr>
          <p:nvPr>
            <p:ph type="title"/>
          </p:nvPr>
        </p:nvSpPr>
        <p:spPr>
          <a:xfrm>
            <a:off x="853362" y="1069359"/>
            <a:ext cx="7810500" cy="1743000"/>
          </a:xfrm>
          <a:prstGeom prst="rect">
            <a:avLst/>
          </a:prstGeom>
          <a:noFill/>
          <a:ln>
            <a:noFill/>
          </a:ln>
        </p:spPr>
        <p:txBody>
          <a:bodyPr spcFirstLastPara="1" wrap="square" lIns="34275" tIns="34275" rIns="34275" bIns="34275" anchor="b" anchorCtr="0"/>
          <a:lstStyle>
            <a:lvl1pPr marR="0" lvl="0"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1pPr>
            <a:lvl2pPr marR="0" lvl="1"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2pPr>
            <a:lvl3pPr marR="0" lvl="2"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3pPr>
            <a:lvl4pPr marR="0" lvl="3"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4pPr>
            <a:lvl5pPr marR="0" lvl="4"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5pPr>
            <a:lvl6pPr marR="0" lvl="5"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6pPr>
            <a:lvl7pPr marR="0" lvl="6"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7pPr>
            <a:lvl8pPr marR="0" lvl="7"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8pPr>
            <a:lvl9pPr marR="0" lvl="8" algn="l" rtl="0">
              <a:lnSpc>
                <a:spcPct val="105504"/>
              </a:lnSpc>
              <a:spcBef>
                <a:spcPts val="0"/>
              </a:spcBef>
              <a:spcAft>
                <a:spcPts val="0"/>
              </a:spcAft>
              <a:buClr>
                <a:srgbClr val="1A6779"/>
              </a:buClr>
              <a:buSzPts val="4100"/>
              <a:buFont typeface="Arial"/>
              <a:buNone/>
              <a:defRPr sz="4100" b="1" i="0" u="none" strike="noStrike" cap="none">
                <a:solidFill>
                  <a:srgbClr val="1A6779"/>
                </a:solidFill>
                <a:latin typeface="Arial"/>
                <a:ea typeface="Arial"/>
                <a:cs typeface="Arial"/>
                <a:sym typeface="Arial"/>
              </a:defRPr>
            </a:lvl9pPr>
          </a:lstStyle>
          <a:p>
            <a:endParaRPr/>
          </a:p>
        </p:txBody>
      </p:sp>
      <p:sp>
        <p:nvSpPr>
          <p:cNvPr id="53" name="Shape 53"/>
          <p:cNvSpPr txBox="1">
            <a:spLocks noGrp="1"/>
          </p:cNvSpPr>
          <p:nvPr>
            <p:ph type="body" idx="1"/>
          </p:nvPr>
        </p:nvSpPr>
        <p:spPr>
          <a:xfrm>
            <a:off x="666750" y="2652713"/>
            <a:ext cx="7810500" cy="595500"/>
          </a:xfrm>
          <a:prstGeom prst="rect">
            <a:avLst/>
          </a:prstGeom>
          <a:noFill/>
          <a:ln>
            <a:noFill/>
          </a:ln>
        </p:spPr>
        <p:txBody>
          <a:bodyPr spcFirstLastPara="1" wrap="square" lIns="34275" tIns="34275" rIns="34275" bIns="34275" anchor="t" anchorCtr="0"/>
          <a:lstStyle>
            <a:lvl1pPr marL="457200" marR="0" lvl="0"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1pPr>
            <a:lvl2pPr marL="914400" marR="0" lvl="1"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2pPr>
            <a:lvl3pPr marL="1371600" marR="0" lvl="2"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3pPr>
            <a:lvl4pPr marL="1828800" marR="0" lvl="3"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4pPr>
            <a:lvl5pPr marL="2286000" marR="0" lvl="4"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5pPr>
            <a:lvl6pPr marL="2743200" marR="0" lvl="5"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6pPr>
            <a:lvl7pPr marL="3200400" marR="0" lvl="6"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7pPr>
            <a:lvl8pPr marL="3657600" marR="0" lvl="7"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8pPr>
            <a:lvl9pPr marL="4114800" marR="0" lvl="8" indent="-336550" algn="l" rtl="0">
              <a:lnSpc>
                <a:spcPct val="100000"/>
              </a:lnSpc>
              <a:spcBef>
                <a:spcPts val="0"/>
              </a:spcBef>
              <a:spcAft>
                <a:spcPts val="0"/>
              </a:spcAft>
              <a:buClr>
                <a:srgbClr val="22CED8"/>
              </a:buClr>
              <a:buSzPts val="1700"/>
              <a:buFont typeface="Arial"/>
              <a:buChar char="■"/>
              <a:defRPr sz="1700" b="0" i="0" u="none" strike="noStrike" cap="none">
                <a:solidFill>
                  <a:srgbClr val="22CED8"/>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p:nvPr/>
        </p:nvSpPr>
        <p:spPr>
          <a:xfrm>
            <a:off x="375918" y="292327"/>
            <a:ext cx="8021100" cy="2067900"/>
          </a:xfrm>
          <a:prstGeom prst="rect">
            <a:avLst/>
          </a:prstGeom>
          <a:noFill/>
          <a:ln>
            <a:noFill/>
          </a:ln>
        </p:spPr>
        <p:txBody>
          <a:bodyPr spcFirstLastPara="1" wrap="square" lIns="19050" tIns="19050" rIns="19050" bIns="19050" anchor="t" anchorCtr="0">
            <a:noAutofit/>
          </a:bodyPr>
          <a:lstStyle/>
          <a:p>
            <a:pPr marL="0" marR="0" lvl="0" indent="0" algn="l" rtl="0">
              <a:lnSpc>
                <a:spcPct val="105504"/>
              </a:lnSpc>
              <a:spcBef>
                <a:spcPts val="0"/>
              </a:spcBef>
              <a:spcAft>
                <a:spcPts val="0"/>
              </a:spcAft>
              <a:buClr>
                <a:srgbClr val="1A6779"/>
              </a:buClr>
              <a:buSzPts val="1000"/>
              <a:buFont typeface="Arial"/>
              <a:buNone/>
            </a:pPr>
            <a:r>
              <a:rPr lang="en" sz="4100" b="1" i="0" u="none" strike="noStrike" cap="none">
                <a:solidFill>
                  <a:srgbClr val="1A6779"/>
                </a:solidFill>
                <a:latin typeface="Arial"/>
                <a:ea typeface="Arial"/>
                <a:cs typeface="Arial"/>
                <a:sym typeface="Arial"/>
              </a:rPr>
              <a:t>Update on Data Use Task Force</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2CED8"/>
              </a:buClr>
              <a:buSzPts val="1100"/>
              <a:buFont typeface="Arial"/>
              <a:buNone/>
            </a:pPr>
            <a:endParaRPr sz="1100" b="1"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6DBE4"/>
              </a:buClr>
              <a:buSzPts val="500"/>
              <a:buFont typeface="Arial"/>
              <a:buNone/>
            </a:pPr>
            <a:r>
              <a:rPr lang="en" sz="2000" b="1" i="0" u="none" strike="noStrike" cap="none">
                <a:solidFill>
                  <a:srgbClr val="06DBE4"/>
                </a:solidFill>
                <a:latin typeface="Arial"/>
                <a:ea typeface="Arial"/>
                <a:cs typeface="Arial"/>
                <a:sym typeface="Arial"/>
              </a:rPr>
              <a:t>IATI </a:t>
            </a:r>
            <a:r>
              <a:rPr lang="en" sz="2000" b="1">
                <a:solidFill>
                  <a:srgbClr val="06DBE4"/>
                </a:solidFill>
              </a:rPr>
              <a:t>Members Assembly</a:t>
            </a: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6DBE4"/>
              </a:buClr>
              <a:buSzPts val="500"/>
              <a:buFont typeface="Arial"/>
              <a:buNone/>
            </a:pPr>
            <a:r>
              <a:rPr lang="en" sz="2000" b="0" i="0" u="none" strike="noStrike" cap="none">
                <a:solidFill>
                  <a:srgbClr val="06DBE4"/>
                </a:solidFill>
                <a:latin typeface="Arial"/>
                <a:ea typeface="Arial"/>
                <a:cs typeface="Arial"/>
                <a:sym typeface="Arial"/>
              </a:rPr>
              <a:t>J</a:t>
            </a:r>
            <a:r>
              <a:rPr lang="en" sz="2000">
                <a:solidFill>
                  <a:srgbClr val="06DBE4"/>
                </a:solidFill>
              </a:rPr>
              <a:t>uly</a:t>
            </a:r>
            <a:r>
              <a:rPr lang="en" sz="2000" b="0" i="0" u="none" strike="noStrike" cap="none">
                <a:solidFill>
                  <a:srgbClr val="06DBE4"/>
                </a:solidFill>
                <a:latin typeface="Arial"/>
                <a:ea typeface="Arial"/>
                <a:cs typeface="Arial"/>
                <a:sym typeface="Arial"/>
              </a:rPr>
              <a:t> 2018</a:t>
            </a:r>
            <a:endParaRPr sz="2000" b="0" i="0" u="none" strike="noStrike" cap="none">
              <a:solidFill>
                <a:srgbClr val="06DBE4"/>
              </a:solidFill>
              <a:latin typeface="Arial"/>
              <a:ea typeface="Arial"/>
              <a:cs typeface="Arial"/>
              <a:sym typeface="Arial"/>
            </a:endParaRPr>
          </a:p>
          <a:p>
            <a:pPr marL="0" marR="0" lvl="0" indent="0" algn="l" rtl="0">
              <a:lnSpc>
                <a:spcPct val="100000"/>
              </a:lnSpc>
              <a:spcBef>
                <a:spcPts val="0"/>
              </a:spcBef>
              <a:spcAft>
                <a:spcPts val="0"/>
              </a:spcAft>
              <a:buClr>
                <a:srgbClr val="06DBE4"/>
              </a:buClr>
              <a:buSzPts val="500"/>
              <a:buFont typeface="Arial"/>
              <a:buNone/>
            </a:pPr>
            <a:endParaRPr sz="2000">
              <a:solidFill>
                <a:srgbClr val="06DBE4"/>
              </a:solidFill>
            </a:endParaRPr>
          </a:p>
          <a:p>
            <a:pPr marL="0" marR="0" lvl="0" indent="0" algn="l" rtl="0">
              <a:lnSpc>
                <a:spcPct val="100000"/>
              </a:lnSpc>
              <a:spcBef>
                <a:spcPts val="0"/>
              </a:spcBef>
              <a:spcAft>
                <a:spcPts val="0"/>
              </a:spcAft>
              <a:buClr>
                <a:srgbClr val="06DBE4"/>
              </a:buClr>
              <a:buSzPts val="500"/>
              <a:buFont typeface="Arial"/>
              <a:buNone/>
            </a:pPr>
            <a:r>
              <a:rPr lang="en" sz="2000">
                <a:solidFill>
                  <a:srgbClr val="06DBE4"/>
                </a:solidFill>
              </a:rPr>
              <a:t>John Adams</a:t>
            </a:r>
            <a:endParaRPr sz="2000">
              <a:solidFill>
                <a:srgbClr val="06DBE4"/>
              </a:solidFill>
            </a:endParaRPr>
          </a:p>
        </p:txBody>
      </p:sp>
      <p:pic>
        <p:nvPicPr>
          <p:cNvPr id="69" name="Shape 69"/>
          <p:cNvPicPr preferRelativeResize="0"/>
          <p:nvPr/>
        </p:nvPicPr>
        <p:blipFill rotWithShape="1">
          <a:blip r:embed="rId3">
            <a:alphaModFix/>
          </a:blip>
          <a:srcRect/>
          <a:stretch/>
        </p:blipFill>
        <p:spPr>
          <a:xfrm>
            <a:off x="231128" y="4219770"/>
            <a:ext cx="1773512" cy="7701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411750" y="-53997"/>
            <a:ext cx="7773900" cy="1061700"/>
          </a:xfrm>
          <a:prstGeom prst="rect">
            <a:avLst/>
          </a:prstGeom>
          <a:noFill/>
          <a:ln>
            <a:noFill/>
          </a:ln>
        </p:spPr>
        <p:txBody>
          <a:bodyPr spcFirstLastPara="1" wrap="square" lIns="19050" tIns="19050" rIns="19050" bIns="19050" anchor="t" anchorCtr="0">
            <a:noAutofit/>
          </a:bodyPr>
          <a:lstStyle/>
          <a:p>
            <a:pPr marL="0" lvl="0" indent="0" rtl="0">
              <a:lnSpc>
                <a:spcPct val="115000"/>
              </a:lnSpc>
              <a:spcBef>
                <a:spcPts val="2400"/>
              </a:spcBef>
              <a:spcAft>
                <a:spcPts val="0"/>
              </a:spcAft>
              <a:buClr>
                <a:schemeClr val="dk1"/>
              </a:buClr>
              <a:buSzPts val="1100"/>
              <a:buFont typeface="Arial"/>
              <a:buNone/>
            </a:pPr>
            <a:r>
              <a:rPr lang="en" sz="3000" b="1">
                <a:solidFill>
                  <a:srgbClr val="1A6779"/>
                </a:solidFill>
              </a:rPr>
              <a:t>Data Use - personas task</a:t>
            </a:r>
            <a:endParaRPr sz="2800" b="1">
              <a:solidFill>
                <a:schemeClr val="dk1"/>
              </a:solidFill>
            </a:endParaRPr>
          </a:p>
          <a:p>
            <a:pPr marL="0" marR="0" lvl="0" indent="0" algn="l" rtl="0">
              <a:lnSpc>
                <a:spcPct val="143750"/>
              </a:lnSpc>
              <a:spcBef>
                <a:spcPts val="600"/>
              </a:spcBef>
              <a:spcAft>
                <a:spcPts val="0"/>
              </a:spcAft>
              <a:buClr>
                <a:srgbClr val="1A6779"/>
              </a:buClr>
              <a:buSzPts val="800"/>
              <a:buFont typeface="Arial"/>
              <a:buNone/>
            </a:pPr>
            <a:endParaRPr sz="3000" b="1">
              <a:solidFill>
                <a:srgbClr val="1A6779"/>
              </a:solidFill>
            </a:endParaRPr>
          </a:p>
        </p:txBody>
      </p:sp>
      <p:sp>
        <p:nvSpPr>
          <p:cNvPr id="162" name="Shape 162"/>
          <p:cNvSpPr txBox="1"/>
          <p:nvPr/>
        </p:nvSpPr>
        <p:spPr>
          <a:xfrm>
            <a:off x="411750" y="864000"/>
            <a:ext cx="8228400" cy="3712800"/>
          </a:xfrm>
          <a:prstGeom prst="rect">
            <a:avLst/>
          </a:prstGeom>
          <a:noFill/>
          <a:ln>
            <a:noFill/>
          </a:ln>
        </p:spPr>
        <p:txBody>
          <a:bodyPr spcFirstLastPara="1" wrap="square" lIns="91425" tIns="91425" rIns="91425" bIns="91425" anchor="ctr" anchorCtr="0">
            <a:noAutofit/>
          </a:bodyPr>
          <a:lstStyle/>
          <a:p>
            <a:pPr marL="0" lvl="0" indent="0" rtl="0">
              <a:lnSpc>
                <a:spcPct val="100000"/>
              </a:lnSpc>
              <a:spcBef>
                <a:spcPts val="1200"/>
              </a:spcBef>
              <a:spcAft>
                <a:spcPts val="0"/>
              </a:spcAft>
              <a:buNone/>
            </a:pPr>
            <a:r>
              <a:rPr lang="en" sz="1800" b="1">
                <a:solidFill>
                  <a:srgbClr val="06DBE4"/>
                </a:solidFill>
              </a:rPr>
              <a:t>Goal</a:t>
            </a:r>
            <a:r>
              <a:rPr lang="en" sz="1800" b="1" i="1">
                <a:solidFill>
                  <a:srgbClr val="06DBE4"/>
                </a:solidFill>
              </a:rPr>
              <a:t>:</a:t>
            </a:r>
            <a:endParaRPr sz="1100" b="1" i="1"/>
          </a:p>
          <a:p>
            <a:pPr marL="0" lvl="0" indent="0" rtl="0">
              <a:lnSpc>
                <a:spcPct val="115000"/>
              </a:lnSpc>
              <a:spcBef>
                <a:spcPts val="1200"/>
              </a:spcBef>
              <a:spcAft>
                <a:spcPts val="0"/>
              </a:spcAft>
              <a:buNone/>
            </a:pPr>
            <a:r>
              <a:rPr lang="en" sz="1200"/>
              <a:t>To identify with the persona on your table a) think about your persona’s data use needs and challenges and b) think about how you and the organisation you work for can support the persona in their data use needs.</a:t>
            </a:r>
            <a:endParaRPr sz="1200"/>
          </a:p>
          <a:p>
            <a:pPr marL="0" lvl="0" indent="0" algn="just" rtl="0">
              <a:lnSpc>
                <a:spcPct val="100000"/>
              </a:lnSpc>
              <a:spcBef>
                <a:spcPts val="1000"/>
              </a:spcBef>
              <a:spcAft>
                <a:spcPts val="0"/>
              </a:spcAft>
              <a:buNone/>
            </a:pPr>
            <a:r>
              <a:rPr lang="en" sz="1800" b="1">
                <a:solidFill>
                  <a:srgbClr val="06DBE4"/>
                </a:solidFill>
              </a:rPr>
              <a:t>Task (20 minutes):</a:t>
            </a:r>
            <a:endParaRPr b="1" i="1">
              <a:solidFill>
                <a:srgbClr val="155366"/>
              </a:solidFill>
            </a:endParaRPr>
          </a:p>
          <a:p>
            <a:pPr marL="457200" lvl="0" indent="-228600" algn="just" rtl="0">
              <a:lnSpc>
                <a:spcPct val="115000"/>
              </a:lnSpc>
              <a:spcBef>
                <a:spcPts val="1100"/>
              </a:spcBef>
              <a:spcAft>
                <a:spcPts val="0"/>
              </a:spcAft>
              <a:buNone/>
            </a:pPr>
            <a:r>
              <a:rPr lang="en" sz="1200"/>
              <a:t>1)	On your tables, spend some time discussing your persona and begin to fill in the context of who they are, what their engagement is with IATI and how they could be using IATI data – using both real life examples and blue sky thinking.</a:t>
            </a:r>
            <a:endParaRPr sz="1200"/>
          </a:p>
          <a:p>
            <a:pPr marL="457200" lvl="0" indent="-228600" algn="just" rtl="0">
              <a:lnSpc>
                <a:spcPct val="115000"/>
              </a:lnSpc>
              <a:spcBef>
                <a:spcPts val="1100"/>
              </a:spcBef>
              <a:spcAft>
                <a:spcPts val="0"/>
              </a:spcAft>
              <a:buNone/>
            </a:pPr>
            <a:r>
              <a:rPr lang="en" sz="1200"/>
              <a:t>2)	Choose </a:t>
            </a:r>
            <a:r>
              <a:rPr lang="en" sz="1200" b="1"/>
              <a:t>one </a:t>
            </a:r>
            <a:r>
              <a:rPr lang="en" sz="1200"/>
              <a:t>data use task or question for your persona and write it down on the paper. Provide details about what your persona wants to use IATI data for and why. What do they want to achieve at the end?</a:t>
            </a:r>
            <a:endParaRPr sz="1200"/>
          </a:p>
          <a:p>
            <a:pPr marL="457200" lvl="0" indent="-228600" algn="just" rtl="0">
              <a:lnSpc>
                <a:spcPct val="115000"/>
              </a:lnSpc>
              <a:spcBef>
                <a:spcPts val="1100"/>
              </a:spcBef>
              <a:spcAft>
                <a:spcPts val="0"/>
              </a:spcAft>
              <a:buNone/>
            </a:pPr>
            <a:r>
              <a:rPr lang="en" sz="1200"/>
              <a:t>3)	List some of the challenges your persona might face when using IATI data in this way.</a:t>
            </a:r>
            <a:endParaRPr sz="1200"/>
          </a:p>
          <a:p>
            <a:pPr marL="457200" lvl="0" indent="-228600" algn="just" rtl="0">
              <a:lnSpc>
                <a:spcPct val="115000"/>
              </a:lnSpc>
              <a:spcBef>
                <a:spcPts val="1100"/>
              </a:spcBef>
              <a:spcAft>
                <a:spcPts val="1100"/>
              </a:spcAft>
              <a:buNone/>
            </a:pPr>
            <a:r>
              <a:rPr lang="en" sz="1200"/>
              <a:t>4)	Each member of the table needs a post-it note. Write down how you can support your table’s persona. This could be in offering training, in improving your data quality based on feedback etc.</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sldNum" idx="12"/>
          </p:nvPr>
        </p:nvSpPr>
        <p:spPr>
          <a:xfrm>
            <a:off x="9130833" y="4781233"/>
            <a:ext cx="95700" cy="1446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1A6779"/>
              </a:buClr>
              <a:buSzPts val="200"/>
              <a:buFont typeface="Arial"/>
              <a:buNone/>
            </a:pPr>
            <a:fld id="{00000000-1234-1234-1234-123412341234}" type="slidenum">
              <a:rPr lang="en" sz="800" b="0" i="0" u="none" strike="noStrike" cap="none">
                <a:solidFill>
                  <a:srgbClr val="1A6779"/>
                </a:solidFill>
                <a:latin typeface="Arial"/>
                <a:ea typeface="Arial"/>
                <a:cs typeface="Arial"/>
                <a:sym typeface="Arial"/>
              </a:rPr>
              <a:t>2</a:t>
            </a:fld>
            <a:endParaRPr sz="800" b="0" i="0" u="none" strike="noStrike" cap="none">
              <a:solidFill>
                <a:srgbClr val="1A6779"/>
              </a:solidFill>
              <a:latin typeface="Arial"/>
              <a:ea typeface="Arial"/>
              <a:cs typeface="Arial"/>
              <a:sym typeface="Arial"/>
            </a:endParaRPr>
          </a:p>
        </p:txBody>
      </p:sp>
      <p:sp>
        <p:nvSpPr>
          <p:cNvPr id="75" name="Shape 75"/>
          <p:cNvSpPr txBox="1"/>
          <p:nvPr/>
        </p:nvSpPr>
        <p:spPr>
          <a:xfrm>
            <a:off x="270578" y="185184"/>
            <a:ext cx="1938300" cy="1905900"/>
          </a:xfrm>
          <a:prstGeom prst="rect">
            <a:avLst/>
          </a:prstGeom>
          <a:noFill/>
          <a:ln>
            <a:noFill/>
          </a:ln>
        </p:spPr>
        <p:txBody>
          <a:bodyPr spcFirstLastPara="1" wrap="square" lIns="19050" tIns="19050" rIns="19050" bIns="19050" anchor="t" anchorCtr="0">
            <a:noAutofit/>
          </a:bodyPr>
          <a:lstStyle/>
          <a:p>
            <a:pPr marL="0" marR="0" lvl="0" indent="0" algn="l" rtl="0">
              <a:lnSpc>
                <a:spcPct val="100000"/>
              </a:lnSpc>
              <a:spcBef>
                <a:spcPts val="0"/>
              </a:spcBef>
              <a:spcAft>
                <a:spcPts val="0"/>
              </a:spcAft>
              <a:buClr>
                <a:srgbClr val="1A6779"/>
              </a:buClr>
              <a:buSzPts val="700"/>
              <a:buFont typeface="Arial"/>
              <a:buNone/>
            </a:pPr>
            <a:r>
              <a:rPr lang="en" sz="2800" b="1" i="0" u="none" strike="noStrike" cap="none">
                <a:solidFill>
                  <a:srgbClr val="1A6779"/>
                </a:solidFill>
                <a:latin typeface="Arial"/>
                <a:ea typeface="Arial"/>
                <a:cs typeface="Arial"/>
                <a:sym typeface="Arial"/>
              </a:rPr>
              <a:t>Progress on actions agreed in Rome</a:t>
            </a:r>
            <a:endParaRPr sz="1100" b="1" i="0" u="none" strike="noStrike" cap="none">
              <a:solidFill>
                <a:srgbClr val="000000"/>
              </a:solidFill>
              <a:latin typeface="Helvetica Neue"/>
              <a:ea typeface="Helvetica Neue"/>
              <a:cs typeface="Helvetica Neue"/>
              <a:sym typeface="Helvetica Neue"/>
            </a:endParaRPr>
          </a:p>
        </p:txBody>
      </p:sp>
      <p:pic>
        <p:nvPicPr>
          <p:cNvPr id="76" name="Shape 76" descr="A group of people posing for a photo  Description generated with very high confidence"/>
          <p:cNvPicPr preferRelativeResize="0"/>
          <p:nvPr/>
        </p:nvPicPr>
        <p:blipFill rotWithShape="1">
          <a:blip r:embed="rId3">
            <a:alphaModFix/>
          </a:blip>
          <a:srcRect/>
          <a:stretch/>
        </p:blipFill>
        <p:spPr>
          <a:xfrm>
            <a:off x="2249163" y="105778"/>
            <a:ext cx="6624259" cy="2061491"/>
          </a:xfrm>
          <a:prstGeom prst="rect">
            <a:avLst/>
          </a:prstGeom>
          <a:noFill/>
          <a:ln>
            <a:noFill/>
          </a:ln>
        </p:spPr>
      </p:pic>
      <p:cxnSp>
        <p:nvCxnSpPr>
          <p:cNvPr id="77" name="Shape 77"/>
          <p:cNvCxnSpPr/>
          <p:nvPr/>
        </p:nvCxnSpPr>
        <p:spPr>
          <a:xfrm>
            <a:off x="731950" y="3963050"/>
            <a:ext cx="7235400" cy="0"/>
          </a:xfrm>
          <a:prstGeom prst="straightConnector1">
            <a:avLst/>
          </a:prstGeom>
          <a:noFill/>
          <a:ln w="28575" cap="flat" cmpd="sng">
            <a:solidFill>
              <a:srgbClr val="22CED8"/>
            </a:solidFill>
            <a:prstDash val="solid"/>
            <a:round/>
            <a:headEnd type="none" w="med" len="med"/>
            <a:tailEnd type="none" w="med" len="med"/>
          </a:ln>
        </p:spPr>
      </p:cxnSp>
      <p:sp>
        <p:nvSpPr>
          <p:cNvPr id="78" name="Shape 78"/>
          <p:cNvSpPr txBox="1"/>
          <p:nvPr/>
        </p:nvSpPr>
        <p:spPr>
          <a:xfrm>
            <a:off x="742850" y="4102025"/>
            <a:ext cx="1768500" cy="67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A6B80"/>
                </a:solidFill>
              </a:rPr>
              <a:t>MA Rome </a:t>
            </a:r>
            <a:endParaRPr>
              <a:solidFill>
                <a:srgbClr val="1A6B80"/>
              </a:solidFill>
            </a:endParaRPr>
          </a:p>
          <a:p>
            <a:pPr marL="0" lvl="0" indent="0" rtl="0">
              <a:spcBef>
                <a:spcPts val="0"/>
              </a:spcBef>
              <a:spcAft>
                <a:spcPts val="0"/>
              </a:spcAft>
              <a:buNone/>
            </a:pPr>
            <a:r>
              <a:rPr lang="en">
                <a:solidFill>
                  <a:srgbClr val="1A6B80"/>
                </a:solidFill>
              </a:rPr>
              <a:t>Oct 2017</a:t>
            </a:r>
            <a:endParaRPr>
              <a:solidFill>
                <a:srgbClr val="1A6B80"/>
              </a:solidFill>
            </a:endParaRPr>
          </a:p>
        </p:txBody>
      </p:sp>
      <p:cxnSp>
        <p:nvCxnSpPr>
          <p:cNvPr id="79" name="Shape 79"/>
          <p:cNvCxnSpPr/>
          <p:nvPr/>
        </p:nvCxnSpPr>
        <p:spPr>
          <a:xfrm flipH="1">
            <a:off x="737275" y="3977075"/>
            <a:ext cx="8100" cy="604500"/>
          </a:xfrm>
          <a:prstGeom prst="straightConnector1">
            <a:avLst/>
          </a:prstGeom>
          <a:noFill/>
          <a:ln w="9525" cap="flat" cmpd="sng">
            <a:solidFill>
              <a:schemeClr val="dk2"/>
            </a:solidFill>
            <a:prstDash val="solid"/>
            <a:round/>
            <a:headEnd type="none" w="med" len="med"/>
            <a:tailEnd type="none" w="med" len="med"/>
          </a:ln>
        </p:spPr>
      </p:cxnSp>
      <p:sp>
        <p:nvSpPr>
          <p:cNvPr id="80" name="Shape 80"/>
          <p:cNvSpPr txBox="1"/>
          <p:nvPr/>
        </p:nvSpPr>
        <p:spPr>
          <a:xfrm>
            <a:off x="2435725" y="3174838"/>
            <a:ext cx="2363100" cy="67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Data Use Strategy agreed</a:t>
            </a:r>
            <a:endParaRPr/>
          </a:p>
          <a:p>
            <a:pPr marL="0" lvl="0" indent="0" rtl="0">
              <a:spcBef>
                <a:spcPts val="0"/>
              </a:spcBef>
              <a:spcAft>
                <a:spcPts val="0"/>
              </a:spcAft>
              <a:buNone/>
            </a:pPr>
            <a:r>
              <a:rPr lang="en"/>
              <a:t>Jan 2018</a:t>
            </a:r>
            <a:endParaRPr/>
          </a:p>
        </p:txBody>
      </p:sp>
      <p:cxnSp>
        <p:nvCxnSpPr>
          <p:cNvPr id="81" name="Shape 81"/>
          <p:cNvCxnSpPr/>
          <p:nvPr/>
        </p:nvCxnSpPr>
        <p:spPr>
          <a:xfrm>
            <a:off x="1566775" y="2366425"/>
            <a:ext cx="0" cy="1596600"/>
          </a:xfrm>
          <a:prstGeom prst="straightConnector1">
            <a:avLst/>
          </a:prstGeom>
          <a:noFill/>
          <a:ln w="9525" cap="flat" cmpd="sng">
            <a:solidFill>
              <a:schemeClr val="dk2"/>
            </a:solidFill>
            <a:prstDash val="solid"/>
            <a:round/>
            <a:headEnd type="none" w="med" len="med"/>
            <a:tailEnd type="none" w="med" len="med"/>
          </a:ln>
        </p:spPr>
      </p:cxnSp>
      <p:sp>
        <p:nvSpPr>
          <p:cNvPr id="82" name="Shape 82"/>
          <p:cNvSpPr txBox="1"/>
          <p:nvPr/>
        </p:nvSpPr>
        <p:spPr>
          <a:xfrm>
            <a:off x="1566775" y="2366425"/>
            <a:ext cx="2555700" cy="67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t>Data Use Task Force started</a:t>
            </a:r>
            <a:endParaRPr/>
          </a:p>
          <a:p>
            <a:pPr marL="0" lvl="0" indent="0" rtl="0">
              <a:spcBef>
                <a:spcPts val="0"/>
              </a:spcBef>
              <a:spcAft>
                <a:spcPts val="0"/>
              </a:spcAft>
              <a:buNone/>
            </a:pPr>
            <a:r>
              <a:rPr lang="en"/>
              <a:t>Dec 2017</a:t>
            </a:r>
            <a:endParaRPr/>
          </a:p>
        </p:txBody>
      </p:sp>
      <p:cxnSp>
        <p:nvCxnSpPr>
          <p:cNvPr id="83" name="Shape 83"/>
          <p:cNvCxnSpPr/>
          <p:nvPr/>
        </p:nvCxnSpPr>
        <p:spPr>
          <a:xfrm flipH="1">
            <a:off x="2435725" y="3235475"/>
            <a:ext cx="14100" cy="727500"/>
          </a:xfrm>
          <a:prstGeom prst="straightConnector1">
            <a:avLst/>
          </a:prstGeom>
          <a:noFill/>
          <a:ln w="9525" cap="flat" cmpd="sng">
            <a:solidFill>
              <a:schemeClr val="dk2"/>
            </a:solidFill>
            <a:prstDash val="solid"/>
            <a:round/>
            <a:headEnd type="none" w="med" len="med"/>
            <a:tailEnd type="none" w="med" len="med"/>
          </a:ln>
        </p:spPr>
      </p:cxnSp>
      <p:sp>
        <p:nvSpPr>
          <p:cNvPr id="84" name="Shape 84"/>
          <p:cNvSpPr txBox="1"/>
          <p:nvPr/>
        </p:nvSpPr>
        <p:spPr>
          <a:xfrm>
            <a:off x="6198850" y="4102025"/>
            <a:ext cx="1768500" cy="67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1A6B80"/>
                </a:solidFill>
              </a:rPr>
              <a:t>MA CPH </a:t>
            </a:r>
            <a:endParaRPr>
              <a:solidFill>
                <a:srgbClr val="1A6B80"/>
              </a:solidFill>
            </a:endParaRPr>
          </a:p>
          <a:p>
            <a:pPr marL="0" lvl="0" indent="0" algn="r" rtl="0">
              <a:spcBef>
                <a:spcPts val="0"/>
              </a:spcBef>
              <a:spcAft>
                <a:spcPts val="0"/>
              </a:spcAft>
              <a:buNone/>
            </a:pPr>
            <a:r>
              <a:rPr lang="en">
                <a:solidFill>
                  <a:srgbClr val="1A6B80"/>
                </a:solidFill>
              </a:rPr>
              <a:t>Jul 2018</a:t>
            </a:r>
            <a:endParaRPr>
              <a:solidFill>
                <a:srgbClr val="1A6B80"/>
              </a:solidFill>
            </a:endParaRPr>
          </a:p>
        </p:txBody>
      </p:sp>
      <p:cxnSp>
        <p:nvCxnSpPr>
          <p:cNvPr id="85" name="Shape 85"/>
          <p:cNvCxnSpPr/>
          <p:nvPr/>
        </p:nvCxnSpPr>
        <p:spPr>
          <a:xfrm>
            <a:off x="7972750" y="3977075"/>
            <a:ext cx="0" cy="604500"/>
          </a:xfrm>
          <a:prstGeom prst="straightConnector1">
            <a:avLst/>
          </a:prstGeom>
          <a:noFill/>
          <a:ln w="9525" cap="flat" cmpd="sng">
            <a:solidFill>
              <a:schemeClr val="dk2"/>
            </a:solidFill>
            <a:prstDash val="solid"/>
            <a:round/>
            <a:headEnd type="none" w="med" len="med"/>
            <a:tailEnd type="none" w="med" len="med"/>
          </a:ln>
        </p:spPr>
      </p:cxnSp>
      <p:sp>
        <p:nvSpPr>
          <p:cNvPr id="86" name="Shape 86"/>
          <p:cNvSpPr txBox="1"/>
          <p:nvPr/>
        </p:nvSpPr>
        <p:spPr>
          <a:xfrm>
            <a:off x="5860375" y="2975850"/>
            <a:ext cx="2555700" cy="67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highlight>
                  <a:srgbClr val="06DBE4"/>
                </a:highlight>
              </a:rPr>
              <a:t>3</a:t>
            </a:r>
            <a:r>
              <a:rPr lang="en"/>
              <a:t> RfPs published</a:t>
            </a:r>
            <a:endParaRPr/>
          </a:p>
          <a:p>
            <a:pPr marL="0" lvl="0" indent="0" rtl="0">
              <a:spcBef>
                <a:spcPts val="0"/>
              </a:spcBef>
              <a:spcAft>
                <a:spcPts val="0"/>
              </a:spcAft>
              <a:buNone/>
            </a:pPr>
            <a:r>
              <a:rPr lang="en"/>
              <a:t>May 2018</a:t>
            </a:r>
            <a:endParaRPr/>
          </a:p>
        </p:txBody>
      </p:sp>
      <p:sp>
        <p:nvSpPr>
          <p:cNvPr id="87" name="Shape 87"/>
          <p:cNvSpPr txBox="1"/>
          <p:nvPr/>
        </p:nvSpPr>
        <p:spPr>
          <a:xfrm>
            <a:off x="5049950" y="2426475"/>
            <a:ext cx="2555700" cy="67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highlight>
                  <a:srgbClr val="06DBE4"/>
                </a:highlight>
              </a:rPr>
              <a:t>31</a:t>
            </a:r>
            <a:r>
              <a:rPr lang="en"/>
              <a:t> Expressions of Interest</a:t>
            </a:r>
            <a:endParaRPr/>
          </a:p>
          <a:p>
            <a:pPr marL="0" lvl="0" indent="0" rtl="0">
              <a:spcBef>
                <a:spcPts val="0"/>
              </a:spcBef>
              <a:spcAft>
                <a:spcPts val="0"/>
              </a:spcAft>
              <a:buNone/>
            </a:pPr>
            <a:r>
              <a:rPr lang="en"/>
              <a:t>Apr 2018</a:t>
            </a:r>
            <a:endParaRPr/>
          </a:p>
        </p:txBody>
      </p:sp>
      <p:cxnSp>
        <p:nvCxnSpPr>
          <p:cNvPr id="88" name="Shape 88"/>
          <p:cNvCxnSpPr/>
          <p:nvPr/>
        </p:nvCxnSpPr>
        <p:spPr>
          <a:xfrm>
            <a:off x="5049950" y="2479750"/>
            <a:ext cx="0" cy="1483200"/>
          </a:xfrm>
          <a:prstGeom prst="straightConnector1">
            <a:avLst/>
          </a:prstGeom>
          <a:noFill/>
          <a:ln w="9525" cap="flat" cmpd="sng">
            <a:solidFill>
              <a:schemeClr val="dk2"/>
            </a:solidFill>
            <a:prstDash val="solid"/>
            <a:round/>
            <a:headEnd type="none" w="med" len="med"/>
            <a:tailEnd type="none" w="med" len="med"/>
          </a:ln>
        </p:spPr>
      </p:cxnSp>
      <p:cxnSp>
        <p:nvCxnSpPr>
          <p:cNvPr id="89" name="Shape 89"/>
          <p:cNvCxnSpPr/>
          <p:nvPr/>
        </p:nvCxnSpPr>
        <p:spPr>
          <a:xfrm>
            <a:off x="5913525" y="3065950"/>
            <a:ext cx="0" cy="897000"/>
          </a:xfrm>
          <a:prstGeom prst="straightConnector1">
            <a:avLst/>
          </a:prstGeom>
          <a:noFill/>
          <a:ln w="9525" cap="flat" cmpd="sng">
            <a:solidFill>
              <a:schemeClr val="dk2"/>
            </a:solidFill>
            <a:prstDash val="solid"/>
            <a:round/>
            <a:headEnd type="none" w="med" len="med"/>
            <a:tailEnd type="none" w="med" len="med"/>
          </a:ln>
        </p:spPr>
      </p:cxnSp>
      <p:sp>
        <p:nvSpPr>
          <p:cNvPr id="90" name="Shape 90"/>
          <p:cNvSpPr txBox="1"/>
          <p:nvPr/>
        </p:nvSpPr>
        <p:spPr>
          <a:xfrm>
            <a:off x="7065050" y="3283838"/>
            <a:ext cx="2555700" cy="679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highlight>
                  <a:srgbClr val="06DBE4"/>
                </a:highlight>
              </a:rPr>
              <a:t>2</a:t>
            </a:r>
            <a:r>
              <a:rPr lang="en"/>
              <a:t> RfPs in prep</a:t>
            </a:r>
            <a:endParaRPr/>
          </a:p>
          <a:p>
            <a:pPr marL="0" lvl="0" indent="0" rtl="0">
              <a:spcBef>
                <a:spcPts val="0"/>
              </a:spcBef>
              <a:spcAft>
                <a:spcPts val="0"/>
              </a:spcAft>
              <a:buNone/>
            </a:pPr>
            <a:r>
              <a:rPr lang="en"/>
              <a:t>Jun 2018</a:t>
            </a:r>
            <a:endParaRPr/>
          </a:p>
        </p:txBody>
      </p:sp>
      <p:cxnSp>
        <p:nvCxnSpPr>
          <p:cNvPr id="91" name="Shape 91"/>
          <p:cNvCxnSpPr/>
          <p:nvPr/>
        </p:nvCxnSpPr>
        <p:spPr>
          <a:xfrm>
            <a:off x="7083100" y="3429650"/>
            <a:ext cx="0" cy="525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sldNum" idx="12"/>
          </p:nvPr>
        </p:nvSpPr>
        <p:spPr>
          <a:xfrm>
            <a:off x="8597433" y="4781233"/>
            <a:ext cx="95700" cy="1446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1A6779"/>
              </a:buClr>
              <a:buSzPts val="200"/>
              <a:buFont typeface="Arial"/>
              <a:buNone/>
            </a:pPr>
            <a:fld id="{00000000-1234-1234-1234-123412341234}" type="slidenum">
              <a:rPr lang="en" sz="800" b="0" i="0" u="none" strike="noStrike" cap="none">
                <a:solidFill>
                  <a:srgbClr val="1A6779"/>
                </a:solidFill>
                <a:latin typeface="Arial"/>
                <a:ea typeface="Arial"/>
                <a:cs typeface="Arial"/>
                <a:sym typeface="Arial"/>
              </a:rPr>
              <a:t>3</a:t>
            </a:fld>
            <a:endParaRPr sz="800" b="0" i="0" u="none" strike="noStrike" cap="none">
              <a:solidFill>
                <a:srgbClr val="1A6779"/>
              </a:solidFill>
              <a:latin typeface="Arial"/>
              <a:ea typeface="Arial"/>
              <a:cs typeface="Arial"/>
              <a:sym typeface="Arial"/>
            </a:endParaRPr>
          </a:p>
        </p:txBody>
      </p:sp>
      <p:sp>
        <p:nvSpPr>
          <p:cNvPr id="97" name="Shape 97"/>
          <p:cNvSpPr txBox="1"/>
          <p:nvPr/>
        </p:nvSpPr>
        <p:spPr>
          <a:xfrm>
            <a:off x="375918" y="240996"/>
            <a:ext cx="7773900" cy="557100"/>
          </a:xfrm>
          <a:prstGeom prst="rect">
            <a:avLst/>
          </a:prstGeom>
          <a:noFill/>
          <a:ln>
            <a:noFill/>
          </a:ln>
        </p:spPr>
        <p:txBody>
          <a:bodyPr spcFirstLastPara="1" wrap="square" lIns="19050" tIns="19050" rIns="19050" bIns="19050" anchor="t" anchorCtr="0">
            <a:noAutofit/>
          </a:bodyPr>
          <a:lstStyle/>
          <a:p>
            <a:pPr marL="0" marR="0" lvl="0" indent="0" algn="l" rtl="0">
              <a:lnSpc>
                <a:spcPct val="143750"/>
              </a:lnSpc>
              <a:spcBef>
                <a:spcPts val="0"/>
              </a:spcBef>
              <a:spcAft>
                <a:spcPts val="0"/>
              </a:spcAft>
              <a:buClr>
                <a:srgbClr val="1A6779"/>
              </a:buClr>
              <a:buSzPts val="800"/>
              <a:buFont typeface="Arial"/>
              <a:buNone/>
            </a:pPr>
            <a:r>
              <a:rPr lang="en" sz="3000" b="1">
                <a:solidFill>
                  <a:srgbClr val="1A6779"/>
                </a:solidFill>
              </a:rPr>
              <a:t>Data Use Fund principles</a:t>
            </a:r>
            <a:endParaRPr sz="3000" b="1" i="0" u="none" strike="noStrike" cap="none">
              <a:solidFill>
                <a:srgbClr val="1A6779"/>
              </a:solidFill>
              <a:latin typeface="Arial"/>
              <a:ea typeface="Arial"/>
              <a:cs typeface="Arial"/>
              <a:sym typeface="Arial"/>
            </a:endParaRPr>
          </a:p>
        </p:txBody>
      </p:sp>
      <p:pic>
        <p:nvPicPr>
          <p:cNvPr id="98" name="Shape 98" descr="Image"/>
          <p:cNvPicPr preferRelativeResize="0"/>
          <p:nvPr/>
        </p:nvPicPr>
        <p:blipFill rotWithShape="1">
          <a:blip r:embed="rId3">
            <a:alphaModFix/>
          </a:blip>
          <a:srcRect/>
          <a:stretch/>
        </p:blipFill>
        <p:spPr>
          <a:xfrm>
            <a:off x="444562" y="1245216"/>
            <a:ext cx="368829" cy="357642"/>
          </a:xfrm>
          <a:prstGeom prst="rect">
            <a:avLst/>
          </a:prstGeom>
          <a:noFill/>
          <a:ln>
            <a:noFill/>
          </a:ln>
        </p:spPr>
      </p:pic>
      <p:sp>
        <p:nvSpPr>
          <p:cNvPr id="99" name="Shape 99"/>
          <p:cNvSpPr txBox="1"/>
          <p:nvPr/>
        </p:nvSpPr>
        <p:spPr>
          <a:xfrm>
            <a:off x="1003980" y="3538121"/>
            <a:ext cx="1521300" cy="2322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1A6779"/>
              </a:buClr>
              <a:buSzPts val="300"/>
              <a:buFont typeface="Arial"/>
              <a:buNone/>
            </a:pPr>
            <a:endParaRPr sz="1400" b="1" i="0" u="none" strike="noStrike" cap="none">
              <a:solidFill>
                <a:srgbClr val="1A6779"/>
              </a:solidFill>
              <a:latin typeface="Arial"/>
              <a:ea typeface="Arial"/>
              <a:cs typeface="Arial"/>
              <a:sym typeface="Arial"/>
            </a:endParaRPr>
          </a:p>
        </p:txBody>
      </p:sp>
      <p:sp>
        <p:nvSpPr>
          <p:cNvPr id="100" name="Shape 100"/>
          <p:cNvSpPr txBox="1"/>
          <p:nvPr/>
        </p:nvSpPr>
        <p:spPr>
          <a:xfrm>
            <a:off x="1003980" y="1293387"/>
            <a:ext cx="3767100" cy="367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Based on identified priorities, not unsolicited proposals</a:t>
            </a:r>
            <a:endParaRPr sz="1800" b="0" i="0" u="none" strike="noStrike" cap="none">
              <a:solidFill>
                <a:srgbClr val="06DBE4"/>
              </a:solidFill>
              <a:latin typeface="Arial"/>
              <a:ea typeface="Arial"/>
              <a:cs typeface="Arial"/>
              <a:sym typeface="Arial"/>
            </a:endParaRPr>
          </a:p>
        </p:txBody>
      </p:sp>
      <p:sp>
        <p:nvSpPr>
          <p:cNvPr id="101" name="Shape 101"/>
          <p:cNvSpPr txBox="1"/>
          <p:nvPr/>
        </p:nvSpPr>
        <p:spPr>
          <a:xfrm>
            <a:off x="1008791" y="2150188"/>
            <a:ext cx="3767100" cy="6354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Assets developed must be open source </a:t>
            </a:r>
            <a:endParaRPr sz="1800" b="0" i="0" u="none" strike="noStrike" cap="none">
              <a:solidFill>
                <a:srgbClr val="06DBE4"/>
              </a:solidFill>
              <a:latin typeface="Arial"/>
              <a:ea typeface="Arial"/>
              <a:cs typeface="Arial"/>
              <a:sym typeface="Arial"/>
            </a:endParaRPr>
          </a:p>
        </p:txBody>
      </p:sp>
      <p:sp>
        <p:nvSpPr>
          <p:cNvPr id="102" name="Shape 102"/>
          <p:cNvSpPr txBox="1"/>
          <p:nvPr/>
        </p:nvSpPr>
        <p:spPr>
          <a:xfrm>
            <a:off x="1014009" y="3044776"/>
            <a:ext cx="3648300" cy="6579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DUTF must declare conflicts of interest </a:t>
            </a:r>
            <a:endParaRPr sz="1800" b="0" i="0" u="none" strike="noStrike" cap="none">
              <a:solidFill>
                <a:srgbClr val="06DBE4"/>
              </a:solidFill>
              <a:latin typeface="Arial"/>
              <a:ea typeface="Arial"/>
              <a:cs typeface="Arial"/>
              <a:sym typeface="Arial"/>
            </a:endParaRPr>
          </a:p>
        </p:txBody>
      </p:sp>
      <p:pic>
        <p:nvPicPr>
          <p:cNvPr id="103" name="Shape 103" descr="Image"/>
          <p:cNvPicPr preferRelativeResize="0"/>
          <p:nvPr/>
        </p:nvPicPr>
        <p:blipFill rotWithShape="1">
          <a:blip r:embed="rId3">
            <a:alphaModFix/>
          </a:blip>
          <a:srcRect/>
          <a:stretch/>
        </p:blipFill>
        <p:spPr>
          <a:xfrm>
            <a:off x="444562" y="2289084"/>
            <a:ext cx="368829" cy="357642"/>
          </a:xfrm>
          <a:prstGeom prst="rect">
            <a:avLst/>
          </a:prstGeom>
          <a:noFill/>
          <a:ln>
            <a:noFill/>
          </a:ln>
        </p:spPr>
      </p:pic>
      <p:pic>
        <p:nvPicPr>
          <p:cNvPr id="104" name="Shape 104" descr="Image"/>
          <p:cNvPicPr preferRelativeResize="0"/>
          <p:nvPr/>
        </p:nvPicPr>
        <p:blipFill rotWithShape="1">
          <a:blip r:embed="rId3">
            <a:alphaModFix/>
          </a:blip>
          <a:srcRect/>
          <a:stretch/>
        </p:blipFill>
        <p:spPr>
          <a:xfrm>
            <a:off x="444562" y="3153981"/>
            <a:ext cx="368829" cy="357642"/>
          </a:xfrm>
          <a:prstGeom prst="rect">
            <a:avLst/>
          </a:prstGeom>
          <a:noFill/>
          <a:ln>
            <a:noFill/>
          </a:ln>
        </p:spPr>
      </p:pic>
      <p:sp>
        <p:nvSpPr>
          <p:cNvPr id="105" name="Shape 105"/>
          <p:cNvSpPr txBox="1"/>
          <p:nvPr/>
        </p:nvSpPr>
        <p:spPr>
          <a:xfrm>
            <a:off x="5376866" y="3297173"/>
            <a:ext cx="3767100" cy="367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Split awards into smaller amounts to increase opportunities</a:t>
            </a:r>
            <a:endParaRPr sz="1800" b="0" i="0" u="none" strike="noStrike" cap="none">
              <a:solidFill>
                <a:srgbClr val="06DBE4"/>
              </a:solidFill>
              <a:latin typeface="Arial"/>
              <a:ea typeface="Arial"/>
              <a:cs typeface="Arial"/>
              <a:sym typeface="Arial"/>
            </a:endParaRPr>
          </a:p>
        </p:txBody>
      </p:sp>
      <p:sp>
        <p:nvSpPr>
          <p:cNvPr id="106" name="Shape 106"/>
          <p:cNvSpPr txBox="1"/>
          <p:nvPr/>
        </p:nvSpPr>
        <p:spPr>
          <a:xfrm>
            <a:off x="5348832" y="2070046"/>
            <a:ext cx="3711000" cy="367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Opportunity for innovative contracting</a:t>
            </a:r>
            <a:endParaRPr sz="1800" b="0" i="0" u="none" strike="noStrike" cap="none">
              <a:solidFill>
                <a:srgbClr val="06DBE4"/>
              </a:solidFill>
              <a:latin typeface="Arial"/>
              <a:ea typeface="Arial"/>
              <a:cs typeface="Arial"/>
              <a:sym typeface="Arial"/>
            </a:endParaRPr>
          </a:p>
        </p:txBody>
      </p:sp>
      <p:sp>
        <p:nvSpPr>
          <p:cNvPr id="107" name="Shape 107"/>
          <p:cNvSpPr txBox="1"/>
          <p:nvPr/>
        </p:nvSpPr>
        <p:spPr>
          <a:xfrm>
            <a:off x="5376866" y="2659084"/>
            <a:ext cx="3767100" cy="367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UN procurement/DUTF c</a:t>
            </a:r>
            <a:r>
              <a:rPr lang="en" sz="1800">
                <a:solidFill>
                  <a:srgbClr val="06DBE4"/>
                </a:solidFill>
              </a:rPr>
              <a:t>onsultation</a:t>
            </a:r>
            <a:endParaRPr sz="1800" b="0" i="0" u="none" strike="noStrike" cap="none">
              <a:solidFill>
                <a:srgbClr val="06DBE4"/>
              </a:solidFill>
              <a:latin typeface="Arial"/>
              <a:ea typeface="Arial"/>
              <a:cs typeface="Arial"/>
              <a:sym typeface="Arial"/>
            </a:endParaRPr>
          </a:p>
        </p:txBody>
      </p:sp>
      <p:sp>
        <p:nvSpPr>
          <p:cNvPr id="108" name="Shape 108"/>
          <p:cNvSpPr txBox="1"/>
          <p:nvPr/>
        </p:nvSpPr>
        <p:spPr>
          <a:xfrm>
            <a:off x="5320799" y="1225693"/>
            <a:ext cx="3767100" cy="367200"/>
          </a:xfrm>
          <a:prstGeom prst="rect">
            <a:avLst/>
          </a:prstGeom>
          <a:noFill/>
          <a:ln>
            <a:noFill/>
          </a:ln>
        </p:spPr>
        <p:txBody>
          <a:bodyPr spcFirstLastPara="1" wrap="square" lIns="19050" tIns="19050" rIns="19050" bIns="19050" anchor="ctr" anchorCtr="0">
            <a:noAutofit/>
          </a:bodyPr>
          <a:lstStyle/>
          <a:p>
            <a:pPr marL="0" marR="0" lvl="0" indent="0" algn="l" rtl="0">
              <a:lnSpc>
                <a:spcPct val="100000"/>
              </a:lnSpc>
              <a:spcBef>
                <a:spcPts val="0"/>
              </a:spcBef>
              <a:spcAft>
                <a:spcPts val="0"/>
              </a:spcAft>
              <a:buClr>
                <a:srgbClr val="1A6779"/>
              </a:buClr>
              <a:buSzPts val="500"/>
              <a:buFont typeface="Arial"/>
              <a:buNone/>
            </a:pPr>
            <a:r>
              <a:rPr lang="en" sz="1800" b="0" i="0" u="none" strike="noStrike" cap="none">
                <a:solidFill>
                  <a:srgbClr val="06DBE4"/>
                </a:solidFill>
                <a:latin typeface="Arial"/>
                <a:ea typeface="Arial"/>
                <a:cs typeface="Arial"/>
                <a:sym typeface="Arial"/>
              </a:rPr>
              <a:t> Level playing field for all </a:t>
            </a:r>
            <a:endParaRPr sz="1800" b="0" i="0" u="none" strike="noStrike" cap="none">
              <a:solidFill>
                <a:srgbClr val="06DBE4"/>
              </a:solidFill>
              <a:latin typeface="Arial"/>
              <a:ea typeface="Arial"/>
              <a:cs typeface="Arial"/>
              <a:sym typeface="Arial"/>
            </a:endParaRPr>
          </a:p>
        </p:txBody>
      </p:sp>
      <p:pic>
        <p:nvPicPr>
          <p:cNvPr id="109" name="Shape 109" descr="Image"/>
          <p:cNvPicPr preferRelativeResize="0"/>
          <p:nvPr/>
        </p:nvPicPr>
        <p:blipFill rotWithShape="1">
          <a:blip r:embed="rId3">
            <a:alphaModFix/>
          </a:blip>
          <a:srcRect/>
          <a:stretch/>
        </p:blipFill>
        <p:spPr>
          <a:xfrm>
            <a:off x="4817559" y="2051586"/>
            <a:ext cx="368829" cy="357642"/>
          </a:xfrm>
          <a:prstGeom prst="rect">
            <a:avLst/>
          </a:prstGeom>
          <a:noFill/>
          <a:ln>
            <a:noFill/>
          </a:ln>
        </p:spPr>
      </p:pic>
      <p:pic>
        <p:nvPicPr>
          <p:cNvPr id="110" name="Shape 110" descr="Image"/>
          <p:cNvPicPr preferRelativeResize="0"/>
          <p:nvPr/>
        </p:nvPicPr>
        <p:blipFill rotWithShape="1">
          <a:blip r:embed="rId3">
            <a:alphaModFix/>
          </a:blip>
          <a:srcRect/>
          <a:stretch/>
        </p:blipFill>
        <p:spPr>
          <a:xfrm>
            <a:off x="4812638" y="2646726"/>
            <a:ext cx="368829" cy="357642"/>
          </a:xfrm>
          <a:prstGeom prst="rect">
            <a:avLst/>
          </a:prstGeom>
          <a:noFill/>
          <a:ln>
            <a:noFill/>
          </a:ln>
        </p:spPr>
      </p:pic>
      <p:pic>
        <p:nvPicPr>
          <p:cNvPr id="111" name="Shape 111" descr="Image"/>
          <p:cNvPicPr preferRelativeResize="0"/>
          <p:nvPr/>
        </p:nvPicPr>
        <p:blipFill rotWithShape="1">
          <a:blip r:embed="rId3">
            <a:alphaModFix/>
          </a:blip>
          <a:srcRect/>
          <a:stretch/>
        </p:blipFill>
        <p:spPr>
          <a:xfrm>
            <a:off x="4812637" y="3241866"/>
            <a:ext cx="368829" cy="357642"/>
          </a:xfrm>
          <a:prstGeom prst="rect">
            <a:avLst/>
          </a:prstGeom>
          <a:noFill/>
          <a:ln>
            <a:noFill/>
          </a:ln>
        </p:spPr>
      </p:pic>
      <p:pic>
        <p:nvPicPr>
          <p:cNvPr id="112" name="Shape 112" descr="Image"/>
          <p:cNvPicPr preferRelativeResize="0"/>
          <p:nvPr/>
        </p:nvPicPr>
        <p:blipFill rotWithShape="1">
          <a:blip r:embed="rId3">
            <a:alphaModFix/>
          </a:blip>
          <a:srcRect/>
          <a:stretch/>
        </p:blipFill>
        <p:spPr>
          <a:xfrm>
            <a:off x="4811597" y="1235390"/>
            <a:ext cx="368829" cy="3576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sldNum" idx="12"/>
          </p:nvPr>
        </p:nvSpPr>
        <p:spPr>
          <a:xfrm>
            <a:off x="8597433" y="4781233"/>
            <a:ext cx="95700" cy="1446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1A6779"/>
              </a:buClr>
              <a:buSzPts val="200"/>
              <a:buFont typeface="Arial"/>
              <a:buNone/>
            </a:pPr>
            <a:fld id="{00000000-1234-1234-1234-123412341234}" type="slidenum">
              <a:rPr lang="en" sz="800" b="0" i="0" u="none" strike="noStrike" cap="none">
                <a:solidFill>
                  <a:srgbClr val="1A6779"/>
                </a:solidFill>
                <a:latin typeface="Arial"/>
                <a:ea typeface="Arial"/>
                <a:cs typeface="Arial"/>
                <a:sym typeface="Arial"/>
              </a:rPr>
              <a:t>4</a:t>
            </a:fld>
            <a:endParaRPr sz="800" b="0" i="0" u="none" strike="noStrike" cap="none">
              <a:solidFill>
                <a:srgbClr val="1A6779"/>
              </a:solidFill>
              <a:latin typeface="Arial"/>
              <a:ea typeface="Arial"/>
              <a:cs typeface="Arial"/>
              <a:sym typeface="Arial"/>
            </a:endParaRPr>
          </a:p>
        </p:txBody>
      </p:sp>
      <p:sp>
        <p:nvSpPr>
          <p:cNvPr id="118" name="Shape 118"/>
          <p:cNvSpPr txBox="1"/>
          <p:nvPr/>
        </p:nvSpPr>
        <p:spPr>
          <a:xfrm>
            <a:off x="3622812" y="1396465"/>
            <a:ext cx="5411100" cy="2209500"/>
          </a:xfrm>
          <a:prstGeom prst="rect">
            <a:avLst/>
          </a:prstGeom>
          <a:noFill/>
          <a:ln>
            <a:noFill/>
          </a:ln>
        </p:spPr>
        <p:txBody>
          <a:bodyPr spcFirstLastPara="1" wrap="square" lIns="19050" tIns="19050" rIns="19050" bIns="19050" anchor="ctr" anchorCtr="0">
            <a:noAutofit/>
          </a:bodyPr>
          <a:lstStyle/>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Identify and prioritise challenges</a:t>
            </a:r>
            <a:endParaRPr sz="500" b="0" i="0" u="none" strike="noStrike" cap="none">
              <a:solidFill>
                <a:srgbClr val="000000"/>
              </a:solidFill>
              <a:latin typeface="Arial"/>
              <a:ea typeface="Arial"/>
              <a:cs typeface="Arial"/>
              <a:sym typeface="Arial"/>
            </a:endParaRPr>
          </a:p>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Agree Terms of Reference </a:t>
            </a:r>
            <a:endParaRPr sz="500" b="0" i="0" u="none" strike="noStrike" cap="none">
              <a:solidFill>
                <a:srgbClr val="000000"/>
              </a:solidFill>
              <a:latin typeface="Arial"/>
              <a:ea typeface="Arial"/>
              <a:cs typeface="Arial"/>
              <a:sym typeface="Arial"/>
            </a:endParaRPr>
          </a:p>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Call for submissions based on Terms of Reference</a:t>
            </a:r>
            <a:endParaRPr sz="500" b="0" i="0" u="none" strike="noStrike" cap="none">
              <a:solidFill>
                <a:srgbClr val="000000"/>
              </a:solidFill>
              <a:latin typeface="Arial"/>
              <a:ea typeface="Arial"/>
              <a:cs typeface="Arial"/>
              <a:sym typeface="Arial"/>
            </a:endParaRPr>
          </a:p>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Evaluation of submissions</a:t>
            </a:r>
            <a:endParaRPr sz="500" b="0" i="0" u="none" strike="noStrike" cap="none">
              <a:solidFill>
                <a:srgbClr val="000000"/>
              </a:solidFill>
              <a:latin typeface="Arial"/>
              <a:ea typeface="Arial"/>
              <a:cs typeface="Arial"/>
              <a:sym typeface="Arial"/>
            </a:endParaRPr>
          </a:p>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Award contracts/grant</a:t>
            </a:r>
            <a:endParaRPr sz="500" b="0" i="0" u="none" strike="noStrike" cap="none">
              <a:solidFill>
                <a:srgbClr val="000000"/>
              </a:solidFill>
              <a:latin typeface="Arial"/>
              <a:ea typeface="Arial"/>
              <a:cs typeface="Arial"/>
              <a:sym typeface="Arial"/>
            </a:endParaRPr>
          </a:p>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Monitor delivery </a:t>
            </a:r>
            <a:endParaRPr sz="500" b="0" i="0" u="none" strike="noStrike" cap="none">
              <a:solidFill>
                <a:srgbClr val="000000"/>
              </a:solidFill>
              <a:latin typeface="Arial"/>
              <a:ea typeface="Arial"/>
              <a:cs typeface="Arial"/>
              <a:sym typeface="Arial"/>
            </a:endParaRPr>
          </a:p>
          <a:p>
            <a:pPr marL="0" marR="0" lvl="0" indent="0" algn="ctr" rtl="0">
              <a:lnSpc>
                <a:spcPct val="143750"/>
              </a:lnSpc>
              <a:spcBef>
                <a:spcPts val="0"/>
              </a:spcBef>
              <a:spcAft>
                <a:spcPts val="0"/>
              </a:spcAft>
              <a:buClr>
                <a:srgbClr val="1A6779"/>
              </a:buClr>
              <a:buSzPts val="400"/>
              <a:buFont typeface="Arial"/>
              <a:buNone/>
            </a:pPr>
            <a:r>
              <a:rPr lang="en" sz="1700" b="1" i="0" u="none" strike="noStrike" cap="none">
                <a:solidFill>
                  <a:srgbClr val="1A6779"/>
                </a:solidFill>
                <a:latin typeface="Arial"/>
                <a:ea typeface="Arial"/>
                <a:cs typeface="Arial"/>
                <a:sym typeface="Arial"/>
              </a:rPr>
              <a:t>Payments (from IATI funds)</a:t>
            </a:r>
            <a:endParaRPr sz="500" b="0" i="0" u="none" strike="noStrike" cap="none">
              <a:solidFill>
                <a:srgbClr val="000000"/>
              </a:solidFill>
              <a:latin typeface="Arial"/>
              <a:ea typeface="Arial"/>
              <a:cs typeface="Arial"/>
              <a:sym typeface="Arial"/>
            </a:endParaRPr>
          </a:p>
        </p:txBody>
      </p:sp>
      <p:sp>
        <p:nvSpPr>
          <p:cNvPr id="119" name="Shape 119"/>
          <p:cNvSpPr txBox="1"/>
          <p:nvPr/>
        </p:nvSpPr>
        <p:spPr>
          <a:xfrm>
            <a:off x="4177636" y="145810"/>
            <a:ext cx="7773900" cy="557100"/>
          </a:xfrm>
          <a:prstGeom prst="rect">
            <a:avLst/>
          </a:prstGeom>
          <a:noFill/>
          <a:ln>
            <a:noFill/>
          </a:ln>
        </p:spPr>
        <p:txBody>
          <a:bodyPr spcFirstLastPara="1" wrap="square" lIns="19050" tIns="19050" rIns="19050" bIns="19050" anchor="t" anchorCtr="0">
            <a:noAutofit/>
          </a:bodyPr>
          <a:lstStyle/>
          <a:p>
            <a:pPr marL="0" marR="0" lvl="0" indent="0" algn="l" rtl="0">
              <a:lnSpc>
                <a:spcPct val="143750"/>
              </a:lnSpc>
              <a:spcBef>
                <a:spcPts val="0"/>
              </a:spcBef>
              <a:spcAft>
                <a:spcPts val="0"/>
              </a:spcAft>
              <a:buClr>
                <a:srgbClr val="1A6779"/>
              </a:buClr>
              <a:buSzPts val="800"/>
              <a:buFont typeface="Arial"/>
              <a:buNone/>
            </a:pPr>
            <a:r>
              <a:rPr lang="en" sz="3000" b="1" i="0" u="none" strike="noStrike" cap="none">
                <a:solidFill>
                  <a:srgbClr val="1A6779"/>
                </a:solidFill>
                <a:latin typeface="Arial"/>
                <a:ea typeface="Arial"/>
                <a:cs typeface="Arial"/>
                <a:sym typeface="Arial"/>
              </a:rPr>
              <a:t>Operating procedure</a:t>
            </a:r>
            <a:endParaRPr sz="3000" b="1" i="0" u="none" strike="noStrike" cap="none">
              <a:solidFill>
                <a:srgbClr val="06DBE4"/>
              </a:solidFill>
              <a:latin typeface="Arial"/>
              <a:ea typeface="Arial"/>
              <a:cs typeface="Arial"/>
              <a:sym typeface="Arial"/>
            </a:endParaRPr>
          </a:p>
        </p:txBody>
      </p:sp>
      <p:pic>
        <p:nvPicPr>
          <p:cNvPr id="120" name="Shape 120" descr="Image result for cogs people clip art"/>
          <p:cNvPicPr preferRelativeResize="0"/>
          <p:nvPr/>
        </p:nvPicPr>
        <p:blipFill rotWithShape="1">
          <a:blip r:embed="rId3">
            <a:alphaModFix/>
          </a:blip>
          <a:srcRect l="25816" b="3772"/>
          <a:stretch/>
        </p:blipFill>
        <p:spPr>
          <a:xfrm>
            <a:off x="417443" y="217745"/>
            <a:ext cx="3205369" cy="41579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24"/>
        <p:cNvGrpSpPr/>
        <p:nvPr/>
      </p:nvGrpSpPr>
      <p:grpSpPr>
        <a:xfrm>
          <a:off x="0" y="0"/>
          <a:ext cx="0" cy="0"/>
          <a:chOff x="0" y="0"/>
          <a:chExt cx="0" cy="0"/>
        </a:xfrm>
      </p:grpSpPr>
      <p:sp>
        <p:nvSpPr>
          <p:cNvPr id="125" name="Shape 125"/>
          <p:cNvSpPr txBox="1">
            <a:spLocks noGrp="1"/>
          </p:cNvSpPr>
          <p:nvPr>
            <p:ph type="sldNum" idx="12"/>
          </p:nvPr>
        </p:nvSpPr>
        <p:spPr>
          <a:xfrm>
            <a:off x="8597433" y="4781233"/>
            <a:ext cx="95700" cy="1446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1A6779"/>
              </a:buClr>
              <a:buSzPts val="200"/>
              <a:buFont typeface="Arial"/>
              <a:buNone/>
            </a:pPr>
            <a:fld id="{00000000-1234-1234-1234-123412341234}" type="slidenum">
              <a:rPr lang="en" sz="800" b="0" i="0" u="none" strike="noStrike" cap="none">
                <a:solidFill>
                  <a:srgbClr val="1A6779"/>
                </a:solidFill>
                <a:latin typeface="Arial"/>
                <a:ea typeface="Arial"/>
                <a:cs typeface="Arial"/>
                <a:sym typeface="Arial"/>
              </a:rPr>
              <a:t>5</a:t>
            </a:fld>
            <a:endParaRPr sz="800" b="0" i="0" u="none" strike="noStrike" cap="none">
              <a:solidFill>
                <a:srgbClr val="1A6779"/>
              </a:solidFill>
              <a:latin typeface="Arial"/>
              <a:ea typeface="Arial"/>
              <a:cs typeface="Arial"/>
              <a:sym typeface="Arial"/>
            </a:endParaRPr>
          </a:p>
        </p:txBody>
      </p:sp>
      <p:sp>
        <p:nvSpPr>
          <p:cNvPr id="126" name="Shape 126"/>
          <p:cNvSpPr txBox="1"/>
          <p:nvPr/>
        </p:nvSpPr>
        <p:spPr>
          <a:xfrm>
            <a:off x="375918" y="240996"/>
            <a:ext cx="7773900" cy="557100"/>
          </a:xfrm>
          <a:prstGeom prst="rect">
            <a:avLst/>
          </a:prstGeom>
          <a:noFill/>
          <a:ln>
            <a:noFill/>
          </a:ln>
        </p:spPr>
        <p:txBody>
          <a:bodyPr spcFirstLastPara="1" wrap="square" lIns="19050" tIns="19050" rIns="19050" bIns="19050" anchor="t" anchorCtr="0">
            <a:noAutofit/>
          </a:bodyPr>
          <a:lstStyle/>
          <a:p>
            <a:pPr marL="0" marR="0" lvl="0" indent="0" algn="l" rtl="0">
              <a:lnSpc>
                <a:spcPct val="143750"/>
              </a:lnSpc>
              <a:spcBef>
                <a:spcPts val="0"/>
              </a:spcBef>
              <a:spcAft>
                <a:spcPts val="0"/>
              </a:spcAft>
              <a:buClr>
                <a:srgbClr val="1A6779"/>
              </a:buClr>
              <a:buSzPts val="800"/>
              <a:buFont typeface="Arial"/>
              <a:buNone/>
            </a:pPr>
            <a:r>
              <a:rPr lang="en" sz="3000" b="1">
                <a:solidFill>
                  <a:srgbClr val="1A6779"/>
                </a:solidFill>
              </a:rPr>
              <a:t>DUF Challenges</a:t>
            </a:r>
            <a:endParaRPr sz="3000" b="1" i="0" u="none" strike="noStrike" cap="none">
              <a:solidFill>
                <a:srgbClr val="1A6779"/>
              </a:solidFill>
              <a:latin typeface="Arial"/>
              <a:ea typeface="Arial"/>
              <a:cs typeface="Arial"/>
              <a:sym typeface="Arial"/>
            </a:endParaRPr>
          </a:p>
        </p:txBody>
      </p:sp>
      <p:graphicFrame>
        <p:nvGraphicFramePr>
          <p:cNvPr id="127" name="Shape 127"/>
          <p:cNvGraphicFramePr/>
          <p:nvPr/>
        </p:nvGraphicFramePr>
        <p:xfrm>
          <a:off x="425200" y="796225"/>
          <a:ext cx="8447775" cy="3886050"/>
        </p:xfrm>
        <a:graphic>
          <a:graphicData uri="http://schemas.openxmlformats.org/drawingml/2006/table">
            <a:tbl>
              <a:tblPr>
                <a:noFill/>
                <a:tableStyleId>{429F50D5-FB78-457B-8603-6080A78D4653}</a:tableStyleId>
              </a:tblPr>
              <a:tblGrid>
                <a:gridCol w="3401775">
                  <a:extLst>
                    <a:ext uri="{9D8B030D-6E8A-4147-A177-3AD203B41FA5}">
                      <a16:colId xmlns:a16="http://schemas.microsoft.com/office/drawing/2014/main" val="20000"/>
                    </a:ext>
                  </a:extLst>
                </a:gridCol>
                <a:gridCol w="3623125">
                  <a:extLst>
                    <a:ext uri="{9D8B030D-6E8A-4147-A177-3AD203B41FA5}">
                      <a16:colId xmlns:a16="http://schemas.microsoft.com/office/drawing/2014/main" val="20001"/>
                    </a:ext>
                  </a:extLst>
                </a:gridCol>
                <a:gridCol w="1422875">
                  <a:extLst>
                    <a:ext uri="{9D8B030D-6E8A-4147-A177-3AD203B41FA5}">
                      <a16:colId xmlns:a16="http://schemas.microsoft.com/office/drawing/2014/main" val="20002"/>
                    </a:ext>
                  </a:extLst>
                </a:gridCol>
              </a:tblGrid>
              <a:tr h="381000">
                <a:tc>
                  <a:txBody>
                    <a:bodyPr/>
                    <a:lstStyle/>
                    <a:p>
                      <a:pPr marL="0" lvl="0" indent="0">
                        <a:spcBef>
                          <a:spcPts val="0"/>
                        </a:spcBef>
                        <a:spcAft>
                          <a:spcPts val="0"/>
                        </a:spcAft>
                        <a:buNone/>
                      </a:pPr>
                      <a:r>
                        <a:rPr lang="en" sz="1200"/>
                        <a:t>Outcome</a:t>
                      </a:r>
                      <a:endParaRPr sz="1200"/>
                    </a:p>
                  </a:txBody>
                  <a:tcPr marL="91425" marR="91425" marT="91425" marB="91425">
                    <a:solidFill>
                      <a:srgbClr val="D9D9D9"/>
                    </a:solidFill>
                  </a:tcPr>
                </a:tc>
                <a:tc>
                  <a:txBody>
                    <a:bodyPr/>
                    <a:lstStyle/>
                    <a:p>
                      <a:pPr marL="0" lvl="0" indent="0">
                        <a:spcBef>
                          <a:spcPts val="0"/>
                        </a:spcBef>
                        <a:spcAft>
                          <a:spcPts val="0"/>
                        </a:spcAft>
                        <a:buNone/>
                      </a:pPr>
                      <a:r>
                        <a:rPr lang="en" sz="1200"/>
                        <a:t>Challenge &amp; Approach</a:t>
                      </a:r>
                      <a:endParaRPr sz="1200"/>
                    </a:p>
                  </a:txBody>
                  <a:tcPr marL="91425" marR="91425" marT="91425" marB="91425">
                    <a:solidFill>
                      <a:srgbClr val="D9D9D9"/>
                    </a:solidFill>
                  </a:tcPr>
                </a:tc>
                <a:tc>
                  <a:txBody>
                    <a:bodyPr/>
                    <a:lstStyle/>
                    <a:p>
                      <a:pPr marL="0" lvl="0" indent="0">
                        <a:spcBef>
                          <a:spcPts val="0"/>
                        </a:spcBef>
                        <a:spcAft>
                          <a:spcPts val="0"/>
                        </a:spcAft>
                        <a:buNone/>
                      </a:pPr>
                      <a:r>
                        <a:rPr lang="en" sz="1200"/>
                        <a:t>Status</a:t>
                      </a:r>
                      <a:endParaRPr sz="1200"/>
                    </a:p>
                  </a:txBody>
                  <a:tcPr marL="91425" marR="91425" marT="91425" marB="91425">
                    <a:solidFill>
                      <a:srgbClr val="D9D9D9"/>
                    </a:solidFill>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1200">
                          <a:solidFill>
                            <a:schemeClr val="dk1"/>
                          </a:solidFill>
                          <a:highlight>
                            <a:srgbClr val="FFFFFF"/>
                          </a:highlight>
                        </a:rPr>
                        <a:t>1: Raise awareness of IATI as a source of aid data and and develop a common understanding of the priority needs of different user groups.</a:t>
                      </a:r>
                      <a:endParaRPr sz="1200"/>
                    </a:p>
                  </a:txBody>
                  <a:tcPr marL="91425" marR="91425" marT="91425" marB="91425"/>
                </a:tc>
                <a:tc>
                  <a:txBody>
                    <a:bodyPr/>
                    <a:lstStyle/>
                    <a:p>
                      <a:pPr marL="0" lvl="0" indent="0" rtl="0">
                        <a:spcBef>
                          <a:spcPts val="0"/>
                        </a:spcBef>
                        <a:spcAft>
                          <a:spcPts val="0"/>
                        </a:spcAft>
                        <a:buNone/>
                      </a:pPr>
                      <a:r>
                        <a:rPr lang="en" sz="1000">
                          <a:solidFill>
                            <a:schemeClr val="dk1"/>
                          </a:solidFill>
                        </a:rPr>
                        <a:t>Innovative approaches to raise the awareness of IATI and increase the ability and willingness to use and champion IATI data among clearly defined target group(s) - in country, regionally or globally.</a:t>
                      </a:r>
                      <a:endParaRPr/>
                    </a:p>
                  </a:txBody>
                  <a:tcPr marL="91425" marR="91425" marT="91425" marB="91425"/>
                </a:tc>
                <a:tc>
                  <a:txBody>
                    <a:bodyPr/>
                    <a:lstStyle/>
                    <a:p>
                      <a:pPr marL="0" lvl="0" indent="0" rtl="0">
                        <a:spcBef>
                          <a:spcPts val="0"/>
                        </a:spcBef>
                        <a:spcAft>
                          <a:spcPts val="0"/>
                        </a:spcAft>
                        <a:buNone/>
                      </a:pPr>
                      <a:r>
                        <a:rPr lang="en"/>
                        <a:t>2 contracts ready to issue</a:t>
                      </a:r>
                      <a:endParaRPr/>
                    </a:p>
                  </a:txBody>
                  <a:tcPr marL="91425" marR="91425" marT="91425" marB="91425">
                    <a:solidFill>
                      <a:srgbClr val="00FF00"/>
                    </a:solidFill>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 sz="1200">
                          <a:solidFill>
                            <a:schemeClr val="dk1"/>
                          </a:solidFill>
                        </a:rPr>
                        <a:t>2: Improve data quality and usability in order to assure users of its reliability, including through the development of feedback mechanisms.</a:t>
                      </a:r>
                      <a:endParaRPr sz="1200">
                        <a:solidFill>
                          <a:schemeClr val="dk1"/>
                        </a:solidFill>
                        <a:highlight>
                          <a:srgbClr val="FFFFFF"/>
                        </a:highlight>
                      </a:endParaRPr>
                    </a:p>
                  </a:txBody>
                  <a:tcPr marL="91425" marR="91425" marT="91425" marB="91425"/>
                </a:tc>
                <a:tc>
                  <a:txBody>
                    <a:bodyPr/>
                    <a:lstStyle/>
                    <a:p>
                      <a:pPr marL="0" lvl="0" indent="0" rtl="0">
                        <a:spcBef>
                          <a:spcPts val="0"/>
                        </a:spcBef>
                        <a:spcAft>
                          <a:spcPts val="0"/>
                        </a:spcAft>
                        <a:buNone/>
                      </a:pPr>
                      <a:r>
                        <a:rPr lang="en" sz="1000">
                          <a:solidFill>
                            <a:schemeClr val="dk1"/>
                          </a:solidFill>
                        </a:rPr>
                        <a:t>Develop a platform that allows users to review datasets and feed back quality issues to publishers. Trial, demonstrate and practice how this works so that we can learn about relationships and connections that improve data quality.</a:t>
                      </a:r>
                      <a:endParaRPr/>
                    </a:p>
                  </a:txBody>
                  <a:tcPr marL="91425" marR="91425" marT="91425" marB="91425"/>
                </a:tc>
                <a:tc>
                  <a:txBody>
                    <a:bodyPr/>
                    <a:lstStyle/>
                    <a:p>
                      <a:pPr marL="0" lvl="0" indent="0" rtl="0">
                        <a:spcBef>
                          <a:spcPts val="0"/>
                        </a:spcBef>
                        <a:spcAft>
                          <a:spcPts val="0"/>
                        </a:spcAft>
                        <a:buNone/>
                      </a:pPr>
                      <a:r>
                        <a:rPr lang="en"/>
                        <a:t>2 RfPs nearly ready to issue</a:t>
                      </a:r>
                      <a:endParaRPr/>
                    </a:p>
                  </a:txBody>
                  <a:tcPr marL="91425" marR="91425" marT="91425" marB="91425">
                    <a:solidFill>
                      <a:schemeClr val="accent4"/>
                    </a:solidFill>
                  </a:tcPr>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 sz="1200">
                          <a:solidFill>
                            <a:schemeClr val="dk1"/>
                          </a:solidFill>
                          <a:highlight>
                            <a:srgbClr val="FFFFFF"/>
                          </a:highlight>
                        </a:rPr>
                        <a:t>3: Improve existing tools and develop new, user-friendly tools that help multiple actors access and use IATI data</a:t>
                      </a:r>
                      <a:endParaRPr sz="1200">
                        <a:solidFill>
                          <a:schemeClr val="dk1"/>
                        </a:solidFill>
                      </a:endParaRPr>
                    </a:p>
                  </a:txBody>
                  <a:tcPr marL="91425" marR="91425" marT="91425" marB="91425"/>
                </a:tc>
                <a:tc>
                  <a:txBody>
                    <a:bodyPr/>
                    <a:lstStyle/>
                    <a:p>
                      <a:pPr marL="0" lvl="0" indent="0" rtl="0">
                        <a:spcBef>
                          <a:spcPts val="0"/>
                        </a:spcBef>
                        <a:spcAft>
                          <a:spcPts val="0"/>
                        </a:spcAft>
                        <a:buNone/>
                      </a:pPr>
                      <a:r>
                        <a:rPr lang="en" sz="1000">
                          <a:solidFill>
                            <a:schemeClr val="dk1"/>
                          </a:solidFill>
                        </a:rPr>
                        <a:t>Develop a set of data use guides/cookbooks - what tools to use to achieve what outcome - based on current tools and addressing specific personas. </a:t>
                      </a:r>
                      <a:endParaRPr/>
                    </a:p>
                  </a:txBody>
                  <a:tcPr marL="91425" marR="91425" marT="91425" marB="91425"/>
                </a:tc>
                <a:tc>
                  <a:txBody>
                    <a:bodyPr/>
                    <a:lstStyle/>
                    <a:p>
                      <a:pPr marL="0" lvl="0" indent="0" rtl="0">
                        <a:spcBef>
                          <a:spcPts val="0"/>
                        </a:spcBef>
                        <a:spcAft>
                          <a:spcPts val="0"/>
                        </a:spcAft>
                        <a:buNone/>
                      </a:pPr>
                      <a:r>
                        <a:rPr lang="en"/>
                        <a:t>1 contract ready to issue</a:t>
                      </a:r>
                      <a:endParaRPr/>
                    </a:p>
                  </a:txBody>
                  <a:tcPr marL="91425" marR="91425" marT="91425" marB="91425">
                    <a:solidFill>
                      <a:srgbClr val="00FF00"/>
                    </a:solidFill>
                  </a:tcPr>
                </a:tc>
                <a:extLst>
                  <a:ext uri="{0D108BD9-81ED-4DB2-BD59-A6C34878D82A}">
                    <a16:rowId xmlns:a16="http://schemas.microsoft.com/office/drawing/2014/main" val="10003"/>
                  </a:ext>
                </a:extLst>
              </a:tr>
              <a:tr h="381000">
                <a:tc>
                  <a:txBody>
                    <a:bodyPr/>
                    <a:lstStyle/>
                    <a:p>
                      <a:pPr marL="0" lvl="0" indent="0" rtl="0">
                        <a:spcBef>
                          <a:spcPts val="0"/>
                        </a:spcBef>
                        <a:spcAft>
                          <a:spcPts val="0"/>
                        </a:spcAft>
                        <a:buNone/>
                      </a:pPr>
                      <a:r>
                        <a:rPr lang="en" sz="1200">
                          <a:solidFill>
                            <a:schemeClr val="dk1"/>
                          </a:solidFill>
                          <a:highlight>
                            <a:srgbClr val="FFFFFF"/>
                          </a:highlight>
                        </a:rPr>
                        <a:t>4: Improve guidance, training and support for specific user groups.</a:t>
                      </a:r>
                      <a:endParaRPr sz="1200">
                        <a:solidFill>
                          <a:schemeClr val="dk1"/>
                        </a:solidFill>
                        <a:highlight>
                          <a:srgbClr val="FFFFFF"/>
                        </a:highlight>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tc>
                  <a:txBody>
                    <a:bodyPr/>
                    <a:lstStyle/>
                    <a:p>
                      <a:pPr marL="0" lvl="0" indent="0"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rtl="0">
                        <a:spcBef>
                          <a:spcPts val="0"/>
                        </a:spcBef>
                        <a:spcAft>
                          <a:spcPts val="0"/>
                        </a:spcAft>
                        <a:buNone/>
                      </a:pPr>
                      <a:r>
                        <a:rPr lang="en" sz="1200">
                          <a:solidFill>
                            <a:schemeClr val="dk1"/>
                          </a:solidFill>
                          <a:highlight>
                            <a:srgbClr val="FFFFFF"/>
                          </a:highlight>
                        </a:rPr>
                        <a:t>5: Promote integration of IATI data into partner country aid systems and processes.</a:t>
                      </a:r>
                      <a:endParaRPr sz="1200">
                        <a:solidFill>
                          <a:schemeClr val="dk1"/>
                        </a:solidFill>
                        <a:highlight>
                          <a:srgbClr val="FFFFFF"/>
                        </a:highlight>
                      </a:endParaRPr>
                    </a:p>
                  </a:txBody>
                  <a:tcPr marL="91425" marR="91425" marT="91425" marB="91425">
                    <a:solidFill>
                      <a:srgbClr val="FFFFFF"/>
                    </a:solidFill>
                  </a:tcPr>
                </a:tc>
                <a:tc>
                  <a:txBody>
                    <a:bodyPr/>
                    <a:lstStyle/>
                    <a:p>
                      <a:pPr marL="0" lvl="0" indent="0" rtl="0">
                        <a:spcBef>
                          <a:spcPts val="0"/>
                        </a:spcBef>
                        <a:spcAft>
                          <a:spcPts val="0"/>
                        </a:spcAft>
                        <a:buNone/>
                      </a:pPr>
                      <a:r>
                        <a:rPr lang="en" sz="1000">
                          <a:solidFill>
                            <a:schemeClr val="dk1"/>
                          </a:solidFill>
                        </a:rPr>
                        <a:t>Innovative and effective small-scale activity that addresses the key challenge: “IATI data is not broadly integrated into national aid management platforms and systems”.</a:t>
                      </a:r>
                      <a:endParaRPr/>
                    </a:p>
                  </a:txBody>
                  <a:tcPr marL="91425" marR="91425" marT="91425" marB="91425">
                    <a:solidFill>
                      <a:srgbClr val="FFFFFF"/>
                    </a:solidFill>
                  </a:tcPr>
                </a:tc>
                <a:tc>
                  <a:txBody>
                    <a:bodyPr/>
                    <a:lstStyle/>
                    <a:p>
                      <a:pPr marL="0" lvl="0" indent="0" rtl="0">
                        <a:spcBef>
                          <a:spcPts val="0"/>
                        </a:spcBef>
                        <a:spcAft>
                          <a:spcPts val="0"/>
                        </a:spcAft>
                        <a:buNone/>
                      </a:pPr>
                      <a:r>
                        <a:rPr lang="en"/>
                        <a:t>1 contract ready to issue</a:t>
                      </a:r>
                      <a:endParaRPr/>
                    </a:p>
                  </a:txBody>
                  <a:tcPr marL="91425" marR="91425" marT="91425" marB="91425">
                    <a:solidFill>
                      <a:srgbClr val="00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8597433" y="4781233"/>
            <a:ext cx="95700" cy="1446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1A6779"/>
              </a:buClr>
              <a:buSzPts val="200"/>
              <a:buFont typeface="Arial"/>
              <a:buNone/>
            </a:pPr>
            <a:fld id="{00000000-1234-1234-1234-123412341234}" type="slidenum">
              <a:rPr lang="en" sz="800" b="0" i="0" u="none" strike="noStrike" cap="none">
                <a:solidFill>
                  <a:srgbClr val="1A6779"/>
                </a:solidFill>
                <a:latin typeface="Arial"/>
                <a:ea typeface="Arial"/>
                <a:cs typeface="Arial"/>
                <a:sym typeface="Arial"/>
              </a:rPr>
              <a:t>6</a:t>
            </a:fld>
            <a:endParaRPr sz="800" b="0" i="0" u="none" strike="noStrike" cap="none">
              <a:solidFill>
                <a:srgbClr val="1A6779"/>
              </a:solidFill>
              <a:latin typeface="Arial"/>
              <a:ea typeface="Arial"/>
              <a:cs typeface="Arial"/>
              <a:sym typeface="Arial"/>
            </a:endParaRPr>
          </a:p>
        </p:txBody>
      </p:sp>
      <p:sp>
        <p:nvSpPr>
          <p:cNvPr id="133" name="Shape 133"/>
          <p:cNvSpPr txBox="1"/>
          <p:nvPr/>
        </p:nvSpPr>
        <p:spPr>
          <a:xfrm>
            <a:off x="375918" y="240996"/>
            <a:ext cx="7773900" cy="557100"/>
          </a:xfrm>
          <a:prstGeom prst="rect">
            <a:avLst/>
          </a:prstGeom>
          <a:noFill/>
          <a:ln>
            <a:noFill/>
          </a:ln>
        </p:spPr>
        <p:txBody>
          <a:bodyPr spcFirstLastPara="1" wrap="square" lIns="19050" tIns="19050" rIns="19050" bIns="19050" anchor="t" anchorCtr="0">
            <a:noAutofit/>
          </a:bodyPr>
          <a:lstStyle/>
          <a:p>
            <a:pPr marL="0" marR="0" lvl="0" indent="0" algn="l" rtl="0">
              <a:lnSpc>
                <a:spcPct val="143750"/>
              </a:lnSpc>
              <a:spcBef>
                <a:spcPts val="0"/>
              </a:spcBef>
              <a:spcAft>
                <a:spcPts val="0"/>
              </a:spcAft>
              <a:buClr>
                <a:srgbClr val="1A6779"/>
              </a:buClr>
              <a:buSzPts val="800"/>
              <a:buFont typeface="Arial"/>
              <a:buNone/>
            </a:pPr>
            <a:r>
              <a:rPr lang="en" sz="3000" b="1">
                <a:solidFill>
                  <a:srgbClr val="1A6779"/>
                </a:solidFill>
              </a:rPr>
              <a:t>DUF Challenges and Contracting</a:t>
            </a:r>
            <a:endParaRPr sz="3000" b="1" i="0" u="none" strike="noStrike" cap="none">
              <a:solidFill>
                <a:srgbClr val="1A6779"/>
              </a:solidFill>
              <a:latin typeface="Arial"/>
              <a:ea typeface="Arial"/>
              <a:cs typeface="Arial"/>
              <a:sym typeface="Arial"/>
            </a:endParaRPr>
          </a:p>
        </p:txBody>
      </p:sp>
      <p:graphicFrame>
        <p:nvGraphicFramePr>
          <p:cNvPr id="134" name="Shape 134"/>
          <p:cNvGraphicFramePr/>
          <p:nvPr/>
        </p:nvGraphicFramePr>
        <p:xfrm>
          <a:off x="425200" y="796225"/>
          <a:ext cx="8267925" cy="3855570"/>
        </p:xfrm>
        <a:graphic>
          <a:graphicData uri="http://schemas.openxmlformats.org/drawingml/2006/table">
            <a:tbl>
              <a:tblPr>
                <a:noFill/>
                <a:tableStyleId>{429F50D5-FB78-457B-8603-6080A78D4653}</a:tableStyleId>
              </a:tblPr>
              <a:tblGrid>
                <a:gridCol w="4255325">
                  <a:extLst>
                    <a:ext uri="{9D8B030D-6E8A-4147-A177-3AD203B41FA5}">
                      <a16:colId xmlns:a16="http://schemas.microsoft.com/office/drawing/2014/main" val="20000"/>
                    </a:ext>
                  </a:extLst>
                </a:gridCol>
                <a:gridCol w="4012600">
                  <a:extLst>
                    <a:ext uri="{9D8B030D-6E8A-4147-A177-3AD203B41FA5}">
                      <a16:colId xmlns:a16="http://schemas.microsoft.com/office/drawing/2014/main" val="20001"/>
                    </a:ext>
                  </a:extLst>
                </a:gridCol>
              </a:tblGrid>
              <a:tr h="381000">
                <a:tc>
                  <a:txBody>
                    <a:bodyPr/>
                    <a:lstStyle/>
                    <a:p>
                      <a:pPr marL="0" lvl="0" indent="0" rtl="0">
                        <a:spcBef>
                          <a:spcPts val="0"/>
                        </a:spcBef>
                        <a:spcAft>
                          <a:spcPts val="0"/>
                        </a:spcAft>
                        <a:buNone/>
                      </a:pPr>
                      <a:r>
                        <a:rPr lang="en" sz="1200"/>
                        <a:t>Outcome</a:t>
                      </a:r>
                      <a:endParaRPr sz="1200"/>
                    </a:p>
                  </a:txBody>
                  <a:tcPr marL="91425" marR="91425" marT="91425" marB="91425">
                    <a:solidFill>
                      <a:srgbClr val="D9D9D9"/>
                    </a:solidFill>
                  </a:tcPr>
                </a:tc>
                <a:tc>
                  <a:txBody>
                    <a:bodyPr/>
                    <a:lstStyle/>
                    <a:p>
                      <a:pPr marL="0" lvl="0" indent="0" rtl="0">
                        <a:spcBef>
                          <a:spcPts val="0"/>
                        </a:spcBef>
                        <a:spcAft>
                          <a:spcPts val="0"/>
                        </a:spcAft>
                        <a:buNone/>
                      </a:pPr>
                      <a:r>
                        <a:rPr lang="en" sz="1200"/>
                        <a:t>Status</a:t>
                      </a:r>
                      <a:endParaRPr sz="1200"/>
                    </a:p>
                  </a:txBody>
                  <a:tcPr marL="91425" marR="91425" marT="91425" marB="91425">
                    <a:solidFill>
                      <a:srgbClr val="D9D9D9"/>
                    </a:solidFill>
                  </a:tcPr>
                </a:tc>
                <a:extLst>
                  <a:ext uri="{0D108BD9-81ED-4DB2-BD59-A6C34878D82A}">
                    <a16:rowId xmlns:a16="http://schemas.microsoft.com/office/drawing/2014/main" val="10000"/>
                  </a:ext>
                </a:extLst>
              </a:tr>
              <a:tr h="381000">
                <a:tc>
                  <a:txBody>
                    <a:bodyPr/>
                    <a:lstStyle/>
                    <a:p>
                      <a:pPr marL="0" lvl="0" indent="0" rtl="0">
                        <a:spcBef>
                          <a:spcPts val="0"/>
                        </a:spcBef>
                        <a:spcAft>
                          <a:spcPts val="0"/>
                        </a:spcAft>
                        <a:buNone/>
                      </a:pPr>
                      <a:r>
                        <a:rPr lang="en" sz="1200">
                          <a:solidFill>
                            <a:schemeClr val="dk1"/>
                          </a:solidFill>
                          <a:highlight>
                            <a:srgbClr val="FFFFFF"/>
                          </a:highlight>
                        </a:rPr>
                        <a:t>1: Raise awareness of IATI as a source of aid data and and develop a common understanding of the priority needs of different user groups.</a:t>
                      </a:r>
                      <a:endParaRPr sz="1200"/>
                    </a:p>
                  </a:txBody>
                  <a:tcPr marL="91425" marR="91425" marT="91425" marB="91425"/>
                </a:tc>
                <a:tc>
                  <a:txBody>
                    <a:bodyPr/>
                    <a:lstStyle/>
                    <a:p>
                      <a:pPr marL="0" lvl="0" indent="0">
                        <a:spcBef>
                          <a:spcPts val="0"/>
                        </a:spcBef>
                        <a:spcAft>
                          <a:spcPts val="0"/>
                        </a:spcAft>
                        <a:buNone/>
                      </a:pPr>
                      <a:r>
                        <a:rPr lang="en" sz="1200"/>
                        <a:t>2 contracts ready to issue:</a:t>
                      </a:r>
                      <a:endParaRPr sz="1200"/>
                    </a:p>
                    <a:p>
                      <a:pPr marL="0" lvl="0" indent="0">
                        <a:spcBef>
                          <a:spcPts val="0"/>
                        </a:spcBef>
                        <a:spcAft>
                          <a:spcPts val="0"/>
                        </a:spcAft>
                        <a:buNone/>
                      </a:pPr>
                      <a:r>
                        <a:rPr lang="en" sz="1200"/>
                        <a:t>Innovative approaches to raise awareness and data use:</a:t>
                      </a:r>
                      <a:endParaRPr sz="1200"/>
                    </a:p>
                    <a:p>
                      <a:pPr marL="457200" lvl="0" indent="-304800">
                        <a:spcBef>
                          <a:spcPts val="0"/>
                        </a:spcBef>
                        <a:spcAft>
                          <a:spcPts val="0"/>
                        </a:spcAft>
                        <a:buSzPts val="1200"/>
                        <a:buChar char="➢"/>
                      </a:pPr>
                      <a:r>
                        <a:rPr lang="en" sz="1200"/>
                        <a:t>Uganda</a:t>
                      </a:r>
                      <a:endParaRPr sz="1200"/>
                    </a:p>
                    <a:p>
                      <a:pPr marL="457200" lvl="0" indent="-304800" rtl="0">
                        <a:spcBef>
                          <a:spcPts val="0"/>
                        </a:spcBef>
                        <a:spcAft>
                          <a:spcPts val="0"/>
                        </a:spcAft>
                        <a:buSzPts val="1200"/>
                        <a:buChar char="➢"/>
                      </a:pPr>
                      <a:r>
                        <a:rPr lang="en" sz="1200"/>
                        <a:t>Ghana</a:t>
                      </a:r>
                      <a:endParaRPr sz="1200"/>
                    </a:p>
                  </a:txBody>
                  <a:tcPr marL="91425" marR="91425" marT="91425" marB="91425">
                    <a:solidFill>
                      <a:srgbClr val="00FF00"/>
                    </a:solidFill>
                  </a:tcPr>
                </a:tc>
                <a:extLst>
                  <a:ext uri="{0D108BD9-81ED-4DB2-BD59-A6C34878D82A}">
                    <a16:rowId xmlns:a16="http://schemas.microsoft.com/office/drawing/2014/main" val="10001"/>
                  </a:ext>
                </a:extLst>
              </a:tr>
              <a:tr h="381000">
                <a:tc>
                  <a:txBody>
                    <a:bodyPr/>
                    <a:lstStyle/>
                    <a:p>
                      <a:pPr marL="0" lvl="0" indent="0" rtl="0">
                        <a:spcBef>
                          <a:spcPts val="0"/>
                        </a:spcBef>
                        <a:spcAft>
                          <a:spcPts val="0"/>
                        </a:spcAft>
                        <a:buNone/>
                      </a:pPr>
                      <a:r>
                        <a:rPr lang="en" sz="1200">
                          <a:solidFill>
                            <a:schemeClr val="dk1"/>
                          </a:solidFill>
                        </a:rPr>
                        <a:t>2: Improve data quality and usability in order to assure users of its reliability, including through the development of feedback mechanisms.</a:t>
                      </a:r>
                      <a:endParaRPr sz="1200">
                        <a:solidFill>
                          <a:schemeClr val="dk1"/>
                        </a:solidFill>
                        <a:highlight>
                          <a:srgbClr val="FFFFFF"/>
                        </a:highlight>
                      </a:endParaRPr>
                    </a:p>
                  </a:txBody>
                  <a:tcPr marL="91425" marR="91425" marT="91425" marB="91425"/>
                </a:tc>
                <a:tc>
                  <a:txBody>
                    <a:bodyPr/>
                    <a:lstStyle/>
                    <a:p>
                      <a:pPr marL="0" lvl="0" indent="0">
                        <a:spcBef>
                          <a:spcPts val="0"/>
                        </a:spcBef>
                        <a:spcAft>
                          <a:spcPts val="0"/>
                        </a:spcAft>
                        <a:buNone/>
                      </a:pPr>
                      <a:r>
                        <a:rPr lang="en" sz="1200"/>
                        <a:t>2 RfPs nearly ready to issue:</a:t>
                      </a:r>
                      <a:endParaRPr sz="1200"/>
                    </a:p>
                    <a:p>
                      <a:pPr marL="457200" lvl="0" indent="-304800">
                        <a:spcBef>
                          <a:spcPts val="0"/>
                        </a:spcBef>
                        <a:spcAft>
                          <a:spcPts val="0"/>
                        </a:spcAft>
                        <a:buSzPts val="1200"/>
                        <a:buChar char="➢"/>
                      </a:pPr>
                      <a:r>
                        <a:rPr lang="en" sz="1200"/>
                        <a:t>User research on user-publisher feedback loops</a:t>
                      </a:r>
                      <a:endParaRPr sz="1200"/>
                    </a:p>
                    <a:p>
                      <a:pPr marL="457200" lvl="0" indent="-304800" rtl="0">
                        <a:spcBef>
                          <a:spcPts val="0"/>
                        </a:spcBef>
                        <a:spcAft>
                          <a:spcPts val="0"/>
                        </a:spcAft>
                        <a:buSzPts val="1200"/>
                        <a:buChar char="➢"/>
                      </a:pPr>
                      <a:r>
                        <a:rPr lang="en" sz="1200"/>
                        <a:t>Tools to support these feedback loops</a:t>
                      </a:r>
                      <a:endParaRPr sz="1200"/>
                    </a:p>
                  </a:txBody>
                  <a:tcPr marL="91425" marR="91425" marT="91425" marB="91425">
                    <a:solidFill>
                      <a:schemeClr val="accent4"/>
                    </a:solidFill>
                  </a:tcPr>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 sz="1200">
                          <a:solidFill>
                            <a:schemeClr val="dk1"/>
                          </a:solidFill>
                          <a:highlight>
                            <a:srgbClr val="FFFFFF"/>
                          </a:highlight>
                        </a:rPr>
                        <a:t>3: Improve existing tools and develop new, user-friendly tools that help multiple actors access and use IATI data</a:t>
                      </a:r>
                      <a:endParaRPr sz="1200">
                        <a:solidFill>
                          <a:schemeClr val="dk1"/>
                        </a:solidFill>
                      </a:endParaRPr>
                    </a:p>
                  </a:txBody>
                  <a:tcPr marL="91425" marR="91425" marT="91425" marB="91425"/>
                </a:tc>
                <a:tc>
                  <a:txBody>
                    <a:bodyPr/>
                    <a:lstStyle/>
                    <a:p>
                      <a:pPr marL="0" lvl="0" indent="0">
                        <a:spcBef>
                          <a:spcPts val="0"/>
                        </a:spcBef>
                        <a:spcAft>
                          <a:spcPts val="0"/>
                        </a:spcAft>
                        <a:buNone/>
                      </a:pPr>
                      <a:r>
                        <a:rPr lang="en" sz="1200"/>
                        <a:t>1 contract ready to issue:</a:t>
                      </a:r>
                      <a:endParaRPr sz="1200"/>
                    </a:p>
                    <a:p>
                      <a:pPr marL="457200" lvl="0" indent="-304800" rtl="0">
                        <a:spcBef>
                          <a:spcPts val="0"/>
                        </a:spcBef>
                        <a:spcAft>
                          <a:spcPts val="0"/>
                        </a:spcAft>
                        <a:buSzPts val="1200"/>
                        <a:buChar char="➢"/>
                      </a:pPr>
                      <a:r>
                        <a:rPr lang="en" sz="1200"/>
                        <a:t>Online tools catalogue including “cook-books” for working with those tools</a:t>
                      </a:r>
                      <a:endParaRPr sz="1200"/>
                    </a:p>
                  </a:txBody>
                  <a:tcPr marL="91425" marR="91425" marT="91425" marB="91425">
                    <a:solidFill>
                      <a:srgbClr val="00FF00"/>
                    </a:solidFill>
                  </a:tcPr>
                </a:tc>
                <a:extLst>
                  <a:ext uri="{0D108BD9-81ED-4DB2-BD59-A6C34878D82A}">
                    <a16:rowId xmlns:a16="http://schemas.microsoft.com/office/drawing/2014/main" val="10003"/>
                  </a:ext>
                </a:extLst>
              </a:tr>
              <a:tr h="381000">
                <a:tc>
                  <a:txBody>
                    <a:bodyPr/>
                    <a:lstStyle/>
                    <a:p>
                      <a:pPr marL="0" lvl="0" indent="0" rtl="0">
                        <a:spcBef>
                          <a:spcPts val="0"/>
                        </a:spcBef>
                        <a:spcAft>
                          <a:spcPts val="0"/>
                        </a:spcAft>
                        <a:buNone/>
                      </a:pPr>
                      <a:r>
                        <a:rPr lang="en" sz="1200">
                          <a:solidFill>
                            <a:schemeClr val="dk1"/>
                          </a:solidFill>
                          <a:highlight>
                            <a:srgbClr val="FFFFFF"/>
                          </a:highlight>
                        </a:rPr>
                        <a:t>4: Improve guidance, training and support for specific user groups.</a:t>
                      </a:r>
                      <a:endParaRPr sz="1200">
                        <a:solidFill>
                          <a:schemeClr val="dk1"/>
                        </a:solidFill>
                        <a:highlight>
                          <a:srgbClr val="FFFFFF"/>
                        </a:highlight>
                      </a:endParaRPr>
                    </a:p>
                  </a:txBody>
                  <a:tcPr marL="91425" marR="91425" marT="91425" marB="91425"/>
                </a:tc>
                <a:tc>
                  <a:txBody>
                    <a:bodyPr/>
                    <a:lstStyle/>
                    <a:p>
                      <a:pPr marL="0" lvl="0" indent="0" rtl="0">
                        <a:spcBef>
                          <a:spcPts val="0"/>
                        </a:spcBef>
                        <a:spcAft>
                          <a:spcPts val="0"/>
                        </a:spcAft>
                        <a:buNone/>
                      </a:pPr>
                      <a:r>
                        <a:rPr lang="en" sz="1200"/>
                        <a:t>No RfPs developed yet</a:t>
                      </a:r>
                      <a:endParaRPr sz="1200"/>
                    </a:p>
                  </a:txBody>
                  <a:tcPr marL="91425" marR="91425" marT="91425" marB="91425"/>
                </a:tc>
                <a:extLst>
                  <a:ext uri="{0D108BD9-81ED-4DB2-BD59-A6C34878D82A}">
                    <a16:rowId xmlns:a16="http://schemas.microsoft.com/office/drawing/2014/main" val="10004"/>
                  </a:ext>
                </a:extLst>
              </a:tr>
              <a:tr h="381000">
                <a:tc>
                  <a:txBody>
                    <a:bodyPr/>
                    <a:lstStyle/>
                    <a:p>
                      <a:pPr marL="0" lvl="0" indent="0" rtl="0">
                        <a:spcBef>
                          <a:spcPts val="0"/>
                        </a:spcBef>
                        <a:spcAft>
                          <a:spcPts val="0"/>
                        </a:spcAft>
                        <a:buNone/>
                      </a:pPr>
                      <a:r>
                        <a:rPr lang="en" sz="1200">
                          <a:solidFill>
                            <a:schemeClr val="dk1"/>
                          </a:solidFill>
                          <a:highlight>
                            <a:srgbClr val="FFFFFF"/>
                          </a:highlight>
                        </a:rPr>
                        <a:t>5: Promote integration of IATI data into partner country aid systems and processes.</a:t>
                      </a:r>
                      <a:endParaRPr sz="1200">
                        <a:solidFill>
                          <a:schemeClr val="dk1"/>
                        </a:solidFill>
                        <a:highlight>
                          <a:srgbClr val="FFFFFF"/>
                        </a:highlight>
                      </a:endParaRPr>
                    </a:p>
                  </a:txBody>
                  <a:tcPr marL="91425" marR="91425" marT="91425" marB="91425">
                    <a:solidFill>
                      <a:srgbClr val="FFFFFF"/>
                    </a:solidFill>
                  </a:tcPr>
                </a:tc>
                <a:tc>
                  <a:txBody>
                    <a:bodyPr/>
                    <a:lstStyle/>
                    <a:p>
                      <a:pPr marL="0" lvl="0" indent="0">
                        <a:spcBef>
                          <a:spcPts val="0"/>
                        </a:spcBef>
                        <a:spcAft>
                          <a:spcPts val="0"/>
                        </a:spcAft>
                        <a:buNone/>
                      </a:pPr>
                      <a:r>
                        <a:rPr lang="en" sz="1200"/>
                        <a:t>1 contract ready to issue:</a:t>
                      </a:r>
                      <a:endParaRPr sz="1200"/>
                    </a:p>
                    <a:p>
                      <a:pPr marL="457200" lvl="0" indent="-304800" rtl="0">
                        <a:spcBef>
                          <a:spcPts val="0"/>
                        </a:spcBef>
                        <a:spcAft>
                          <a:spcPts val="0"/>
                        </a:spcAft>
                        <a:buSzPts val="1200"/>
                        <a:buChar char="➢"/>
                      </a:pPr>
                      <a:r>
                        <a:rPr lang="en" sz="1200"/>
                        <a:t>IATI-AIMS integration - Senegal</a:t>
                      </a:r>
                      <a:endParaRPr sz="1200"/>
                    </a:p>
                  </a:txBody>
                  <a:tcPr marL="91425" marR="91425" marT="91425" marB="91425">
                    <a:solidFill>
                      <a:srgbClr val="00FF00"/>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sldNum" idx="12"/>
          </p:nvPr>
        </p:nvSpPr>
        <p:spPr>
          <a:xfrm>
            <a:off x="8597433" y="4781233"/>
            <a:ext cx="95700" cy="144600"/>
          </a:xfrm>
          <a:prstGeom prst="rect">
            <a:avLst/>
          </a:prstGeom>
          <a:noFill/>
          <a:ln>
            <a:noFill/>
          </a:ln>
        </p:spPr>
        <p:txBody>
          <a:bodyPr spcFirstLastPara="1" wrap="square" lIns="19050" tIns="19050" rIns="19050" bIns="19050" anchor="t" anchorCtr="0">
            <a:noAutofit/>
          </a:bodyPr>
          <a:lstStyle/>
          <a:p>
            <a:pPr marL="0" marR="0" lvl="0" indent="0" algn="ctr" rtl="0">
              <a:lnSpc>
                <a:spcPct val="100000"/>
              </a:lnSpc>
              <a:spcBef>
                <a:spcPts val="0"/>
              </a:spcBef>
              <a:spcAft>
                <a:spcPts val="0"/>
              </a:spcAft>
              <a:buClr>
                <a:srgbClr val="1A6779"/>
              </a:buClr>
              <a:buSzPts val="200"/>
              <a:buFont typeface="Arial"/>
              <a:buNone/>
            </a:pPr>
            <a:fld id="{00000000-1234-1234-1234-123412341234}" type="slidenum">
              <a:rPr lang="en" sz="800" b="0" i="0" u="none" strike="noStrike" cap="none">
                <a:solidFill>
                  <a:srgbClr val="1A6779"/>
                </a:solidFill>
                <a:latin typeface="Arial"/>
                <a:ea typeface="Arial"/>
                <a:cs typeface="Arial"/>
                <a:sym typeface="Arial"/>
              </a:rPr>
              <a:t>7</a:t>
            </a:fld>
            <a:endParaRPr sz="800" b="0" i="0" u="none" strike="noStrike" cap="none">
              <a:solidFill>
                <a:srgbClr val="1A6779"/>
              </a:solidFill>
              <a:latin typeface="Arial"/>
              <a:ea typeface="Arial"/>
              <a:cs typeface="Arial"/>
              <a:sym typeface="Arial"/>
            </a:endParaRPr>
          </a:p>
        </p:txBody>
      </p:sp>
      <p:sp>
        <p:nvSpPr>
          <p:cNvPr id="140" name="Shape 140"/>
          <p:cNvSpPr txBox="1"/>
          <p:nvPr/>
        </p:nvSpPr>
        <p:spPr>
          <a:xfrm>
            <a:off x="375918" y="240996"/>
            <a:ext cx="7773900" cy="557100"/>
          </a:xfrm>
          <a:prstGeom prst="rect">
            <a:avLst/>
          </a:prstGeom>
          <a:noFill/>
          <a:ln>
            <a:noFill/>
          </a:ln>
        </p:spPr>
        <p:txBody>
          <a:bodyPr spcFirstLastPara="1" wrap="square" lIns="19050" tIns="19050" rIns="19050" bIns="19050" anchor="t" anchorCtr="0">
            <a:noAutofit/>
          </a:bodyPr>
          <a:lstStyle/>
          <a:p>
            <a:pPr marL="0" marR="0" lvl="0" indent="0" algn="l" rtl="0">
              <a:lnSpc>
                <a:spcPct val="143750"/>
              </a:lnSpc>
              <a:spcBef>
                <a:spcPts val="0"/>
              </a:spcBef>
              <a:spcAft>
                <a:spcPts val="0"/>
              </a:spcAft>
              <a:buClr>
                <a:srgbClr val="1A6779"/>
              </a:buClr>
              <a:buSzPts val="800"/>
              <a:buFont typeface="Arial"/>
              <a:buNone/>
            </a:pPr>
            <a:r>
              <a:rPr lang="en" sz="3000" b="1">
                <a:solidFill>
                  <a:srgbClr val="1A6779"/>
                </a:solidFill>
              </a:rPr>
              <a:t>We have learned some things...</a:t>
            </a:r>
            <a:endParaRPr sz="3000" b="1" i="0" u="none" strike="noStrike" cap="none">
              <a:solidFill>
                <a:srgbClr val="1A6779"/>
              </a:solidFill>
              <a:latin typeface="Arial"/>
              <a:ea typeface="Arial"/>
              <a:cs typeface="Arial"/>
              <a:sym typeface="Arial"/>
            </a:endParaRPr>
          </a:p>
        </p:txBody>
      </p:sp>
      <p:sp>
        <p:nvSpPr>
          <p:cNvPr id="141" name="Shape 141"/>
          <p:cNvSpPr txBox="1"/>
          <p:nvPr/>
        </p:nvSpPr>
        <p:spPr>
          <a:xfrm>
            <a:off x="1679325" y="795125"/>
            <a:ext cx="6362100" cy="3588900"/>
          </a:xfrm>
          <a:prstGeom prst="rect">
            <a:avLst/>
          </a:prstGeom>
          <a:noFill/>
          <a:ln>
            <a:noFill/>
          </a:ln>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800"/>
              <a:t>We work well as a group - great engagement and culture. </a:t>
            </a:r>
            <a:endParaRPr sz="1800"/>
          </a:p>
          <a:p>
            <a:pPr marL="0" lvl="0" indent="0">
              <a:lnSpc>
                <a:spcPct val="100000"/>
              </a:lnSpc>
              <a:spcBef>
                <a:spcPts val="1000"/>
              </a:spcBef>
              <a:spcAft>
                <a:spcPts val="0"/>
              </a:spcAft>
              <a:buNone/>
            </a:pPr>
            <a:r>
              <a:rPr lang="en" sz="1800"/>
              <a:t>Regular online meetings using Zoom</a:t>
            </a:r>
            <a:endParaRPr sz="1800"/>
          </a:p>
          <a:p>
            <a:pPr marL="0" lvl="0" indent="0" rtl="0">
              <a:lnSpc>
                <a:spcPct val="100000"/>
              </a:lnSpc>
              <a:spcBef>
                <a:spcPts val="1000"/>
              </a:spcBef>
              <a:spcAft>
                <a:spcPts val="0"/>
              </a:spcAft>
              <a:buNone/>
            </a:pPr>
            <a:endParaRPr sz="1800"/>
          </a:p>
          <a:p>
            <a:pPr marL="0" lvl="0" indent="0">
              <a:lnSpc>
                <a:spcPct val="100000"/>
              </a:lnSpc>
              <a:spcBef>
                <a:spcPts val="1000"/>
              </a:spcBef>
              <a:spcAft>
                <a:spcPts val="0"/>
              </a:spcAft>
              <a:buNone/>
            </a:pPr>
            <a:r>
              <a:rPr lang="en" sz="1800"/>
              <a:t>We are not yet attracting bidders from outside the IATI community. How do we reach out to innovative and diverse organisations?</a:t>
            </a:r>
            <a:endParaRPr sz="1800"/>
          </a:p>
          <a:p>
            <a:pPr marL="0" lvl="0" indent="0">
              <a:lnSpc>
                <a:spcPct val="100000"/>
              </a:lnSpc>
              <a:spcBef>
                <a:spcPts val="1000"/>
              </a:spcBef>
              <a:spcAft>
                <a:spcPts val="0"/>
              </a:spcAft>
              <a:buNone/>
            </a:pPr>
            <a:r>
              <a:rPr lang="en" sz="1800"/>
              <a:t>UN procurement process is a barrier to entry for some organisations</a:t>
            </a:r>
            <a:endParaRPr sz="1800"/>
          </a:p>
          <a:p>
            <a:pPr marL="0" lvl="0" indent="0">
              <a:lnSpc>
                <a:spcPct val="100000"/>
              </a:lnSpc>
              <a:spcBef>
                <a:spcPts val="1000"/>
              </a:spcBef>
              <a:spcAft>
                <a:spcPts val="0"/>
              </a:spcAft>
              <a:buNone/>
            </a:pPr>
            <a:endParaRPr sz="1800"/>
          </a:p>
          <a:p>
            <a:pPr marL="0" lvl="0" indent="0">
              <a:lnSpc>
                <a:spcPct val="100000"/>
              </a:lnSpc>
              <a:spcBef>
                <a:spcPts val="1000"/>
              </a:spcBef>
              <a:spcAft>
                <a:spcPts val="0"/>
              </a:spcAft>
              <a:buNone/>
            </a:pPr>
            <a:r>
              <a:rPr lang="en" sz="1800"/>
              <a:t>Data use depends on an effective Datastore and Validation tools</a:t>
            </a:r>
            <a:endParaRPr sz="1800"/>
          </a:p>
          <a:p>
            <a:pPr marL="0" lvl="0" indent="0">
              <a:lnSpc>
                <a:spcPct val="100000"/>
              </a:lnSpc>
              <a:spcBef>
                <a:spcPts val="1000"/>
              </a:spcBef>
              <a:spcAft>
                <a:spcPts val="0"/>
              </a:spcAft>
              <a:buNone/>
            </a:pPr>
            <a:endParaRPr sz="1800"/>
          </a:p>
          <a:p>
            <a:pPr marL="0" lvl="0" indent="0">
              <a:lnSpc>
                <a:spcPct val="100000"/>
              </a:lnSpc>
              <a:spcBef>
                <a:spcPts val="1000"/>
              </a:spcBef>
              <a:spcAft>
                <a:spcPts val="1000"/>
              </a:spcAft>
              <a:buNone/>
            </a:pPr>
            <a:endParaRPr sz="1800"/>
          </a:p>
        </p:txBody>
      </p:sp>
      <p:sp>
        <p:nvSpPr>
          <p:cNvPr id="142" name="Shape 142"/>
          <p:cNvSpPr/>
          <p:nvPr/>
        </p:nvSpPr>
        <p:spPr>
          <a:xfrm>
            <a:off x="450950" y="784400"/>
            <a:ext cx="921300" cy="9213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3" name="Shape 143"/>
          <p:cNvSpPr/>
          <p:nvPr/>
        </p:nvSpPr>
        <p:spPr>
          <a:xfrm>
            <a:off x="450950" y="2373350"/>
            <a:ext cx="921300" cy="921300"/>
          </a:xfrm>
          <a:prstGeom prst="mathMin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4" name="Shape 144"/>
          <p:cNvSpPr/>
          <p:nvPr/>
        </p:nvSpPr>
        <p:spPr>
          <a:xfrm>
            <a:off x="508600" y="3978950"/>
            <a:ext cx="921300" cy="6141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p:nvPr/>
        </p:nvSpPr>
        <p:spPr>
          <a:xfrm>
            <a:off x="375918" y="240996"/>
            <a:ext cx="7773900" cy="557100"/>
          </a:xfrm>
          <a:prstGeom prst="rect">
            <a:avLst/>
          </a:prstGeom>
          <a:noFill/>
          <a:ln>
            <a:noFill/>
          </a:ln>
        </p:spPr>
        <p:txBody>
          <a:bodyPr spcFirstLastPara="1" wrap="square" lIns="19050" tIns="19050" rIns="19050" bIns="19050" anchor="t" anchorCtr="0">
            <a:noAutofit/>
          </a:bodyPr>
          <a:lstStyle/>
          <a:p>
            <a:pPr marL="0" marR="0" lvl="0" indent="0" algn="l" rtl="0">
              <a:lnSpc>
                <a:spcPct val="143750"/>
              </a:lnSpc>
              <a:spcBef>
                <a:spcPts val="0"/>
              </a:spcBef>
              <a:spcAft>
                <a:spcPts val="0"/>
              </a:spcAft>
              <a:buClr>
                <a:srgbClr val="1A6779"/>
              </a:buClr>
              <a:buSzPts val="800"/>
              <a:buFont typeface="Arial"/>
              <a:buNone/>
            </a:pPr>
            <a:r>
              <a:rPr lang="en" sz="3000" b="1">
                <a:solidFill>
                  <a:srgbClr val="1A6779"/>
                </a:solidFill>
              </a:rPr>
              <a:t>Plans over the next 6-9 months</a:t>
            </a:r>
            <a:endParaRPr sz="3000" b="1" i="0" u="none" strike="noStrike" cap="none">
              <a:solidFill>
                <a:srgbClr val="1A6779"/>
              </a:solidFill>
              <a:latin typeface="Arial"/>
              <a:ea typeface="Arial"/>
              <a:cs typeface="Arial"/>
              <a:sym typeface="Arial"/>
            </a:endParaRPr>
          </a:p>
        </p:txBody>
      </p:sp>
      <p:sp>
        <p:nvSpPr>
          <p:cNvPr id="150" name="Shape 150"/>
          <p:cNvSpPr txBox="1"/>
          <p:nvPr/>
        </p:nvSpPr>
        <p:spPr>
          <a:xfrm>
            <a:off x="1472025" y="798100"/>
            <a:ext cx="7221000" cy="3850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t>Commission the delivery of successful RfPs into contracts</a:t>
            </a:r>
            <a:endParaRPr sz="1800"/>
          </a:p>
          <a:p>
            <a:pPr marL="0" lvl="0" indent="0">
              <a:spcBef>
                <a:spcPts val="0"/>
              </a:spcBef>
              <a:spcAft>
                <a:spcPts val="0"/>
              </a:spcAft>
              <a:buNone/>
            </a:pPr>
            <a:endParaRPr sz="1800"/>
          </a:p>
          <a:p>
            <a:pPr marL="0" lvl="0" indent="0">
              <a:spcBef>
                <a:spcPts val="0"/>
              </a:spcBef>
              <a:spcAft>
                <a:spcPts val="0"/>
              </a:spcAft>
              <a:buNone/>
            </a:pPr>
            <a:r>
              <a:rPr lang="en" sz="1800"/>
              <a:t>Publish 2 new RfPs on Outcome 2 (data quality)</a:t>
            </a:r>
            <a:endParaRPr sz="1800"/>
          </a:p>
          <a:p>
            <a:pPr marL="0" lvl="0" indent="0">
              <a:spcBef>
                <a:spcPts val="0"/>
              </a:spcBef>
              <a:spcAft>
                <a:spcPts val="0"/>
              </a:spcAft>
              <a:buNone/>
            </a:pPr>
            <a:endParaRPr sz="1800"/>
          </a:p>
          <a:p>
            <a:pPr marL="0" lvl="0" indent="0">
              <a:spcBef>
                <a:spcPts val="0"/>
              </a:spcBef>
              <a:spcAft>
                <a:spcPts val="0"/>
              </a:spcAft>
              <a:buNone/>
            </a:pPr>
            <a:r>
              <a:rPr lang="en" sz="1800"/>
              <a:t>Review our approach and learn lessons. How to have wider participation from bidders?</a:t>
            </a:r>
            <a:endParaRPr sz="1800"/>
          </a:p>
          <a:p>
            <a:pPr marL="0" lvl="0" indent="0">
              <a:spcBef>
                <a:spcPts val="0"/>
              </a:spcBef>
              <a:spcAft>
                <a:spcPts val="0"/>
              </a:spcAft>
              <a:buNone/>
            </a:pPr>
            <a:endParaRPr sz="1800"/>
          </a:p>
          <a:p>
            <a:pPr marL="0" lvl="0" indent="0">
              <a:spcBef>
                <a:spcPts val="0"/>
              </a:spcBef>
              <a:spcAft>
                <a:spcPts val="0"/>
              </a:spcAft>
              <a:buNone/>
            </a:pPr>
            <a:r>
              <a:rPr lang="en" sz="1800"/>
              <a:t>Evaluate results of the contracts. Are they delivering what we need? Agree a way of measuring impact of the DUTF.</a:t>
            </a:r>
            <a:endParaRPr sz="1800"/>
          </a:p>
          <a:p>
            <a:pPr marL="0" lvl="0" indent="0">
              <a:spcBef>
                <a:spcPts val="0"/>
              </a:spcBef>
              <a:spcAft>
                <a:spcPts val="0"/>
              </a:spcAft>
              <a:buNone/>
            </a:pPr>
            <a:endParaRPr sz="1800"/>
          </a:p>
          <a:p>
            <a:pPr marL="0" lvl="0" indent="0">
              <a:spcBef>
                <a:spcPts val="0"/>
              </a:spcBef>
              <a:spcAft>
                <a:spcPts val="0"/>
              </a:spcAft>
              <a:buNone/>
            </a:pPr>
            <a:r>
              <a:rPr lang="en" sz="1800"/>
              <a:t>Develop further challenges for the DUF</a:t>
            </a:r>
            <a:endParaRPr sz="1800"/>
          </a:p>
          <a:p>
            <a:pPr marL="0" lvl="0" indent="0">
              <a:spcBef>
                <a:spcPts val="0"/>
              </a:spcBef>
              <a:spcAft>
                <a:spcPts val="0"/>
              </a:spcAft>
              <a:buNone/>
            </a:pPr>
            <a:endParaRPr sz="1800"/>
          </a:p>
          <a:p>
            <a:pPr marL="0" lvl="0" indent="0">
              <a:spcBef>
                <a:spcPts val="0"/>
              </a:spcBef>
              <a:spcAft>
                <a:spcPts val="0"/>
              </a:spcAft>
              <a:buNone/>
            </a:pPr>
            <a:r>
              <a:rPr lang="en" sz="1800"/>
              <a:t>Develop comms - awareness of the fund, stories of success</a:t>
            </a:r>
            <a:endParaRPr sz="1800"/>
          </a:p>
          <a:p>
            <a:pPr marL="0" lvl="0" indent="0">
              <a:spcBef>
                <a:spcPts val="0"/>
              </a:spcBef>
              <a:spcAft>
                <a:spcPts val="0"/>
              </a:spcAft>
              <a:buNone/>
            </a:pPr>
            <a:endParaRPr sz="1800"/>
          </a:p>
        </p:txBody>
      </p:sp>
      <p:sp>
        <p:nvSpPr>
          <p:cNvPr id="151" name="Shape 151"/>
          <p:cNvSpPr/>
          <p:nvPr/>
        </p:nvSpPr>
        <p:spPr>
          <a:xfrm rot="10800000">
            <a:off x="496550" y="910900"/>
            <a:ext cx="710400" cy="36249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1104300" y="1550025"/>
            <a:ext cx="5730600" cy="2178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3000"/>
              <a:t>Thanks</a:t>
            </a:r>
            <a:endParaRPr sz="3000"/>
          </a:p>
          <a:p>
            <a:pPr marL="0" lvl="0" indent="0">
              <a:spcBef>
                <a:spcPts val="0"/>
              </a:spcBef>
              <a:spcAft>
                <a:spcPts val="0"/>
              </a:spcAft>
              <a:buNone/>
            </a:pPr>
            <a:endParaRPr sz="3000"/>
          </a:p>
          <a:p>
            <a:pPr marL="0" lvl="0" indent="0">
              <a:spcBef>
                <a:spcPts val="0"/>
              </a:spcBef>
              <a:spcAft>
                <a:spcPts val="0"/>
              </a:spcAft>
              <a:buNone/>
            </a:pPr>
            <a:endParaRPr sz="3000"/>
          </a:p>
          <a:p>
            <a:pPr marL="0" lvl="0" indent="0">
              <a:spcBef>
                <a:spcPts val="0"/>
              </a:spcBef>
              <a:spcAft>
                <a:spcPts val="0"/>
              </a:spcAft>
              <a:buNone/>
            </a:pPr>
            <a:r>
              <a:rPr lang="en" sz="3000"/>
              <a:t>Questions?</a:t>
            </a:r>
            <a:endParaRPr sz="3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1053</Words>
  <Application>Microsoft Office PowerPoint</Application>
  <PresentationFormat>On-screen Show (16:9)</PresentationFormat>
  <Paragraphs>140</Paragraphs>
  <Slides>10</Slides>
  <Notes>10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Helvetica Neue</vt:lpstr>
      <vt:lpstr>Helvetica Neue Light</vt:lpstr>
      <vt:lpstr>Arial</vt:lpstr>
      <vt:lpstr>Simple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Cillian Domhnall OCATHAIL</dc:creator>
  <cp:lastModifiedBy>Rohini Simbodyal</cp:lastModifiedBy>
  <cp:revision>2</cp:revision>
  <dcterms:modified xsi:type="dcterms:W3CDTF">2018-07-18T10:01:00Z</dcterms:modified>
</cp:coreProperties>
</file>