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5629" autoAdjust="0"/>
  </p:normalViewPr>
  <p:slideViewPr>
    <p:cSldViewPr snapToGrid="0">
      <p:cViewPr varScale="1">
        <p:scale>
          <a:sx n="12" d="100"/>
          <a:sy n="12" d="100"/>
        </p:scale>
        <p:origin x="2272"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1pPr>
            <a:lvl2pPr marL="914400" marR="0" lvl="1"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2pPr>
            <a:lvl3pPr marL="1371600" marR="0" lvl="2"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3pPr>
            <a:lvl4pPr marL="1828800" marR="0" lvl="3"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4pPr>
            <a:lvl5pPr marL="2286000" marR="0" lvl="4"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5pPr>
            <a:lvl6pPr marL="2743200" marR="0" lvl="5"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6pPr>
            <a:lvl7pPr marL="3200400" marR="0" lvl="6"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7pPr>
            <a:lvl8pPr marL="3657600" marR="0" lvl="7"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8pPr>
            <a:lvl9pPr marL="4114800" marR="0" lvl="8"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21" name="Shape 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 name="Shape 3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When IATI was established 10 years ago, the priority of IATI’s outreach work was to convince donors, partner countries and CSOs to become signatories and get the initiative off the ground. </a:t>
            </a:r>
            <a:endParaRPr sz="1100"/>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Once the Standard was agreed in 2011, the priority was to secure a critical mass of publishers, and to demonstrate that many different types of organisations could publish to IATI. </a:t>
            </a:r>
            <a:endParaRPr sz="1100"/>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As the number of publishers and the volume of data available increased, improving data quality became a key priority. Once IATI had reached a ‘tipping point’ in terms of data availability, we recognised that although there was still work to be done to improve quality, our focus should increasingly turn towards data use.</a:t>
            </a:r>
            <a:endParaRPr sz="11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dirty="0">
                <a:solidFill>
                  <a:schemeClr val="dk1"/>
                </a:solidFill>
                <a:latin typeface="Helvetica Neue"/>
                <a:ea typeface="Helvetica Neue"/>
                <a:cs typeface="Helvetica Neue"/>
                <a:sym typeface="Helvetica Neue"/>
              </a:rPr>
              <a:t>For today’s sessions, we want members to share their top three objectives for the next 18 months as outlined in ‘Paper E, Outreach and Engagement Priorities’. As you will note from the table on page one, there are a range of audiences that could be targeted under each objective and in our discussion we are looking for an indication of who to </a:t>
            </a:r>
            <a:r>
              <a:rPr lang="en-US" sz="1100" b="0" i="0" u="none" strike="noStrike" cap="none" dirty="0" err="1">
                <a:solidFill>
                  <a:schemeClr val="dk1"/>
                </a:solidFill>
                <a:latin typeface="Helvetica Neue"/>
                <a:ea typeface="Helvetica Neue"/>
                <a:cs typeface="Helvetica Neue"/>
                <a:sym typeface="Helvetica Neue"/>
              </a:rPr>
              <a:t>prioritise</a:t>
            </a:r>
            <a:r>
              <a:rPr lang="en-US" sz="1100" b="0" i="0" u="none" strike="noStrike" cap="none" dirty="0">
                <a:solidFill>
                  <a:schemeClr val="dk1"/>
                </a:solidFill>
                <a:latin typeface="Helvetica Neue"/>
                <a:ea typeface="Helvetica Neue"/>
                <a:cs typeface="Helvetica Neue"/>
                <a:sym typeface="Helvetica Neue"/>
              </a:rPr>
              <a:t>. </a:t>
            </a:r>
            <a:br>
              <a:rPr lang="en-US" sz="1100" b="0" i="0" u="none" strike="noStrike" cap="none" dirty="0">
                <a:solidFill>
                  <a:schemeClr val="dk1"/>
                </a:solidFill>
                <a:latin typeface="Helvetica Neue"/>
                <a:ea typeface="Helvetica Neue"/>
                <a:cs typeface="Helvetica Neue"/>
                <a:sym typeface="Helvetica Neue"/>
              </a:rPr>
            </a:b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Data use</a:t>
            </a: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dirty="0">
                <a:solidFill>
                  <a:schemeClr val="dk1"/>
                </a:solidFill>
                <a:latin typeface="Helvetica Neue"/>
                <a:ea typeface="Helvetica Neue"/>
                <a:cs typeface="Helvetica Neue"/>
                <a:sym typeface="Helvetica Neue"/>
              </a:rPr>
              <a:t>The first objective is to increase basic awareness of IATI and the benefits of using IATI data. This is a vital first step in convincing data users to begin exploring the data. </a:t>
            </a:r>
            <a:endParaRPr sz="1100" b="0" i="1"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Publishing data</a:t>
            </a: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dirty="0">
                <a:solidFill>
                  <a:schemeClr val="dk1"/>
                </a:solidFill>
                <a:latin typeface="Helvetica Neue"/>
                <a:ea typeface="Helvetica Neue"/>
                <a:cs typeface="Helvetica Neue"/>
                <a:sym typeface="Helvetica Neue"/>
              </a:rPr>
              <a:t>The second objective is to persuade high-level decision-makers to invest time and resources into improving their </a:t>
            </a:r>
            <a:r>
              <a:rPr lang="en-US" sz="1100" b="0" i="0" u="none" strike="noStrike" cap="none" dirty="0" err="1">
                <a:solidFill>
                  <a:schemeClr val="dk1"/>
                </a:solidFill>
                <a:latin typeface="Helvetica Neue"/>
                <a:ea typeface="Helvetica Neue"/>
                <a:cs typeface="Helvetica Neue"/>
                <a:sym typeface="Helvetica Neue"/>
              </a:rPr>
              <a:t>organisation’s</a:t>
            </a:r>
            <a:r>
              <a:rPr lang="en-US" sz="1100" b="0" i="0" u="none" strike="noStrike" cap="none" dirty="0">
                <a:solidFill>
                  <a:schemeClr val="dk1"/>
                </a:solidFill>
                <a:latin typeface="Helvetica Neue"/>
                <a:ea typeface="Helvetica Neue"/>
                <a:cs typeface="Helvetica Neue"/>
                <a:sym typeface="Helvetica Neue"/>
              </a:rPr>
              <a:t> data quality. This is because higher-level decisions may be required to permit technical staff the time and resources to implement </a:t>
            </a:r>
            <a:r>
              <a:rPr lang="en-US" sz="1100" dirty="0"/>
              <a:t>changes in data quality</a:t>
            </a:r>
            <a:r>
              <a:rPr lang="en-US" sz="1100" b="0" i="0" u="none" strike="noStrike" cap="none" dirty="0">
                <a:solidFill>
                  <a:schemeClr val="dk1"/>
                </a:solidFill>
                <a:latin typeface="Helvetica Neue"/>
                <a:ea typeface="Helvetica Neue"/>
                <a:cs typeface="Helvetica Neue"/>
                <a:sym typeface="Helvetica Neue"/>
              </a:rPr>
              <a:t>. As we know, there are many aspects of improving data quality and specific options are listed on the paper. </a:t>
            </a:r>
            <a:endParaRPr sz="1100" dirty="0"/>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Strategic increase in number of IATI publishers </a:t>
            </a:r>
            <a:br>
              <a:rPr lang="en-US" sz="1100" b="0" i="0" u="none" strike="noStrike" cap="none" dirty="0">
                <a:solidFill>
                  <a:schemeClr val="dk1"/>
                </a:solidFill>
                <a:latin typeface="Helvetica Neue"/>
                <a:ea typeface="Helvetica Neue"/>
                <a:cs typeface="Helvetica Neue"/>
                <a:sym typeface="Helvetica Neue"/>
              </a:rPr>
            </a:br>
            <a:r>
              <a:rPr lang="en-US" sz="1100" b="0" i="0" u="none" strike="noStrike" cap="none" dirty="0">
                <a:solidFill>
                  <a:schemeClr val="dk1"/>
                </a:solidFill>
                <a:latin typeface="Helvetica Neue"/>
                <a:ea typeface="Helvetica Neue"/>
                <a:cs typeface="Helvetica Neue"/>
                <a:sym typeface="Helvetica Neue"/>
              </a:rPr>
              <a:t>Another focus of Outreach and Engagement activities could be to convince a targeted list of </a:t>
            </a:r>
            <a:r>
              <a:rPr lang="en-US" sz="1100" b="0" i="0" u="none" strike="noStrike" cap="none" dirty="0" err="1">
                <a:solidFill>
                  <a:schemeClr val="dk1"/>
                </a:solidFill>
                <a:latin typeface="Helvetica Neue"/>
                <a:ea typeface="Helvetica Neue"/>
                <a:cs typeface="Helvetica Neue"/>
                <a:sym typeface="Helvetica Neue"/>
              </a:rPr>
              <a:t>organisations</a:t>
            </a:r>
            <a:r>
              <a:rPr lang="en-US" sz="1100" b="0" i="0" u="none" strike="noStrike" cap="none" dirty="0">
                <a:solidFill>
                  <a:schemeClr val="dk1"/>
                </a:solidFill>
                <a:latin typeface="Helvetica Neue"/>
                <a:ea typeface="Helvetica Neue"/>
                <a:cs typeface="Helvetica Neue"/>
                <a:sym typeface="Helvetica Neue"/>
              </a:rPr>
              <a:t> to become IATI publishers. This list could focus on the top ten largest donors to IATI’s partner country members who are not yet publishing or to focus on other areas, such as humanitarian or south-south providers. </a:t>
            </a:r>
            <a:endParaRPr sz="1100" dirty="0"/>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Convert more publishers into IATI members </a:t>
            </a:r>
            <a:br>
              <a:rPr lang="en-US" sz="1100" b="0" i="0" u="none" strike="noStrike" cap="none" dirty="0">
                <a:solidFill>
                  <a:schemeClr val="dk1"/>
                </a:solidFill>
                <a:latin typeface="Helvetica Neue"/>
                <a:ea typeface="Helvetica Neue"/>
                <a:cs typeface="Helvetica Neue"/>
                <a:sym typeface="Helvetica Neue"/>
              </a:rPr>
            </a:br>
            <a:r>
              <a:rPr lang="en-US" sz="1100" b="0" i="0" u="none" strike="noStrike" cap="none" dirty="0">
                <a:solidFill>
                  <a:schemeClr val="dk1"/>
                </a:solidFill>
                <a:latin typeface="Helvetica Neue"/>
                <a:ea typeface="Helvetica Neue"/>
                <a:cs typeface="Helvetica Neue"/>
                <a:sym typeface="Helvetica Neue"/>
              </a:rPr>
              <a:t>A potential new direction for IATI could be to focus on converting more publishers into IATI members. As well as increase the credibility and momentum of IATI, this could help expand and diversify the voices within our governance. </a:t>
            </a:r>
            <a:endParaRPr sz="1100" dirty="0"/>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Support fundraising as necessary </a:t>
            </a:r>
            <a:endParaRPr sz="1100" dirty="0"/>
          </a:p>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dirty="0">
                <a:solidFill>
                  <a:schemeClr val="dk1"/>
                </a:solidFill>
                <a:latin typeface="Helvetica Neue"/>
                <a:ea typeface="Helvetica Neue"/>
                <a:cs typeface="Helvetica Neue"/>
                <a:sym typeface="Helvetica Neue"/>
              </a:rPr>
              <a:t>We could also use engagement with target members to increase fundraising efforts if required. </a:t>
            </a:r>
            <a:endParaRPr sz="1100" dirty="0"/>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dirty="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1" i="0" u="none" strike="noStrike" cap="none" dirty="0">
                <a:solidFill>
                  <a:schemeClr val="dk1"/>
                </a:solidFill>
                <a:latin typeface="Helvetica Neue"/>
                <a:ea typeface="Helvetica Neue"/>
                <a:cs typeface="Helvetica Neue"/>
                <a:sym typeface="Helvetica Neue"/>
              </a:rPr>
              <a:t>Influence relevant global and regional political processes</a:t>
            </a:r>
            <a:endParaRPr sz="1100" dirty="0"/>
          </a:p>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dirty="0">
                <a:solidFill>
                  <a:schemeClr val="dk1"/>
                </a:solidFill>
                <a:latin typeface="Helvetica Neue"/>
                <a:ea typeface="Helvetica Neue"/>
                <a:cs typeface="Helvetica Neue"/>
                <a:sym typeface="Helvetica Neue"/>
              </a:rPr>
              <a:t>Finally, the sixth objective is on influencing global and regional political processes that are relevant to achieving IATI’s vision and mission. Specifically, we could focus on raising awareness amongst key political stakeholders, encouraging them to use IATI to capture resources relating to the Sustainable Development Goals</a:t>
            </a:r>
            <a:endParaRPr sz="1100" b="0" i="0" u="none" strike="noStrike" cap="none" dirty="0">
              <a:solidFill>
                <a:schemeClr val="dk1"/>
              </a:solidFill>
              <a:latin typeface="Helvetica Neue"/>
              <a:ea typeface="Helvetica Neue"/>
              <a:cs typeface="Helvetica Neue"/>
              <a:sym typeface="Helvetica Neue"/>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rgbClr val="000000"/>
                </a:solidFill>
                <a:latin typeface="Helvetica Neue"/>
                <a:ea typeface="Helvetica Neue"/>
                <a:cs typeface="Helvetica Neue"/>
                <a:sym typeface="Helvetica Neue"/>
              </a:rPr>
              <a:t>To achieve the Outreach and Engagement objectives set over the next 18 months, all key IATI stakeholders are encouraged to play their part in raising awareness and influencing target audiences. </a:t>
            </a:r>
            <a:endParaRPr sz="1100">
              <a:solidFill>
                <a:srgbClr val="000000"/>
              </a:solidFill>
            </a:endParaRPr>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rgbClr val="000000"/>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rgbClr val="000000"/>
                </a:solidFill>
                <a:latin typeface="Helvetica Neue"/>
                <a:ea typeface="Helvetica Neue"/>
                <a:cs typeface="Helvetica Neue"/>
                <a:sym typeface="Helvetica Neue"/>
              </a:rPr>
              <a:t>Potential tactics for the Board, Secretariat, Membership and TAG community are outlined in the paper. They include:</a:t>
            </a:r>
            <a:endParaRPr sz="1100">
              <a:solidFill>
                <a:srgbClr val="000000"/>
              </a:solidFill>
            </a:endParaRPr>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rgbClr val="000000"/>
              </a:solidFill>
              <a:latin typeface="Helvetica Neue"/>
              <a:ea typeface="Helvetica Neue"/>
              <a:cs typeface="Helvetica Neue"/>
              <a:sym typeface="Helvetica Neue"/>
            </a:endParaRPr>
          </a:p>
          <a:p>
            <a:pPr marL="457200" marR="0" lvl="0" indent="-298450" algn="l" rtl="0">
              <a:lnSpc>
                <a:spcPct val="117999"/>
              </a:lnSpc>
              <a:spcBef>
                <a:spcPts val="0"/>
              </a:spcBef>
              <a:spcAft>
                <a:spcPts val="0"/>
              </a:spcAft>
              <a:buClr>
                <a:srgbClr val="000000"/>
              </a:buClr>
              <a:buSzPts val="1100"/>
              <a:buFont typeface="Helvetica Neue"/>
              <a:buChar char="●"/>
            </a:pPr>
            <a:r>
              <a:rPr lang="en-US" sz="1100" b="0" i="0" u="none" strike="noStrike" cap="none">
                <a:solidFill>
                  <a:srgbClr val="000000"/>
                </a:solidFill>
                <a:latin typeface="Helvetica Neue"/>
                <a:ea typeface="Helvetica Neue"/>
                <a:cs typeface="Helvetica Neue"/>
                <a:sym typeface="Helvetica Neue"/>
              </a:rPr>
              <a:t>Board members requesting bilateral meetings at events;</a:t>
            </a:r>
            <a:endParaRPr sz="1100">
              <a:solidFill>
                <a:srgbClr val="000000"/>
              </a:solidFill>
            </a:endParaRPr>
          </a:p>
          <a:p>
            <a:pPr marL="457200" marR="0" lvl="0" indent="-298450" algn="l" rtl="0">
              <a:lnSpc>
                <a:spcPct val="117999"/>
              </a:lnSpc>
              <a:spcBef>
                <a:spcPts val="0"/>
              </a:spcBef>
              <a:spcAft>
                <a:spcPts val="0"/>
              </a:spcAft>
              <a:buClr>
                <a:srgbClr val="000000"/>
              </a:buClr>
              <a:buSzPts val="1100"/>
              <a:buFont typeface="Helvetica Neue"/>
              <a:buChar char="●"/>
            </a:pPr>
            <a:r>
              <a:rPr lang="en-US" sz="1100" b="0" i="0" u="none" strike="noStrike" cap="none">
                <a:solidFill>
                  <a:srgbClr val="000000"/>
                </a:solidFill>
                <a:latin typeface="Helvetica Neue"/>
                <a:ea typeface="Helvetica Neue"/>
                <a:cs typeface="Helvetica Neue"/>
                <a:sym typeface="Helvetica Neue"/>
              </a:rPr>
              <a:t>The Secretariat providing a new speakers kit and membership pack; </a:t>
            </a:r>
            <a:endParaRPr sz="1100">
              <a:solidFill>
                <a:srgbClr val="000000"/>
              </a:solidFill>
            </a:endParaRPr>
          </a:p>
          <a:p>
            <a:pPr marL="457200" marR="0" lvl="0" indent="-298450" algn="l" rtl="0">
              <a:lnSpc>
                <a:spcPct val="117999"/>
              </a:lnSpc>
              <a:spcBef>
                <a:spcPts val="0"/>
              </a:spcBef>
              <a:spcAft>
                <a:spcPts val="0"/>
              </a:spcAft>
              <a:buClr>
                <a:srgbClr val="000000"/>
              </a:buClr>
              <a:buSzPts val="1100"/>
              <a:buFont typeface="Helvetica Neue"/>
              <a:buChar char="●"/>
            </a:pPr>
            <a:r>
              <a:rPr lang="en-US" sz="1100" b="0" i="0" u="none" strike="noStrike" cap="none">
                <a:solidFill>
                  <a:srgbClr val="000000"/>
                </a:solidFill>
                <a:latin typeface="Helvetica Neue"/>
                <a:ea typeface="Helvetica Neue"/>
                <a:cs typeface="Helvetica Neue"/>
                <a:sym typeface="Helvetica Neue"/>
              </a:rPr>
              <a:t>Members’ doing presentations to staff within their organisations;</a:t>
            </a:r>
            <a:endParaRPr sz="1100" b="0" i="0" u="none" strike="noStrike" cap="none">
              <a:solidFill>
                <a:srgbClr val="000000"/>
              </a:solidFill>
              <a:latin typeface="Helvetica Neue"/>
              <a:ea typeface="Helvetica Neue"/>
              <a:cs typeface="Helvetica Neue"/>
              <a:sym typeface="Helvetica Neue"/>
            </a:endParaRPr>
          </a:p>
          <a:p>
            <a:pPr marL="457200" marR="0" lvl="0" indent="-298450" algn="l" rtl="0">
              <a:lnSpc>
                <a:spcPct val="117999"/>
              </a:lnSpc>
              <a:spcBef>
                <a:spcPts val="0"/>
              </a:spcBef>
              <a:spcAft>
                <a:spcPts val="0"/>
              </a:spcAft>
              <a:buClr>
                <a:srgbClr val="000000"/>
              </a:buClr>
              <a:buSzPts val="1100"/>
              <a:buFont typeface="Helvetica Neue"/>
              <a:buChar char="●"/>
            </a:pPr>
            <a:r>
              <a:rPr lang="en-US" sz="1100" b="0" i="0" u="none" strike="noStrike" cap="none">
                <a:solidFill>
                  <a:srgbClr val="000000"/>
                </a:solidFill>
                <a:latin typeface="Helvetica Neue"/>
                <a:ea typeface="Helvetica Neue"/>
                <a:cs typeface="Helvetica Neue"/>
                <a:sym typeface="Helvetica Neue"/>
              </a:rPr>
              <a:t>Or TAG members’ offering a day-in-kind of technical support to newcomers</a:t>
            </a:r>
            <a:endParaRPr sz="1100" b="0" i="0" u="none" strike="noStrike" cap="none">
              <a:solidFill>
                <a:srgbClr val="000000"/>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Members are invited to make comment on the tactics and actions outlined on the paper and/or provide other suggestions on how to effectively engage target audiences.</a:t>
            </a:r>
            <a:endParaRPr sz="11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88900" marR="0" lvl="0" indent="0" algn="l" rtl="0">
              <a:lnSpc>
                <a:spcPct val="117999"/>
              </a:lnSpc>
              <a:spcBef>
                <a:spcPts val="0"/>
              </a:spcBef>
              <a:spcAft>
                <a:spcPts val="0"/>
              </a:spcAft>
              <a:buClr>
                <a:schemeClr val="dk1"/>
              </a:buClr>
              <a:buSzPts val="2200"/>
              <a:buFont typeface="Helvetica Neue"/>
              <a:buNone/>
            </a:pPr>
            <a:r>
              <a:rPr lang="en-US" sz="1100"/>
              <a:t>To ensure all members’ are able to contribute to Outreach and Engagment, we want</a:t>
            </a:r>
            <a:r>
              <a:rPr lang="en-US" sz="1100" b="0" i="0" u="none" strike="noStrike" cap="none">
                <a:solidFill>
                  <a:schemeClr val="dk1"/>
                </a:solidFill>
                <a:latin typeface="Helvetica Neue"/>
                <a:ea typeface="Helvetica Neue"/>
                <a:cs typeface="Helvetica Neue"/>
                <a:sym typeface="Helvetica Neue"/>
              </a:rPr>
              <a:t> to set up a working group with members. </a:t>
            </a:r>
            <a:r>
              <a:rPr lang="en-US" sz="1100"/>
              <a:t>The Secretariat will set up regular calls to plan and coordinate our efforts.</a:t>
            </a:r>
            <a:r>
              <a:rPr lang="en-US" sz="1100" b="0" i="0" u="none" strike="noStrike" cap="none">
                <a:solidFill>
                  <a:schemeClr val="dk1"/>
                </a:solidFill>
                <a:latin typeface="Helvetica Neue"/>
                <a:ea typeface="Helvetica Neue"/>
                <a:cs typeface="Helvetica Neue"/>
                <a:sym typeface="Helvetica Neue"/>
              </a:rPr>
              <a:t> </a:t>
            </a:r>
            <a:r>
              <a:rPr lang="en-US" sz="1100"/>
              <a:t>P</a:t>
            </a:r>
            <a:r>
              <a:rPr lang="en-US" sz="1100" b="0" i="0" u="none" strike="noStrike" cap="none">
                <a:solidFill>
                  <a:schemeClr val="dk1"/>
                </a:solidFill>
                <a:latin typeface="Helvetica Neue"/>
                <a:ea typeface="Helvetica Neue"/>
                <a:cs typeface="Helvetica Neue"/>
                <a:sym typeface="Helvetica Neue"/>
              </a:rPr>
              <a:t>lease let us know if you want to </a:t>
            </a:r>
            <a:r>
              <a:rPr lang="en-US" sz="1100"/>
              <a:t>hear more about being involved. </a:t>
            </a:r>
            <a:endParaRPr sz="1100"/>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They will also be setting up a yammer group to provide an online forum for members to share information on what events or opportunities we could engage in the future – please engage with this.</a:t>
            </a:r>
            <a:endParaRPr sz="1100"/>
          </a:p>
          <a:p>
            <a:pPr marL="8890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8890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Finally the Secretariat will be sharing a new speakers’ kit to equip you with presentations and briefings to spread the word! </a:t>
            </a: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US" sz="1100"/>
              <a:t>For this session’s discussion, I invite members to share your thoughts on your</a:t>
            </a:r>
            <a:r>
              <a:rPr lang="en-US" sz="1100" b="0" i="0" u="none" strike="noStrike" cap="none">
                <a:solidFill>
                  <a:schemeClr val="dk1"/>
                </a:solidFill>
                <a:latin typeface="Helvetica Neue"/>
                <a:ea typeface="Helvetica Neue"/>
                <a:cs typeface="Helvetica Neue"/>
                <a:sym typeface="Helvetica Neue"/>
              </a:rPr>
              <a:t> top three objectives, target audiences and any tactics or events that are not included in the paper. </a:t>
            </a:r>
            <a:endParaRPr sz="1100"/>
          </a:p>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100" b="0" i="0" u="none" strike="noStrike" cap="none">
                <a:solidFill>
                  <a:schemeClr val="dk1"/>
                </a:solidFill>
                <a:latin typeface="Helvetica Neue"/>
                <a:ea typeface="Helvetica Neue"/>
                <a:cs typeface="Helvetica Neue"/>
                <a:sym typeface="Helvetica Neue"/>
              </a:rPr>
              <a:t>Members are </a:t>
            </a:r>
            <a:r>
              <a:rPr lang="en-US" sz="1100"/>
              <a:t>also</a:t>
            </a:r>
            <a:r>
              <a:rPr lang="en-US" sz="1100" b="0" i="0" u="none" strike="noStrike" cap="none">
                <a:solidFill>
                  <a:schemeClr val="dk1"/>
                </a:solidFill>
                <a:latin typeface="Helvetica Neue"/>
                <a:ea typeface="Helvetica Neue"/>
                <a:cs typeface="Helvetica Neue"/>
                <a:sym typeface="Helvetica Neue"/>
              </a:rPr>
              <a:t> invited to indicate their priorities </a:t>
            </a:r>
            <a:r>
              <a:rPr lang="en-US" sz="1100"/>
              <a:t>by </a:t>
            </a:r>
            <a:r>
              <a:rPr lang="en-US" sz="1100" b="0" i="0" u="none" strike="noStrike" cap="none">
                <a:solidFill>
                  <a:schemeClr val="dk1"/>
                </a:solidFill>
                <a:latin typeface="Helvetica Neue"/>
                <a:ea typeface="Helvetica Neue"/>
                <a:cs typeface="Helvetica Neue"/>
                <a:sym typeface="Helvetica Neue"/>
              </a:rPr>
              <a:t>sticking the dots they have on the tables on the priorities and audiences sheet. We will collect these at the end. </a:t>
            </a:r>
            <a:endParaRPr sz="1100" b="0" i="0" u="none" strike="noStrike" cap="none">
              <a:solidFill>
                <a:schemeClr val="dk1"/>
              </a:solidFill>
              <a:latin typeface="Helvetica Neue"/>
              <a:ea typeface="Helvetica Neue"/>
              <a:cs typeface="Helvetica Neue"/>
              <a:sym typeface="Helvetica Neue"/>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1" name="Shape 11"/>
          <p:cNvPicPr preferRelativeResize="0"/>
          <p:nvPr/>
        </p:nvPicPr>
        <p:blipFill rotWithShape="1">
          <a:blip r:embed="rId2">
            <a:alphaModFix/>
          </a:blip>
          <a:srcRect/>
          <a:stretch/>
        </p:blipFill>
        <p:spPr>
          <a:xfrm>
            <a:off x="3363044" y="1"/>
            <a:ext cx="20943874" cy="136657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12"/>
        <p:cNvGrpSpPr/>
        <p:nvPr/>
      </p:nvGrpSpPr>
      <p:grpSpPr>
        <a:xfrm>
          <a:off x="0" y="0"/>
          <a:ext cx="0" cy="0"/>
          <a:chOff x="0" y="0"/>
          <a:chExt cx="0" cy="0"/>
        </a:xfrm>
      </p:grpSpPr>
      <p:pic>
        <p:nvPicPr>
          <p:cNvPr id="13" name="Shape 13" descr="Marque-WIth-Fade.jpg"/>
          <p:cNvPicPr preferRelativeResize="0"/>
          <p:nvPr/>
        </p:nvPicPr>
        <p:blipFill rotWithShape="1">
          <a:blip r:embed="rId2">
            <a:alphaModFix amt="0"/>
          </a:blip>
          <a:srcRect/>
          <a:stretch/>
        </p:blipFill>
        <p:spPr>
          <a:xfrm>
            <a:off x="5056558" y="1418106"/>
            <a:ext cx="24564101" cy="24564101"/>
          </a:xfrm>
          <a:prstGeom prst="rect">
            <a:avLst/>
          </a:prstGeom>
          <a:noFill/>
          <a:ln>
            <a:noFill/>
          </a:ln>
        </p:spPr>
      </p:pic>
      <p:sp>
        <p:nvSpPr>
          <p:cNvPr id="14" name="Shape 14"/>
          <p:cNvSpPr txBox="1"/>
          <p:nvPr/>
        </p:nvSpPr>
        <p:spPr>
          <a:xfrm>
            <a:off x="1072236" y="12787789"/>
            <a:ext cx="4547767"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International Aid Transparency Initiative</a:t>
            </a:r>
            <a:endParaRPr sz="1400" b="0" i="0" u="none" strike="noStrike" cap="none">
              <a:solidFill>
                <a:srgbClr val="000000"/>
              </a:solidFill>
              <a:latin typeface="Arial"/>
              <a:ea typeface="Arial"/>
              <a:cs typeface="Arial"/>
              <a:sym typeface="Arial"/>
            </a:endParaRPr>
          </a:p>
        </p:txBody>
      </p:sp>
      <p:sp>
        <p:nvSpPr>
          <p:cNvPr id="15" name="Shape 15"/>
          <p:cNvSpPr txBox="1"/>
          <p:nvPr/>
        </p:nvSpPr>
        <p:spPr>
          <a:xfrm>
            <a:off x="8679076" y="12787789"/>
            <a:ext cx="3512923" cy="385511"/>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Members’ Assembly 2018 </a:t>
            </a:r>
            <a:endParaRPr sz="1400" b="0" i="0" u="none" strike="noStrike" cap="none">
              <a:solidFill>
                <a:srgbClr val="000000"/>
              </a:solidFill>
              <a:latin typeface="Arial"/>
              <a:ea typeface="Arial"/>
              <a:cs typeface="Arial"/>
              <a:sym typeface="Arial"/>
            </a:endParaRPr>
          </a:p>
        </p:txBody>
      </p:sp>
      <p:sp>
        <p:nvSpPr>
          <p:cNvPr id="16" name="Shape 16"/>
          <p:cNvSpPr txBox="1"/>
          <p:nvPr/>
        </p:nvSpPr>
        <p:spPr>
          <a:xfrm>
            <a:off x="16099038" y="12787789"/>
            <a:ext cx="1385541"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11.07.2018</a:t>
            </a:r>
            <a:endParaRPr sz="1400" b="0" i="0" u="none" strike="noStrike" cap="none">
              <a:solidFill>
                <a:srgbClr val="000000"/>
              </a:solidFill>
              <a:latin typeface="Arial"/>
              <a:ea typeface="Arial"/>
              <a:cs typeface="Arial"/>
              <a:sym typeface="Arial"/>
            </a:endParaRPr>
          </a:p>
        </p:txBody>
      </p:sp>
      <p:sp>
        <p:nvSpPr>
          <p:cNvPr id="17" name="Shape 17"/>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8" name="Shape 18"/>
          <p:cNvCxnSpPr/>
          <p:nvPr/>
        </p:nvCxnSpPr>
        <p:spPr>
          <a:xfrm>
            <a:off x="1124370" y="12534806"/>
            <a:ext cx="22135258" cy="1"/>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sp>
        <p:nvSpPr>
          <p:cNvPr id="7" name="Shape 7"/>
          <p:cNvSpPr txBox="1">
            <a:spLocks noGrp="1"/>
          </p:cNvSpPr>
          <p:nvPr>
            <p:ph type="title"/>
          </p:nvPr>
        </p:nvSpPr>
        <p:spPr>
          <a:xfrm>
            <a:off x="2275632" y="2851625"/>
            <a:ext cx="20828001" cy="4648201"/>
          </a:xfrm>
          <a:prstGeom prst="rect">
            <a:avLst/>
          </a:prstGeom>
          <a:noFill/>
          <a:ln>
            <a:noFill/>
          </a:ln>
        </p:spPr>
        <p:txBody>
          <a:bodyPr spcFirstLastPara="1" wrap="square" lIns="91425" tIns="91425" rIns="91425" bIns="91425"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8" name="Shape 8"/>
          <p:cNvSpPr txBox="1">
            <a:spLocks noGrp="1"/>
          </p:cNvSpPr>
          <p:nvPr>
            <p:ph type="body" idx="1"/>
          </p:nvPr>
        </p:nvSpPr>
        <p:spPr>
          <a:xfrm>
            <a:off x="1778000" y="7073900"/>
            <a:ext cx="20828000" cy="1587500"/>
          </a:xfrm>
          <a:prstGeom prst="rect">
            <a:avLst/>
          </a:prstGeom>
          <a:noFill/>
          <a:ln>
            <a:noFill/>
          </a:ln>
        </p:spPr>
        <p:txBody>
          <a:bodyPr spcFirstLastPara="1" wrap="square" lIns="91425" tIns="91425" rIns="91425" bIns="91425" anchor="t" anchorCtr="0"/>
          <a:lstStyle>
            <a:lvl1pPr marL="457200" marR="0" lvl="0"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1pPr>
            <a:lvl2pPr marL="914400" marR="0" lvl="1"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2pPr>
            <a:lvl3pPr marL="1371600" marR="0" lvl="2"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3pPr>
            <a:lvl4pPr marL="1828800" marR="0" lvl="3"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4pPr>
            <a:lvl5pPr marL="2286000" marR="0" lvl="4"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5pPr>
            <a:lvl6pPr marL="2743200" marR="0" lvl="5"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6pPr>
            <a:lvl7pPr marL="3200400" marR="0" lvl="6"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7pPr>
            <a:lvl8pPr marL="3657600" marR="0" lvl="7"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8pPr>
            <a:lvl9pPr marL="4114800" marR="0" lvl="8"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Shape 23"/>
          <p:cNvSpPr txBox="1"/>
          <p:nvPr/>
        </p:nvSpPr>
        <p:spPr>
          <a:xfrm>
            <a:off x="804740" y="680685"/>
            <a:ext cx="11071423" cy="5514330"/>
          </a:xfrm>
          <a:prstGeom prst="rect">
            <a:avLst/>
          </a:prstGeom>
          <a:noFill/>
          <a:ln>
            <a:noFill/>
          </a:ln>
        </p:spPr>
        <p:txBody>
          <a:bodyPr spcFirstLastPara="1" wrap="square" lIns="50800" tIns="50800" rIns="50800" bIns="50800" anchor="t" anchorCtr="0">
            <a:noAutofit/>
          </a:bodyPr>
          <a:lstStyle/>
          <a:p>
            <a:pPr marL="0" marR="0" lvl="0" indent="0" algn="l" rtl="0">
              <a:lnSpc>
                <a:spcPct val="105504"/>
              </a:lnSpc>
              <a:spcBef>
                <a:spcPts val="0"/>
              </a:spcBef>
              <a:spcAft>
                <a:spcPts val="0"/>
              </a:spcAft>
              <a:buClr>
                <a:srgbClr val="1A6779"/>
              </a:buClr>
              <a:buSzPts val="2725"/>
              <a:buFont typeface="Arial"/>
              <a:buNone/>
            </a:pPr>
            <a:r>
              <a:rPr lang="en-US" sz="10900" b="1" i="0" u="none" strike="noStrike" cap="none" dirty="0">
                <a:solidFill>
                  <a:srgbClr val="1A6779"/>
                </a:solidFill>
                <a:latin typeface="Arial"/>
                <a:ea typeface="Arial"/>
                <a:cs typeface="Arial"/>
                <a:sym typeface="Arial"/>
              </a:rPr>
              <a:t>Outreach and Engagement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2CED8"/>
              </a:buClr>
              <a:buSzPts val="3000"/>
              <a:buFont typeface="Arial"/>
              <a:buNone/>
            </a:pPr>
            <a:endParaRPr sz="3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22CED8"/>
              </a:buClr>
              <a:buSzPts val="3000"/>
              <a:buFont typeface="Arial"/>
              <a:buNone/>
            </a:pPr>
            <a:endParaRPr sz="3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6DBE4"/>
              </a:buClr>
              <a:buSzPts val="1200"/>
              <a:buFont typeface="Arial"/>
              <a:buNone/>
            </a:pPr>
            <a:r>
              <a:rPr lang="en-US" sz="4800" b="1" i="0" u="none" strike="noStrike" cap="none" dirty="0">
                <a:solidFill>
                  <a:srgbClr val="06DBE4"/>
                </a:solidFill>
                <a:latin typeface="Arial"/>
                <a:ea typeface="Arial"/>
                <a:cs typeface="Arial"/>
                <a:sym typeface="Arial"/>
              </a:rPr>
              <a:t>IATI Members’ Assembly 2018</a:t>
            </a:r>
            <a:endParaRPr dirty="0"/>
          </a:p>
          <a:p>
            <a:pPr marL="0" marR="0" lvl="0" indent="0" algn="l" rtl="0">
              <a:lnSpc>
                <a:spcPct val="100000"/>
              </a:lnSpc>
              <a:spcBef>
                <a:spcPts val="0"/>
              </a:spcBef>
              <a:spcAft>
                <a:spcPts val="0"/>
              </a:spcAft>
              <a:buNone/>
            </a:pPr>
            <a:r>
              <a:rPr lang="en-US" sz="4800" b="0" i="0" u="none" strike="noStrike" cap="none" dirty="0">
                <a:solidFill>
                  <a:srgbClr val="06DBE4"/>
                </a:solidFill>
                <a:latin typeface="Arial"/>
                <a:ea typeface="Arial"/>
                <a:cs typeface="Arial"/>
                <a:sym typeface="Arial"/>
              </a:rPr>
              <a:t>Day 2: Wednesday 11 July</a:t>
            </a:r>
            <a:endParaRPr sz="4800" b="0" i="0" u="none" strike="noStrike" cap="none" dirty="0">
              <a:solidFill>
                <a:srgbClr val="06DBE4"/>
              </a:solidFill>
              <a:latin typeface="Arial"/>
              <a:ea typeface="Arial"/>
              <a:cs typeface="Arial"/>
              <a:sym typeface="Arial"/>
            </a:endParaRPr>
          </a:p>
          <a:p>
            <a:pPr marL="0" marR="0" lvl="0" indent="0" algn="l" rtl="0">
              <a:lnSpc>
                <a:spcPct val="100000"/>
              </a:lnSpc>
              <a:spcBef>
                <a:spcPts val="0"/>
              </a:spcBef>
              <a:spcAft>
                <a:spcPts val="0"/>
              </a:spcAft>
              <a:buClr>
                <a:srgbClr val="06DBE4"/>
              </a:buClr>
              <a:buSzPts val="1200"/>
              <a:buFont typeface="Arial"/>
              <a:buNone/>
            </a:pPr>
            <a:r>
              <a:rPr lang="en-US" sz="4800" b="0" i="0" u="none" strike="noStrike" cap="none" dirty="0">
                <a:solidFill>
                  <a:srgbClr val="06DBE4"/>
                </a:solidFill>
                <a:latin typeface="Arial"/>
                <a:ea typeface="Arial"/>
                <a:cs typeface="Arial"/>
                <a:sym typeface="Arial"/>
              </a:rPr>
              <a:t>Annelise Parr, IATI Coordinator</a:t>
            </a:r>
            <a:endParaRPr sz="1400" b="0" i="0" u="none" strike="noStrike" cap="none" dirty="0">
              <a:solidFill>
                <a:srgbClr val="000000"/>
              </a:solidFill>
              <a:latin typeface="Arial"/>
              <a:ea typeface="Arial"/>
              <a:cs typeface="Arial"/>
              <a:sym typeface="Arial"/>
            </a:endParaRPr>
          </a:p>
        </p:txBody>
      </p:sp>
      <p:pic>
        <p:nvPicPr>
          <p:cNvPr id="24" name="Shape 24"/>
          <p:cNvPicPr preferRelativeResize="0"/>
          <p:nvPr/>
        </p:nvPicPr>
        <p:blipFill rotWithShape="1">
          <a:blip r:embed="rId3">
            <a:alphaModFix/>
          </a:blip>
          <a:srcRect/>
          <a:stretch/>
        </p:blipFill>
        <p:spPr>
          <a:xfrm>
            <a:off x="616342" y="11252719"/>
            <a:ext cx="4729366" cy="20536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Shape 29"/>
          <p:cNvPicPr preferRelativeResize="0"/>
          <p:nvPr/>
        </p:nvPicPr>
        <p:blipFill>
          <a:blip r:embed="rId3">
            <a:alphaModFix/>
          </a:blip>
          <a:stretch>
            <a:fillRect/>
          </a:stretch>
        </p:blipFill>
        <p:spPr>
          <a:xfrm>
            <a:off x="152400" y="152400"/>
            <a:ext cx="23654225" cy="1330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descr="A screenshot of a cell phone&#10;&#10;Description generated with very high confidence"/>
          <p:cNvPicPr preferRelativeResize="0"/>
          <p:nvPr/>
        </p:nvPicPr>
        <p:blipFill rotWithShape="1">
          <a:blip r:embed="rId3">
            <a:alphaModFix/>
          </a:blip>
          <a:srcRect r="2262" b="5179"/>
          <a:stretch/>
        </p:blipFill>
        <p:spPr>
          <a:xfrm>
            <a:off x="10536740" y="2733597"/>
            <a:ext cx="12825247" cy="9498464"/>
          </a:xfrm>
          <a:prstGeom prst="rect">
            <a:avLst/>
          </a:prstGeom>
          <a:noFill/>
          <a:ln>
            <a:noFill/>
          </a:ln>
        </p:spPr>
      </p:pic>
      <p:sp>
        <p:nvSpPr>
          <p:cNvPr id="35" name="Shape 35"/>
          <p:cNvSpPr txBox="1"/>
          <p:nvPr/>
        </p:nvSpPr>
        <p:spPr>
          <a:xfrm>
            <a:off x="311723" y="715796"/>
            <a:ext cx="23760554" cy="20178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r>
              <a:rPr lang="en-US" sz="6600" b="1" i="0" u="none" strike="noStrike" cap="none">
                <a:solidFill>
                  <a:srgbClr val="155366"/>
                </a:solidFill>
                <a:latin typeface="Arial"/>
                <a:ea typeface="Arial"/>
                <a:cs typeface="Arial"/>
                <a:sym typeface="Arial"/>
              </a:rPr>
              <a:t>What has outreach and engagement helped to achieve</a:t>
            </a:r>
            <a:r>
              <a:rPr lang="en-US" sz="6600" b="1">
                <a:solidFill>
                  <a:srgbClr val="155366"/>
                </a:solidFill>
              </a:rPr>
              <a:t> </a:t>
            </a:r>
            <a:r>
              <a:rPr lang="en-US" sz="6600" b="1" i="0" u="none" strike="noStrike" cap="none">
                <a:solidFill>
                  <a:srgbClr val="155366"/>
                </a:solidFill>
                <a:latin typeface="Arial"/>
                <a:ea typeface="Arial"/>
                <a:cs typeface="Arial"/>
                <a:sym typeface="Arial"/>
              </a:rPr>
              <a:t>?</a:t>
            </a:r>
            <a:endParaRPr/>
          </a:p>
          <a:p>
            <a:pPr marL="0" marR="0" lvl="0" indent="0" algn="ctr" rtl="0">
              <a:lnSpc>
                <a:spcPct val="100000"/>
              </a:lnSpc>
              <a:spcBef>
                <a:spcPts val="0"/>
              </a:spcBef>
              <a:spcAft>
                <a:spcPts val="0"/>
              </a:spcAft>
              <a:buClr>
                <a:srgbClr val="1A6779"/>
              </a:buClr>
              <a:buSzPts val="1200"/>
              <a:buFont typeface="Arial"/>
              <a:buNone/>
            </a:pPr>
            <a:endParaRPr sz="4800" b="0" i="0" u="none" strike="noStrike" cap="none">
              <a:solidFill>
                <a:srgbClr val="06DBE4"/>
              </a:solidFill>
              <a:latin typeface="Arial"/>
              <a:ea typeface="Arial"/>
              <a:cs typeface="Arial"/>
              <a:sym typeface="Arial"/>
            </a:endParaRPr>
          </a:p>
        </p:txBody>
      </p:sp>
      <p:sp>
        <p:nvSpPr>
          <p:cNvPr id="36" name="Shape 36"/>
          <p:cNvSpPr/>
          <p:nvPr/>
        </p:nvSpPr>
        <p:spPr>
          <a:xfrm rot="-5400000">
            <a:off x="1878636" y="6651098"/>
            <a:ext cx="6973797" cy="2341466"/>
          </a:xfrm>
          <a:prstGeom prst="rightArrow">
            <a:avLst>
              <a:gd name="adj1" fmla="val 50000"/>
              <a:gd name="adj2" fmla="val 50000"/>
            </a:avLst>
          </a:prstGeom>
          <a:solidFill>
            <a:srgbClr val="06DBE4"/>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 name="Shape 37"/>
          <p:cNvSpPr txBox="1"/>
          <p:nvPr/>
        </p:nvSpPr>
        <p:spPr>
          <a:xfrm>
            <a:off x="3585907" y="11401063"/>
            <a:ext cx="631613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a:solidFill>
                  <a:srgbClr val="155366"/>
                </a:solidFill>
                <a:latin typeface="Arial"/>
                <a:ea typeface="Arial"/>
                <a:cs typeface="Arial"/>
                <a:sym typeface="Arial"/>
              </a:rPr>
              <a:t>2008 - 2018</a:t>
            </a:r>
            <a:endParaRPr/>
          </a:p>
        </p:txBody>
      </p:sp>
      <p:sp>
        <p:nvSpPr>
          <p:cNvPr id="38" name="Shape 38"/>
          <p:cNvSpPr txBox="1"/>
          <p:nvPr/>
        </p:nvSpPr>
        <p:spPr>
          <a:xfrm>
            <a:off x="2882351" y="2733600"/>
            <a:ext cx="58449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i="0" u="none" strike="noStrike" cap="none">
                <a:solidFill>
                  <a:srgbClr val="155366"/>
                </a:solidFill>
                <a:latin typeface="Arial"/>
                <a:ea typeface="Arial"/>
                <a:cs typeface="Arial"/>
                <a:sym typeface="Arial"/>
              </a:rPr>
              <a:t>90  members </a:t>
            </a:r>
            <a:endParaRPr sz="7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4</a:t>
            </a:fld>
            <a:endParaRPr sz="2000" b="0" i="0" u="none" strike="noStrike" cap="none">
              <a:solidFill>
                <a:srgbClr val="1A6779"/>
              </a:solidFill>
              <a:latin typeface="Arial"/>
              <a:ea typeface="Arial"/>
              <a:cs typeface="Arial"/>
              <a:sym typeface="Arial"/>
            </a:endParaRPr>
          </a:p>
        </p:txBody>
      </p:sp>
      <p:sp>
        <p:nvSpPr>
          <p:cNvPr id="44" name="Shape 44"/>
          <p:cNvSpPr txBox="1"/>
          <p:nvPr/>
        </p:nvSpPr>
        <p:spPr>
          <a:xfrm>
            <a:off x="1002448" y="642657"/>
            <a:ext cx="11071423" cy="1485306"/>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i="0" u="none" strike="noStrike" cap="none">
                <a:solidFill>
                  <a:srgbClr val="06DBE4"/>
                </a:solidFill>
                <a:latin typeface="Arial"/>
                <a:ea typeface="Arial"/>
                <a:cs typeface="Arial"/>
                <a:sym typeface="Arial"/>
              </a:rPr>
              <a:t>Objectives</a:t>
            </a:r>
            <a:endParaRPr sz="8000" b="1" i="0" u="none" strike="noStrike" cap="none">
              <a:solidFill>
                <a:srgbClr val="06DBE4"/>
              </a:solidFill>
              <a:latin typeface="Arial"/>
              <a:ea typeface="Arial"/>
              <a:cs typeface="Arial"/>
              <a:sym typeface="Arial"/>
            </a:endParaRPr>
          </a:p>
        </p:txBody>
      </p:sp>
      <p:sp>
        <p:nvSpPr>
          <p:cNvPr id="45" name="Shape 45"/>
          <p:cNvSpPr txBox="1"/>
          <p:nvPr/>
        </p:nvSpPr>
        <p:spPr>
          <a:xfrm>
            <a:off x="5040347" y="3148688"/>
            <a:ext cx="7613746" cy="261577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r>
              <a:rPr lang="en-US" sz="4800" b="0" i="0" u="none" strike="noStrike" cap="none">
                <a:solidFill>
                  <a:srgbClr val="06DBE4"/>
                </a:solidFill>
                <a:latin typeface="Arial"/>
                <a:ea typeface="Arial"/>
                <a:cs typeface="Arial"/>
                <a:sym typeface="Arial"/>
              </a:rPr>
              <a:t>1 - Increase awareness of the benefits of using IATI data</a:t>
            </a:r>
            <a:endParaRPr/>
          </a:p>
          <a:p>
            <a:pPr marL="0" marR="0" lvl="0" indent="0" algn="ctr" rtl="0">
              <a:lnSpc>
                <a:spcPct val="100000"/>
              </a:lnSpc>
              <a:spcBef>
                <a:spcPts val="0"/>
              </a:spcBef>
              <a:spcAft>
                <a:spcPts val="0"/>
              </a:spcAft>
              <a:buClr>
                <a:srgbClr val="1A6779"/>
              </a:buClr>
              <a:buSzPts val="1200"/>
              <a:buFont typeface="Arial"/>
              <a:buNone/>
            </a:pPr>
            <a:endParaRPr sz="4800" b="0" i="0" u="none" strike="noStrike" cap="none">
              <a:solidFill>
                <a:srgbClr val="06DBE4"/>
              </a:solidFill>
              <a:latin typeface="Arial"/>
              <a:ea typeface="Arial"/>
              <a:cs typeface="Arial"/>
              <a:sym typeface="Arial"/>
            </a:endParaRPr>
          </a:p>
        </p:txBody>
      </p:sp>
      <p:sp>
        <p:nvSpPr>
          <p:cNvPr id="46" name="Shape 46"/>
          <p:cNvSpPr txBox="1"/>
          <p:nvPr/>
        </p:nvSpPr>
        <p:spPr>
          <a:xfrm>
            <a:off x="5040349" y="6209490"/>
            <a:ext cx="7613747" cy="287277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r>
              <a:rPr lang="en-US" sz="4800" b="0" i="0" u="none" strike="noStrike" cap="none">
                <a:solidFill>
                  <a:srgbClr val="06DBE4"/>
                </a:solidFill>
                <a:latin typeface="Arial"/>
                <a:ea typeface="Arial"/>
                <a:cs typeface="Arial"/>
                <a:sym typeface="Arial"/>
              </a:rPr>
              <a:t>2 - Persuade senior decision-makers to invest in improving their organisation’s data quality</a:t>
            </a:r>
            <a:endParaRPr/>
          </a:p>
          <a:p>
            <a:pPr marL="0" marR="0" lvl="0" indent="0" algn="ctr" rtl="0">
              <a:lnSpc>
                <a:spcPct val="100000"/>
              </a:lnSpc>
              <a:spcBef>
                <a:spcPts val="0"/>
              </a:spcBef>
              <a:spcAft>
                <a:spcPts val="0"/>
              </a:spcAft>
              <a:buClr>
                <a:srgbClr val="1A6779"/>
              </a:buClr>
              <a:buSzPts val="12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A6779"/>
              </a:buClr>
              <a:buSzPts val="925"/>
              <a:buFont typeface="Arial"/>
              <a:buNone/>
            </a:pPr>
            <a:endParaRPr sz="3700" b="1" i="0" u="none" strike="noStrike" cap="none">
              <a:solidFill>
                <a:srgbClr val="1A6779"/>
              </a:solidFill>
              <a:latin typeface="Arial"/>
              <a:ea typeface="Arial"/>
              <a:cs typeface="Arial"/>
              <a:sym typeface="Arial"/>
            </a:endParaRPr>
          </a:p>
        </p:txBody>
      </p:sp>
      <p:sp>
        <p:nvSpPr>
          <p:cNvPr id="47" name="Shape 47"/>
          <p:cNvSpPr txBox="1"/>
          <p:nvPr/>
        </p:nvSpPr>
        <p:spPr>
          <a:xfrm>
            <a:off x="5040347" y="9400973"/>
            <a:ext cx="7613746" cy="201786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r>
              <a:rPr lang="en-US" sz="4800" b="0" i="0" u="none" strike="noStrike" cap="none">
                <a:solidFill>
                  <a:srgbClr val="06DBE4"/>
                </a:solidFill>
                <a:latin typeface="Arial"/>
                <a:ea typeface="Arial"/>
                <a:cs typeface="Arial"/>
                <a:sym typeface="Arial"/>
              </a:rPr>
              <a:t> 3 - Strategic increase in number of IATI publishers</a:t>
            </a:r>
            <a:endParaRPr sz="1400" b="0" i="0" u="none" strike="noStrike" cap="none">
              <a:solidFill>
                <a:srgbClr val="000000"/>
              </a:solidFill>
              <a:latin typeface="Arial"/>
              <a:ea typeface="Arial"/>
              <a:cs typeface="Arial"/>
              <a:sym typeface="Arial"/>
            </a:endParaRPr>
          </a:p>
        </p:txBody>
      </p:sp>
      <p:pic>
        <p:nvPicPr>
          <p:cNvPr id="48" name="Shape 48" descr="A close up of a blackboard  Description generated with high confidence"/>
          <p:cNvPicPr preferRelativeResize="0"/>
          <p:nvPr/>
        </p:nvPicPr>
        <p:blipFill rotWithShape="1">
          <a:blip r:embed="rId3">
            <a:alphaModFix/>
          </a:blip>
          <a:srcRect/>
          <a:stretch/>
        </p:blipFill>
        <p:spPr>
          <a:xfrm>
            <a:off x="1211644" y="9294981"/>
            <a:ext cx="3283818" cy="2296800"/>
          </a:xfrm>
          <a:prstGeom prst="rect">
            <a:avLst/>
          </a:prstGeom>
          <a:noFill/>
          <a:ln>
            <a:noFill/>
          </a:ln>
        </p:spPr>
      </p:pic>
      <p:pic>
        <p:nvPicPr>
          <p:cNvPr id="49" name="Shape 49" descr="A close up of a sign  Description generated with very high confidence"/>
          <p:cNvPicPr preferRelativeResize="0"/>
          <p:nvPr/>
        </p:nvPicPr>
        <p:blipFill rotWithShape="1">
          <a:blip r:embed="rId4">
            <a:alphaModFix/>
          </a:blip>
          <a:srcRect/>
          <a:stretch/>
        </p:blipFill>
        <p:spPr>
          <a:xfrm>
            <a:off x="1201228" y="2916383"/>
            <a:ext cx="3283818" cy="2297702"/>
          </a:xfrm>
          <a:prstGeom prst="rect">
            <a:avLst/>
          </a:prstGeom>
          <a:noFill/>
          <a:ln>
            <a:noFill/>
          </a:ln>
        </p:spPr>
      </p:pic>
      <p:pic>
        <p:nvPicPr>
          <p:cNvPr id="50" name="Shape 50" descr="A picture containing paper clip, object, stationary  Description generated with high confidence"/>
          <p:cNvPicPr preferRelativeResize="0"/>
          <p:nvPr/>
        </p:nvPicPr>
        <p:blipFill rotWithShape="1">
          <a:blip r:embed="rId5">
            <a:alphaModFix/>
          </a:blip>
          <a:srcRect l="46713" t="12000"/>
          <a:stretch/>
        </p:blipFill>
        <p:spPr>
          <a:xfrm>
            <a:off x="12654096" y="2915752"/>
            <a:ext cx="3283821" cy="2297702"/>
          </a:xfrm>
          <a:prstGeom prst="rect">
            <a:avLst/>
          </a:prstGeom>
          <a:noFill/>
          <a:ln>
            <a:noFill/>
          </a:ln>
        </p:spPr>
      </p:pic>
      <p:pic>
        <p:nvPicPr>
          <p:cNvPr id="51" name="Shape 51"/>
          <p:cNvPicPr preferRelativeResize="0"/>
          <p:nvPr/>
        </p:nvPicPr>
        <p:blipFill rotWithShape="1">
          <a:blip r:embed="rId6">
            <a:alphaModFix/>
          </a:blip>
          <a:srcRect l="39199" r="33515" b="65845"/>
          <a:stretch/>
        </p:blipFill>
        <p:spPr>
          <a:xfrm>
            <a:off x="1211644" y="6079612"/>
            <a:ext cx="3283821" cy="2297702"/>
          </a:xfrm>
          <a:prstGeom prst="rect">
            <a:avLst/>
          </a:prstGeom>
          <a:noFill/>
          <a:ln>
            <a:noFill/>
          </a:ln>
        </p:spPr>
      </p:pic>
      <p:sp>
        <p:nvSpPr>
          <p:cNvPr id="52" name="Shape 52"/>
          <p:cNvSpPr txBox="1"/>
          <p:nvPr/>
        </p:nvSpPr>
        <p:spPr>
          <a:xfrm>
            <a:off x="16390620" y="2919090"/>
            <a:ext cx="7765716" cy="201786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r>
              <a:rPr lang="en-US" sz="4800" b="0" i="0" u="none" strike="noStrike" cap="none">
                <a:solidFill>
                  <a:srgbClr val="06DBE4"/>
                </a:solidFill>
                <a:latin typeface="Arial"/>
                <a:ea typeface="Arial"/>
                <a:cs typeface="Arial"/>
                <a:sym typeface="Arial"/>
              </a:rPr>
              <a:t>4 - Convert more publishers into IATI members </a:t>
            </a:r>
            <a:endParaRPr sz="1400" b="0" i="0" u="none" strike="noStrike" cap="none">
              <a:solidFill>
                <a:srgbClr val="000000"/>
              </a:solidFill>
              <a:latin typeface="Arial"/>
              <a:ea typeface="Arial"/>
              <a:cs typeface="Arial"/>
              <a:sym typeface="Arial"/>
            </a:endParaRPr>
          </a:p>
        </p:txBody>
      </p:sp>
      <p:sp>
        <p:nvSpPr>
          <p:cNvPr id="53" name="Shape 53"/>
          <p:cNvSpPr txBox="1"/>
          <p:nvPr/>
        </p:nvSpPr>
        <p:spPr>
          <a:xfrm>
            <a:off x="16390620" y="6148472"/>
            <a:ext cx="7765716" cy="201786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r>
              <a:rPr lang="en-US" sz="4800" b="0" i="0" u="none" strike="noStrike" cap="none">
                <a:solidFill>
                  <a:srgbClr val="06DBE4"/>
                </a:solidFill>
                <a:latin typeface="Arial"/>
                <a:ea typeface="Arial"/>
                <a:cs typeface="Arial"/>
                <a:sym typeface="Arial"/>
              </a:rPr>
              <a:t>5 -  Support fundraising as necessary </a:t>
            </a:r>
            <a:endParaRPr sz="1400" b="0" i="0" u="none" strike="noStrike" cap="none">
              <a:solidFill>
                <a:srgbClr val="000000"/>
              </a:solidFill>
              <a:latin typeface="Arial"/>
              <a:ea typeface="Arial"/>
              <a:cs typeface="Arial"/>
              <a:sym typeface="Arial"/>
            </a:endParaRPr>
          </a:p>
        </p:txBody>
      </p:sp>
      <p:sp>
        <p:nvSpPr>
          <p:cNvPr id="54" name="Shape 54"/>
          <p:cNvSpPr txBox="1"/>
          <p:nvPr/>
        </p:nvSpPr>
        <p:spPr>
          <a:xfrm>
            <a:off x="16390620" y="9400973"/>
            <a:ext cx="7383780" cy="201786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779"/>
              </a:buClr>
              <a:buSzPts val="1200"/>
              <a:buFont typeface="Arial"/>
              <a:buNone/>
            </a:pPr>
            <a:r>
              <a:rPr lang="en-US" sz="4800" b="0" i="0" u="none" strike="noStrike" cap="none">
                <a:solidFill>
                  <a:srgbClr val="06DBE4"/>
                </a:solidFill>
                <a:latin typeface="Arial"/>
                <a:ea typeface="Arial"/>
                <a:cs typeface="Arial"/>
                <a:sym typeface="Arial"/>
              </a:rPr>
              <a:t>6 - Sustain and expand political commitment from global networks and IATI members </a:t>
            </a:r>
            <a:endParaRPr sz="1400" b="0" i="0" u="none" strike="noStrike" cap="none">
              <a:solidFill>
                <a:srgbClr val="000000"/>
              </a:solidFill>
              <a:latin typeface="Arial"/>
              <a:ea typeface="Arial"/>
              <a:cs typeface="Arial"/>
              <a:sym typeface="Arial"/>
            </a:endParaRPr>
          </a:p>
        </p:txBody>
      </p:sp>
      <p:pic>
        <p:nvPicPr>
          <p:cNvPr id="55" name="Shape 55" descr="A picture containing paper clip, object, stationary  Description generated with high confidence"/>
          <p:cNvPicPr preferRelativeResize="0"/>
          <p:nvPr/>
        </p:nvPicPr>
        <p:blipFill rotWithShape="1">
          <a:blip r:embed="rId5">
            <a:alphaModFix/>
          </a:blip>
          <a:srcRect r="54997"/>
          <a:stretch/>
        </p:blipFill>
        <p:spPr>
          <a:xfrm>
            <a:off x="12654093" y="6051852"/>
            <a:ext cx="3283821" cy="2296799"/>
          </a:xfrm>
          <a:prstGeom prst="rect">
            <a:avLst/>
          </a:prstGeom>
          <a:noFill/>
          <a:ln>
            <a:noFill/>
          </a:ln>
        </p:spPr>
      </p:pic>
      <p:pic>
        <p:nvPicPr>
          <p:cNvPr id="56" name="Shape 56" descr="A close up of a logo&#10;&#10;Description generated with high confidence"/>
          <p:cNvPicPr preferRelativeResize="0"/>
          <p:nvPr/>
        </p:nvPicPr>
        <p:blipFill rotWithShape="1">
          <a:blip r:embed="rId7">
            <a:alphaModFix/>
          </a:blip>
          <a:srcRect/>
          <a:stretch/>
        </p:blipFill>
        <p:spPr>
          <a:xfrm>
            <a:off x="12654095" y="9294981"/>
            <a:ext cx="3283821" cy="2296800"/>
          </a:xfrm>
          <a:prstGeom prst="rect">
            <a:avLst/>
          </a:prstGeom>
          <a:noFill/>
          <a:ln>
            <a:noFill/>
          </a:ln>
        </p:spPr>
      </p:pic>
      <p:pic>
        <p:nvPicPr>
          <p:cNvPr id="57" name="Shape 57" descr="A picture containing paper clip, object, stationary  Description generated with high confidence"/>
          <p:cNvPicPr preferRelativeResize="0"/>
          <p:nvPr/>
        </p:nvPicPr>
        <p:blipFill rotWithShape="1">
          <a:blip r:embed="rId5">
            <a:alphaModFix/>
          </a:blip>
          <a:srcRect r="54997"/>
          <a:stretch/>
        </p:blipFill>
        <p:spPr>
          <a:xfrm>
            <a:off x="12654094" y="6047355"/>
            <a:ext cx="3283821" cy="2296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p:nvPr/>
        </p:nvSpPr>
        <p:spPr>
          <a:xfrm rot="-228793">
            <a:off x="5379463" y="8784649"/>
            <a:ext cx="8016046" cy="2468161"/>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71438" dist="28575"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p:nvPr/>
        </p:nvSpPr>
        <p:spPr>
          <a:xfrm rot="291635">
            <a:off x="17239729" y="2874430"/>
            <a:ext cx="6670488" cy="2015168"/>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71438" dist="28575"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rot="-228590">
            <a:off x="14797411" y="9735287"/>
            <a:ext cx="8095390" cy="2016264"/>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71438" dist="28575"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rot="156">
            <a:off x="9346468" y="2316013"/>
            <a:ext cx="6627300" cy="17865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txBox="1"/>
          <p:nvPr/>
        </p:nvSpPr>
        <p:spPr>
          <a:xfrm rot="-291">
            <a:off x="9079455" y="2315578"/>
            <a:ext cx="7093800" cy="1786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A6779"/>
                </a:solidFill>
                <a:latin typeface="Helvetica Neue"/>
                <a:ea typeface="Helvetica Neue"/>
                <a:cs typeface="Helvetica Neue"/>
                <a:sym typeface="Helvetica Neue"/>
              </a:rPr>
              <a:t>IATI hosted receptions</a:t>
            </a:r>
            <a:endParaRPr sz="4000" b="0" i="0" u="none" strike="noStrike" cap="none">
              <a:solidFill>
                <a:srgbClr val="1A6779"/>
              </a:solidFill>
              <a:latin typeface="Helvetica Neue"/>
              <a:ea typeface="Helvetica Neue"/>
              <a:cs typeface="Helvetica Neue"/>
              <a:sym typeface="Helvetica Neue"/>
            </a:endParaRPr>
          </a:p>
        </p:txBody>
      </p:sp>
      <p:sp>
        <p:nvSpPr>
          <p:cNvPr id="67" name="Shape 67"/>
          <p:cNvSpPr/>
          <p:nvPr/>
        </p:nvSpPr>
        <p:spPr>
          <a:xfrm rot="1068661">
            <a:off x="11920145" y="5465250"/>
            <a:ext cx="8216518" cy="2640761"/>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p:nvPr/>
        </p:nvSpPr>
        <p:spPr>
          <a:xfrm rot="-518737">
            <a:off x="924541" y="3155423"/>
            <a:ext cx="7252409" cy="1843119"/>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71438" dist="28575"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5</a:t>
            </a:fld>
            <a:endParaRPr sz="2000" b="0" i="0" u="none" strike="noStrike" cap="none">
              <a:solidFill>
                <a:srgbClr val="1A6779"/>
              </a:solidFill>
              <a:latin typeface="Arial"/>
              <a:ea typeface="Arial"/>
              <a:cs typeface="Arial"/>
              <a:sym typeface="Arial"/>
            </a:endParaRPr>
          </a:p>
        </p:txBody>
      </p:sp>
      <p:sp>
        <p:nvSpPr>
          <p:cNvPr id="70" name="Shape 70"/>
          <p:cNvSpPr txBox="1"/>
          <p:nvPr/>
        </p:nvSpPr>
        <p:spPr>
          <a:xfrm rot="274629">
            <a:off x="17053492" y="3038210"/>
            <a:ext cx="7094094" cy="178651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A6779"/>
                </a:solidFill>
                <a:latin typeface="Helvetica Neue"/>
                <a:ea typeface="Helvetica Neue"/>
                <a:cs typeface="Helvetica Neue"/>
                <a:sym typeface="Helvetica Neue"/>
              </a:rPr>
              <a:t>Direct letters to target audiences </a:t>
            </a:r>
            <a:endParaRPr sz="4000" b="0" i="0" u="none" strike="noStrike" cap="none">
              <a:solidFill>
                <a:srgbClr val="1A6779"/>
              </a:solidFill>
              <a:latin typeface="Helvetica Neue"/>
              <a:ea typeface="Helvetica Neue"/>
              <a:cs typeface="Helvetica Neue"/>
              <a:sym typeface="Helvetica Neue"/>
            </a:endParaRPr>
          </a:p>
        </p:txBody>
      </p:sp>
      <p:sp>
        <p:nvSpPr>
          <p:cNvPr id="71" name="Shape 71"/>
          <p:cNvSpPr txBox="1"/>
          <p:nvPr/>
        </p:nvSpPr>
        <p:spPr>
          <a:xfrm rot="1020650">
            <a:off x="11886316" y="5904836"/>
            <a:ext cx="8283757" cy="178680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A6779"/>
                </a:solidFill>
                <a:latin typeface="Helvetica Neue"/>
                <a:ea typeface="Helvetica Neue"/>
                <a:cs typeface="Helvetica Neue"/>
                <a:sym typeface="Helvetica Neue"/>
              </a:rPr>
              <a:t>IATI speakers /content /communications support at other side-events</a:t>
            </a:r>
            <a:endParaRPr sz="4000" b="0" i="0" u="none" strike="noStrike" cap="none">
              <a:solidFill>
                <a:srgbClr val="1A6779"/>
              </a:solidFill>
              <a:latin typeface="Helvetica Neue"/>
              <a:ea typeface="Helvetica Neue"/>
              <a:cs typeface="Helvetica Neue"/>
              <a:sym typeface="Helvetica Neue"/>
            </a:endParaRPr>
          </a:p>
        </p:txBody>
      </p:sp>
      <p:sp>
        <p:nvSpPr>
          <p:cNvPr id="72" name="Shape 72"/>
          <p:cNvSpPr txBox="1"/>
          <p:nvPr/>
        </p:nvSpPr>
        <p:spPr>
          <a:xfrm rot="-509616">
            <a:off x="923493" y="3196153"/>
            <a:ext cx="7094037" cy="178641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55366"/>
                </a:solidFill>
                <a:latin typeface="Helvetica Neue"/>
                <a:ea typeface="Helvetica Neue"/>
                <a:cs typeface="Helvetica Neue"/>
                <a:sym typeface="Helvetica Neue"/>
              </a:rPr>
              <a:t>Consultations, reports,</a:t>
            </a:r>
            <a:endParaRPr sz="4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55366"/>
                </a:solidFill>
                <a:latin typeface="Helvetica Neue"/>
                <a:ea typeface="Helvetica Neue"/>
                <a:cs typeface="Helvetica Neue"/>
                <a:sym typeface="Helvetica Neue"/>
              </a:rPr>
              <a:t>outcome documents</a:t>
            </a:r>
            <a:endParaRPr sz="4000" b="0" i="0" u="none" strike="noStrike" cap="none">
              <a:solidFill>
                <a:srgbClr val="155366"/>
              </a:solidFill>
              <a:latin typeface="Helvetica Neue"/>
              <a:ea typeface="Helvetica Neue"/>
              <a:cs typeface="Helvetica Neue"/>
              <a:sym typeface="Helvetica Neue"/>
            </a:endParaRPr>
          </a:p>
        </p:txBody>
      </p:sp>
      <p:sp>
        <p:nvSpPr>
          <p:cNvPr id="73" name="Shape 73"/>
          <p:cNvSpPr txBox="1"/>
          <p:nvPr/>
        </p:nvSpPr>
        <p:spPr>
          <a:xfrm>
            <a:off x="949063" y="385281"/>
            <a:ext cx="19651475" cy="1485300"/>
          </a:xfrm>
          <a:prstGeom prst="rect">
            <a:avLst/>
          </a:prstGeom>
          <a:noFill/>
          <a:ln>
            <a:noFill/>
          </a:ln>
        </p:spPr>
        <p:txBody>
          <a:bodyPr spcFirstLastPara="1" wrap="square" lIns="50800" tIns="50800" rIns="50800" bIns="50800" anchor="ctr"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Potential tactics by all IATI stakeholders</a:t>
            </a:r>
            <a:endParaRPr sz="8000" b="1" i="0" u="none" strike="noStrike" cap="none">
              <a:solidFill>
                <a:srgbClr val="1A6779"/>
              </a:solidFill>
              <a:latin typeface="Arial"/>
              <a:ea typeface="Arial"/>
              <a:cs typeface="Arial"/>
              <a:sym typeface="Arial"/>
            </a:endParaRPr>
          </a:p>
        </p:txBody>
      </p:sp>
      <p:sp>
        <p:nvSpPr>
          <p:cNvPr id="74" name="Shape 74"/>
          <p:cNvSpPr txBox="1"/>
          <p:nvPr/>
        </p:nvSpPr>
        <p:spPr>
          <a:xfrm rot="-214351">
            <a:off x="5637408" y="9190604"/>
            <a:ext cx="7441875" cy="223193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r>
              <a:rPr lang="en-US" sz="4000" b="0" i="0" u="none" strike="noStrike" cap="none">
                <a:solidFill>
                  <a:srgbClr val="1A6779"/>
                </a:solidFill>
                <a:latin typeface="Helvetica Neue"/>
                <a:ea typeface="Helvetica Neue"/>
                <a:cs typeface="Helvetica Neue"/>
                <a:sym typeface="Helvetica Neue"/>
              </a:rPr>
              <a:t>TAG community offers one day of technical advice/support in-kind to target audiences</a:t>
            </a:r>
            <a:endParaRPr/>
          </a:p>
          <a:p>
            <a:pPr marL="0" marR="0" lvl="0" indent="0" algn="ctr" rtl="0">
              <a:lnSpc>
                <a:spcPct val="100000"/>
              </a:lnSpc>
              <a:spcBef>
                <a:spcPts val="0"/>
              </a:spcBef>
              <a:spcAft>
                <a:spcPts val="0"/>
              </a:spcAft>
              <a:buClr>
                <a:srgbClr val="155366"/>
              </a:buClr>
              <a:buSzPts val="1000"/>
              <a:buFont typeface="Helvetica Neue"/>
              <a:buNone/>
            </a:pPr>
            <a:endParaRPr sz="4000" b="1" i="0" u="none" strike="noStrike" cap="none">
              <a:solidFill>
                <a:srgbClr val="155366"/>
              </a:solidFill>
              <a:latin typeface="Helvetica Neue"/>
              <a:ea typeface="Helvetica Neue"/>
              <a:cs typeface="Helvetica Neue"/>
              <a:sym typeface="Helvetica Neue"/>
            </a:endParaRPr>
          </a:p>
        </p:txBody>
      </p:sp>
      <p:sp>
        <p:nvSpPr>
          <p:cNvPr id="75" name="Shape 75"/>
          <p:cNvSpPr txBox="1"/>
          <p:nvPr/>
        </p:nvSpPr>
        <p:spPr>
          <a:xfrm rot="-238879">
            <a:off x="14973643" y="10040456"/>
            <a:ext cx="8183649" cy="1786302"/>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1A6779"/>
                </a:solidFill>
                <a:latin typeface="Helvetica Neue"/>
                <a:ea typeface="Helvetica Neue"/>
                <a:cs typeface="Helvetica Neue"/>
                <a:sym typeface="Helvetica Neue"/>
              </a:rPr>
              <a:t>Encourage IATI members to directly campaign </a:t>
            </a:r>
            <a:endParaRPr sz="4000" b="0" i="0" u="none" strike="noStrike" cap="none">
              <a:solidFill>
                <a:srgbClr val="1A6779"/>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155366"/>
              </a:buClr>
              <a:buSzPts val="1000"/>
              <a:buFont typeface="Helvetica Neue"/>
              <a:buNone/>
            </a:pPr>
            <a:endParaRPr sz="4000" b="1" i="0" u="none" strike="noStrike" cap="none">
              <a:solidFill>
                <a:srgbClr val="155366"/>
              </a:solidFill>
              <a:latin typeface="Helvetica Neue"/>
              <a:ea typeface="Helvetica Neue"/>
              <a:cs typeface="Helvetica Neue"/>
              <a:sym typeface="Helvetica Neue"/>
            </a:endParaRPr>
          </a:p>
        </p:txBody>
      </p:sp>
      <p:sp>
        <p:nvSpPr>
          <p:cNvPr id="76" name="Shape 76"/>
          <p:cNvSpPr/>
          <p:nvPr/>
        </p:nvSpPr>
        <p:spPr>
          <a:xfrm rot="-758632">
            <a:off x="1786339" y="6317117"/>
            <a:ext cx="7437975" cy="1939786"/>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22CED8">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txBox="1"/>
          <p:nvPr/>
        </p:nvSpPr>
        <p:spPr>
          <a:xfrm rot="-764800">
            <a:off x="1918707" y="6370466"/>
            <a:ext cx="7093758" cy="178655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0" i="0" u="none" strike="noStrike" cap="none">
                <a:solidFill>
                  <a:srgbClr val="1A6779"/>
                </a:solidFill>
                <a:latin typeface="Helvetica Neue"/>
                <a:ea typeface="Helvetica Neue"/>
                <a:cs typeface="Helvetica Neue"/>
                <a:sym typeface="Helvetica Neue"/>
              </a:rPr>
              <a:t> Board members to hold bilateral meetings at events</a:t>
            </a:r>
            <a:endParaRPr sz="4000" b="0" i="0" u="none" strike="noStrike" cap="none">
              <a:solidFill>
                <a:srgbClr val="1A6779"/>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Shape 82" descr="Image result for double white clipboard"/>
          <p:cNvPicPr preferRelativeResize="0"/>
          <p:nvPr/>
        </p:nvPicPr>
        <p:blipFill rotWithShape="1">
          <a:blip r:embed="rId3">
            <a:alphaModFix/>
          </a:blip>
          <a:srcRect l="13062" r="16305" b="43750"/>
          <a:stretch/>
        </p:blipFill>
        <p:spPr>
          <a:xfrm>
            <a:off x="7145866" y="-406400"/>
            <a:ext cx="15477068" cy="12192000"/>
          </a:xfrm>
          <a:prstGeom prst="rect">
            <a:avLst/>
          </a:prstGeom>
          <a:noFill/>
          <a:ln>
            <a:noFill/>
          </a:ln>
        </p:spPr>
      </p:pic>
      <p:sp>
        <p:nvSpPr>
          <p:cNvPr id="83" name="Shape 83"/>
          <p:cNvSpPr txBox="1"/>
          <p:nvPr/>
        </p:nvSpPr>
        <p:spPr>
          <a:xfrm>
            <a:off x="9414931" y="3077737"/>
            <a:ext cx="12129225" cy="8020644"/>
          </a:xfrm>
          <a:prstGeom prst="rect">
            <a:avLst/>
          </a:prstGeom>
          <a:noFill/>
          <a:ln>
            <a:noFill/>
          </a:ln>
        </p:spPr>
        <p:txBody>
          <a:bodyPr spcFirstLastPara="1" wrap="square" lIns="50800" tIns="50800" rIns="50800" bIns="50800" anchor="ctr" anchorCtr="0">
            <a:noAutofit/>
          </a:bodyPr>
          <a:lstStyle/>
          <a:p>
            <a:pPr marL="571500" marR="0" lvl="0" indent="-571500" algn="l" rtl="0">
              <a:lnSpc>
                <a:spcPct val="143750"/>
              </a:lnSpc>
              <a:spcBef>
                <a:spcPts val="0"/>
              </a:spcBef>
              <a:spcAft>
                <a:spcPts val="0"/>
              </a:spcAft>
              <a:buClr>
                <a:srgbClr val="1A6779"/>
              </a:buClr>
              <a:buSzPts val="4400"/>
              <a:buFont typeface="Noto Sans Symbols"/>
              <a:buChar char="✓"/>
            </a:pPr>
            <a:r>
              <a:rPr lang="en-US" sz="4400" b="1" i="0" u="none" strike="noStrike" cap="none">
                <a:solidFill>
                  <a:srgbClr val="1A6779"/>
                </a:solidFill>
                <a:latin typeface="Arial"/>
                <a:ea typeface="Arial"/>
                <a:cs typeface="Arial"/>
                <a:sym typeface="Arial"/>
              </a:rPr>
              <a:t>Volunteer to join a outreach and engagement working group</a:t>
            </a:r>
            <a:endParaRPr/>
          </a:p>
          <a:p>
            <a:pPr marL="571500" marR="0" lvl="0" indent="-292100" algn="l" rtl="0">
              <a:lnSpc>
                <a:spcPct val="143750"/>
              </a:lnSpc>
              <a:spcBef>
                <a:spcPts val="0"/>
              </a:spcBef>
              <a:spcAft>
                <a:spcPts val="0"/>
              </a:spcAft>
              <a:buClr>
                <a:srgbClr val="1A6779"/>
              </a:buClr>
              <a:buSzPts val="4400"/>
              <a:buFont typeface="Noto Sans Symbols"/>
              <a:buNone/>
            </a:pPr>
            <a:endParaRPr sz="4400" b="1" i="0" u="none" strike="noStrike" cap="none">
              <a:solidFill>
                <a:srgbClr val="1A6779"/>
              </a:solidFill>
              <a:latin typeface="Arial"/>
              <a:ea typeface="Arial"/>
              <a:cs typeface="Arial"/>
              <a:sym typeface="Arial"/>
            </a:endParaRPr>
          </a:p>
          <a:p>
            <a:pPr marL="571500" marR="0" lvl="0" indent="-571500" algn="l" rtl="0">
              <a:lnSpc>
                <a:spcPct val="143750"/>
              </a:lnSpc>
              <a:spcBef>
                <a:spcPts val="0"/>
              </a:spcBef>
              <a:spcAft>
                <a:spcPts val="0"/>
              </a:spcAft>
              <a:buClr>
                <a:srgbClr val="1A6779"/>
              </a:buClr>
              <a:buSzPts val="4400"/>
              <a:buFont typeface="Noto Sans Symbols"/>
              <a:buChar char="✓"/>
            </a:pPr>
            <a:r>
              <a:rPr lang="en-US" sz="4400" b="1" i="0" u="none" strike="noStrike" cap="none">
                <a:solidFill>
                  <a:srgbClr val="1A6779"/>
                </a:solidFill>
                <a:latin typeface="Arial"/>
                <a:ea typeface="Arial"/>
                <a:cs typeface="Arial"/>
                <a:sym typeface="Arial"/>
              </a:rPr>
              <a:t>Share info on upcoming events, consultations and opportunities on the IATI Yammer Group</a:t>
            </a:r>
            <a:endParaRPr/>
          </a:p>
          <a:p>
            <a:pPr marL="571500" marR="0" lvl="0" indent="-292100" algn="l" rtl="0">
              <a:lnSpc>
                <a:spcPct val="143750"/>
              </a:lnSpc>
              <a:spcBef>
                <a:spcPts val="0"/>
              </a:spcBef>
              <a:spcAft>
                <a:spcPts val="0"/>
              </a:spcAft>
              <a:buClr>
                <a:srgbClr val="1A6779"/>
              </a:buClr>
              <a:buSzPts val="4400"/>
              <a:buFont typeface="Noto Sans Symbols"/>
              <a:buNone/>
            </a:pPr>
            <a:endParaRPr sz="4400" b="1" i="0" u="none" strike="noStrike" cap="none">
              <a:solidFill>
                <a:srgbClr val="1A6779"/>
              </a:solidFill>
              <a:latin typeface="Arial"/>
              <a:ea typeface="Arial"/>
              <a:cs typeface="Arial"/>
              <a:sym typeface="Arial"/>
            </a:endParaRPr>
          </a:p>
          <a:p>
            <a:pPr marL="571500" marR="0" lvl="0" indent="-571500" algn="l" rtl="0">
              <a:lnSpc>
                <a:spcPct val="143750"/>
              </a:lnSpc>
              <a:spcBef>
                <a:spcPts val="0"/>
              </a:spcBef>
              <a:spcAft>
                <a:spcPts val="0"/>
              </a:spcAft>
              <a:buClr>
                <a:srgbClr val="1A6779"/>
              </a:buClr>
              <a:buSzPts val="4400"/>
              <a:buFont typeface="Noto Sans Symbols"/>
              <a:buChar char="✓"/>
            </a:pPr>
            <a:r>
              <a:rPr lang="en-US" sz="4400" b="1" i="0" u="none" strike="noStrike" cap="none">
                <a:solidFill>
                  <a:srgbClr val="1A6779"/>
                </a:solidFill>
                <a:latin typeface="Arial"/>
                <a:ea typeface="Arial"/>
                <a:cs typeface="Arial"/>
                <a:sym typeface="Arial"/>
              </a:rPr>
              <a:t>Gain materials and briefings from IATI’s Secretariat to help spread awareness</a:t>
            </a:r>
            <a:endParaRPr sz="4400" b="1" i="0" u="none" strike="noStrike" cap="none">
              <a:solidFill>
                <a:srgbClr val="000000"/>
              </a:solidFill>
              <a:latin typeface="Arial"/>
              <a:ea typeface="Arial"/>
              <a:cs typeface="Arial"/>
              <a:sym typeface="Arial"/>
            </a:endParaRPr>
          </a:p>
        </p:txBody>
      </p:sp>
      <p:sp>
        <p:nvSpPr>
          <p:cNvPr id="84" name="Shape 84"/>
          <p:cNvSpPr txBox="1"/>
          <p:nvPr/>
        </p:nvSpPr>
        <p:spPr>
          <a:xfrm>
            <a:off x="1120577" y="781346"/>
            <a:ext cx="11071423" cy="1485306"/>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i="0" u="none" strike="noStrike" cap="none">
                <a:solidFill>
                  <a:srgbClr val="06DBE4"/>
                </a:solidFill>
                <a:latin typeface="Arial"/>
                <a:ea typeface="Arial"/>
                <a:cs typeface="Arial"/>
                <a:sym typeface="Arial"/>
              </a:rPr>
              <a:t>Next steps…</a:t>
            </a:r>
            <a:endParaRPr sz="8000" b="1" i="0" u="none" strike="noStrike" cap="none">
              <a:solidFill>
                <a:srgbClr val="06DBE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7</a:t>
            </a:fld>
            <a:endParaRPr sz="2000" b="0" i="0" u="none" strike="noStrike" cap="none">
              <a:solidFill>
                <a:srgbClr val="1A6779"/>
              </a:solidFill>
              <a:latin typeface="Arial"/>
              <a:ea typeface="Arial"/>
              <a:cs typeface="Arial"/>
              <a:sym typeface="Arial"/>
            </a:endParaRPr>
          </a:p>
        </p:txBody>
      </p:sp>
      <p:pic>
        <p:nvPicPr>
          <p:cNvPr id="90" name="Shape 90"/>
          <p:cNvPicPr preferRelativeResize="0"/>
          <p:nvPr/>
        </p:nvPicPr>
        <p:blipFill rotWithShape="1">
          <a:blip r:embed="rId3">
            <a:alphaModFix/>
          </a:blip>
          <a:srcRect l="14129" t="-67" r="13745" b="3393"/>
          <a:stretch/>
        </p:blipFill>
        <p:spPr>
          <a:xfrm>
            <a:off x="11952432" y="1528702"/>
            <a:ext cx="11300250" cy="10093523"/>
          </a:xfrm>
          <a:prstGeom prst="rect">
            <a:avLst/>
          </a:prstGeom>
          <a:noFill/>
          <a:ln>
            <a:noFill/>
          </a:ln>
        </p:spPr>
      </p:pic>
      <p:sp>
        <p:nvSpPr>
          <p:cNvPr id="91" name="Shape 91"/>
          <p:cNvSpPr txBox="1"/>
          <p:nvPr/>
        </p:nvSpPr>
        <p:spPr>
          <a:xfrm>
            <a:off x="1129925" y="882225"/>
            <a:ext cx="10546200" cy="10740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1850"/>
              <a:buFont typeface="Arial"/>
              <a:buNone/>
            </a:pPr>
            <a:r>
              <a:rPr lang="en-US" sz="7400" b="1" i="0" u="none" strike="noStrike" cap="none">
                <a:solidFill>
                  <a:srgbClr val="1A6779"/>
                </a:solidFill>
                <a:latin typeface="Arial"/>
                <a:ea typeface="Arial"/>
                <a:cs typeface="Arial"/>
                <a:sym typeface="Arial"/>
              </a:rPr>
              <a:t>Discussion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4800"/>
              <a:buFont typeface="Arial"/>
              <a:buNone/>
            </a:pPr>
            <a:endParaRPr sz="4800" b="0" i="0" u="none" strike="noStrike" cap="none">
              <a:solidFill>
                <a:srgbClr val="22CED8"/>
              </a:solidFill>
              <a:latin typeface="Arial"/>
              <a:ea typeface="Arial"/>
              <a:cs typeface="Arial"/>
              <a:sym typeface="Arial"/>
            </a:endParaRPr>
          </a:p>
          <a:p>
            <a:pPr marL="685800" marR="0" lvl="0" indent="-582930" algn="l" rtl="0">
              <a:lnSpc>
                <a:spcPct val="120000"/>
              </a:lnSpc>
              <a:spcBef>
                <a:spcPts val="0"/>
              </a:spcBef>
              <a:spcAft>
                <a:spcPts val="0"/>
              </a:spcAft>
              <a:buClr>
                <a:srgbClr val="22CED8"/>
              </a:buClr>
              <a:buSzPts val="5400"/>
              <a:buFont typeface="Arial"/>
              <a:buChar char="•"/>
            </a:pPr>
            <a:r>
              <a:rPr lang="en-US" sz="5400" b="0" i="0" u="none" strike="noStrike" cap="none">
                <a:solidFill>
                  <a:srgbClr val="22CED8"/>
                </a:solidFill>
                <a:latin typeface="Arial"/>
                <a:ea typeface="Arial"/>
                <a:cs typeface="Arial"/>
                <a:sym typeface="Arial"/>
              </a:rPr>
              <a:t>What are your top three objectives? </a:t>
            </a:r>
            <a:endParaRPr sz="5400" b="0" i="0" u="none" strike="noStrike" cap="none">
              <a:solidFill>
                <a:srgbClr val="22CED8"/>
              </a:solidFill>
              <a:latin typeface="Arial"/>
              <a:ea typeface="Arial"/>
              <a:cs typeface="Arial"/>
              <a:sym typeface="Arial"/>
            </a:endParaRPr>
          </a:p>
          <a:p>
            <a:pPr marL="457200" marR="0" lvl="0" indent="-11430" algn="l" rtl="0">
              <a:lnSpc>
                <a:spcPct val="120000"/>
              </a:lnSpc>
              <a:spcBef>
                <a:spcPts val="0"/>
              </a:spcBef>
              <a:spcAft>
                <a:spcPts val="0"/>
              </a:spcAft>
              <a:buClr>
                <a:srgbClr val="000000"/>
              </a:buClr>
              <a:buSzPts val="7020"/>
              <a:buFont typeface="Arial"/>
              <a:buNone/>
            </a:pPr>
            <a:endParaRPr sz="5400" b="0" i="0" u="none" strike="noStrike" cap="none">
              <a:solidFill>
                <a:srgbClr val="22CED8"/>
              </a:solidFill>
              <a:latin typeface="Arial"/>
              <a:ea typeface="Arial"/>
              <a:cs typeface="Arial"/>
              <a:sym typeface="Arial"/>
            </a:endParaRPr>
          </a:p>
          <a:p>
            <a:pPr marL="750888" marR="0" lvl="0" indent="-685800" algn="l" rtl="0">
              <a:lnSpc>
                <a:spcPct val="120000"/>
              </a:lnSpc>
              <a:spcBef>
                <a:spcPts val="0"/>
              </a:spcBef>
              <a:spcAft>
                <a:spcPts val="0"/>
              </a:spcAft>
              <a:buClr>
                <a:srgbClr val="22CED8"/>
              </a:buClr>
              <a:buSzPts val="7020"/>
              <a:buFont typeface="Arial"/>
              <a:buChar char="•"/>
            </a:pPr>
            <a:r>
              <a:rPr lang="en-US" sz="5400" b="0" i="0" u="none" strike="noStrike" cap="none">
                <a:solidFill>
                  <a:srgbClr val="22CED8"/>
                </a:solidFill>
                <a:latin typeface="Arial"/>
                <a:ea typeface="Arial"/>
                <a:cs typeface="Arial"/>
                <a:sym typeface="Arial"/>
              </a:rPr>
              <a:t>Which audiences should we be focusing on within the chosen objectives? </a:t>
            </a:r>
            <a:endParaRPr sz="5400" b="0" i="0" u="none" strike="noStrike" cap="none">
              <a:solidFill>
                <a:srgbClr val="22CED8"/>
              </a:solidFill>
              <a:latin typeface="Arial"/>
              <a:ea typeface="Arial"/>
              <a:cs typeface="Arial"/>
              <a:sym typeface="Arial"/>
            </a:endParaRPr>
          </a:p>
          <a:p>
            <a:pPr marL="685800" marR="0" lvl="0" indent="-240030" algn="l" rtl="0">
              <a:lnSpc>
                <a:spcPct val="120000"/>
              </a:lnSpc>
              <a:spcBef>
                <a:spcPts val="0"/>
              </a:spcBef>
              <a:spcAft>
                <a:spcPts val="0"/>
              </a:spcAft>
              <a:buClr>
                <a:srgbClr val="000000"/>
              </a:buClr>
              <a:buSzPts val="7020"/>
              <a:buFont typeface="Arial"/>
              <a:buNone/>
            </a:pPr>
            <a:endParaRPr sz="5400" b="0" i="0" u="none" strike="noStrike" cap="none">
              <a:solidFill>
                <a:srgbClr val="22CED8"/>
              </a:solidFill>
              <a:latin typeface="Arial"/>
              <a:ea typeface="Arial"/>
              <a:cs typeface="Arial"/>
              <a:sym typeface="Arial"/>
            </a:endParaRPr>
          </a:p>
          <a:p>
            <a:pPr marL="750888" marR="0" lvl="0" indent="-685800" algn="l" rtl="0">
              <a:lnSpc>
                <a:spcPct val="120000"/>
              </a:lnSpc>
              <a:spcBef>
                <a:spcPts val="0"/>
              </a:spcBef>
              <a:spcAft>
                <a:spcPts val="0"/>
              </a:spcAft>
              <a:buClr>
                <a:srgbClr val="22CED8"/>
              </a:buClr>
              <a:buSzPts val="7020"/>
              <a:buFont typeface="Arial"/>
              <a:buChar char="•"/>
            </a:pPr>
            <a:r>
              <a:rPr lang="en-US" sz="5400" b="0" i="0" u="none" strike="noStrike" cap="none">
                <a:solidFill>
                  <a:srgbClr val="22CED8"/>
                </a:solidFill>
                <a:latin typeface="Arial"/>
                <a:ea typeface="Arial"/>
                <a:cs typeface="Arial"/>
                <a:sym typeface="Arial"/>
              </a:rPr>
              <a:t>What tactics or activities should we focus on?</a:t>
            </a:r>
            <a:endParaRPr sz="5400" b="0" i="0" u="none" strike="noStrike" cap="none">
              <a:solidFill>
                <a:srgbClr val="22CED8"/>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4100"/>
              <a:buFont typeface="Arial"/>
              <a:buNone/>
            </a:pPr>
            <a:endParaRPr sz="4100" b="0" i="0" u="none" strike="noStrike" cap="none">
              <a:solidFill>
                <a:srgbClr val="22CED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152400" y="152400"/>
            <a:ext cx="24113067" cy="13563600"/>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Helvetica Neue</vt:lpstr>
      <vt:lpstr>Helvetica Neue Light</vt:lpstr>
      <vt:lpstr>Noto Sans Symbols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Cillian Domhnall OCATHAIL</dc:creator>
  <cp:lastModifiedBy>Rohini Simbodyal</cp:lastModifiedBy>
  <cp:revision>2</cp:revision>
  <dcterms:modified xsi:type="dcterms:W3CDTF">2018-07-18T11:17:23Z</dcterms:modified>
</cp:coreProperties>
</file>