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2">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BD4D04-8E3F-4E96-9C59-9F948BB2091E}">
  <a:tblStyle styleId="{8EBD4D04-8E3F-4E96-9C59-9F948BB2091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F"/>
          </a:solidFill>
        </a:fill>
      </a:tcStyle>
    </a:wholeTbl>
    <a:band1H>
      <a:tcTxStyle/>
      <a:tcStyle>
        <a:tcBdr/>
        <a:fill>
          <a:solidFill>
            <a:srgbClr val="CADFFF"/>
          </a:solidFill>
        </a:fill>
      </a:tcStyle>
    </a:band1H>
    <a:band2H>
      <a:tcTxStyle/>
      <a:tcStyle>
        <a:tcBdr/>
      </a:tcStyle>
    </a:band2H>
    <a:band1V>
      <a:tcTxStyle/>
      <a:tcStyle>
        <a:tcBdr/>
        <a:fill>
          <a:solidFill>
            <a:srgbClr val="CADFF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1" autoAdjust="0"/>
  </p:normalViewPr>
  <p:slideViewPr>
    <p:cSldViewPr snapToGrid="0">
      <p:cViewPr varScale="1">
        <p:scale>
          <a:sx n="30" d="100"/>
          <a:sy n="30" d="100"/>
        </p:scale>
        <p:origin x="792" y="16"/>
      </p:cViewPr>
      <p:guideLst>
        <p:guide orient="horz" pos="532"/>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1pPr>
            <a:lvl2pPr marL="914400" marR="0" lvl="1"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2pPr>
            <a:lvl3pPr marL="1371600" marR="0" lvl="2"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3pPr>
            <a:lvl4pPr marL="1828800" marR="0" lvl="3"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4pPr>
            <a:lvl5pPr marL="2286000" marR="0" lvl="4"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5pPr>
            <a:lvl6pPr marL="2743200" marR="0" lvl="5"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6pPr>
            <a:lvl7pPr marL="3200400" marR="0" lvl="6"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7pPr>
            <a:lvl8pPr marL="3657600" marR="0" lvl="7"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8pPr>
            <a:lvl9pPr marL="4114800" marR="0" lvl="8"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25" name="Shape 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550"/>
              <a:buFont typeface="Helvetica Neue"/>
              <a:buNone/>
            </a:pPr>
            <a:endParaRPr sz="1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p:txBody>
      </p:sp>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rgbClr val="22CED8"/>
              </a:buClr>
              <a:buSzPts val="1800"/>
              <a:buFont typeface="Arial"/>
              <a:buNone/>
            </a:pPr>
            <a:r>
              <a:rPr lang="en-GB" sz="1200" i="0" u="none" strike="noStrike" cap="none" dirty="0">
                <a:solidFill>
                  <a:srgbClr val="000000"/>
                </a:solidFill>
                <a:latin typeface="Arial"/>
                <a:ea typeface="Arial"/>
                <a:cs typeface="Arial"/>
                <a:sym typeface="Arial"/>
              </a:rPr>
              <a:t>- The cumulative amount of income received by UNOPS for IATI between September 2013 and 31 May 2018 is $10,509,782 </a:t>
            </a:r>
            <a:endParaRPr sz="1200" dirty="0">
              <a:solidFill>
                <a:srgbClr val="000000"/>
              </a:solidFill>
              <a:latin typeface="Arial"/>
              <a:ea typeface="Arial"/>
              <a:cs typeface="Arial"/>
              <a:sym typeface="Arial"/>
            </a:endParaRPr>
          </a:p>
          <a:p>
            <a:pPr marL="0" marR="0" lvl="0" indent="0" algn="l" rtl="0">
              <a:lnSpc>
                <a:spcPct val="117999"/>
              </a:lnSpc>
              <a:spcBef>
                <a:spcPts val="0"/>
              </a:spcBef>
              <a:spcAft>
                <a:spcPts val="0"/>
              </a:spcAft>
              <a:buClr>
                <a:srgbClr val="22CED8"/>
              </a:buClr>
              <a:buSzPts val="1800"/>
              <a:buFont typeface="Arial"/>
              <a:buNone/>
            </a:pPr>
            <a:r>
              <a:rPr lang="en-GB" sz="1200" i="0" u="none" strike="noStrike" cap="none" dirty="0">
                <a:solidFill>
                  <a:srgbClr val="000000"/>
                </a:solidFill>
                <a:latin typeface="Arial"/>
                <a:ea typeface="Arial"/>
                <a:cs typeface="Arial"/>
                <a:sym typeface="Arial"/>
              </a:rPr>
              <a:t>- in addition IATI income, accrued interest (up to Dec 2017) $44,280;</a:t>
            </a:r>
            <a:endParaRPr sz="1200" dirty="0">
              <a:solidFill>
                <a:srgbClr val="000000"/>
              </a:solidFill>
              <a:latin typeface="Arial"/>
              <a:ea typeface="Arial"/>
              <a:cs typeface="Arial"/>
              <a:sym typeface="Arial"/>
            </a:endParaRPr>
          </a:p>
          <a:p>
            <a:pPr marL="0" marR="0" lvl="0" indent="0" algn="l" rtl="0">
              <a:lnSpc>
                <a:spcPct val="117999"/>
              </a:lnSpc>
              <a:spcBef>
                <a:spcPts val="0"/>
              </a:spcBef>
              <a:spcAft>
                <a:spcPts val="0"/>
              </a:spcAft>
              <a:buClr>
                <a:srgbClr val="22CED8"/>
              </a:buClr>
              <a:buSzPts val="1800"/>
              <a:buFont typeface="Arial"/>
              <a:buNone/>
            </a:pPr>
            <a:r>
              <a:rPr lang="en-GB" sz="1200" i="0" u="none" strike="noStrike" cap="none" dirty="0">
                <a:solidFill>
                  <a:srgbClr val="000000"/>
                </a:solidFill>
                <a:latin typeface="Arial"/>
                <a:ea typeface="Arial"/>
                <a:cs typeface="Arial"/>
                <a:sym typeface="Arial"/>
              </a:rPr>
              <a:t>- this brings the total IATI income by 31 May 2018 to $10,554,062; </a:t>
            </a:r>
            <a:endParaRPr sz="1200" dirty="0">
              <a:solidFill>
                <a:srgbClr val="000000"/>
              </a:solidFill>
              <a:latin typeface="Arial"/>
              <a:ea typeface="Arial"/>
              <a:cs typeface="Arial"/>
              <a:sym typeface="Arial"/>
            </a:endParaRPr>
          </a:p>
          <a:p>
            <a:pPr marL="0" marR="0" lvl="0" indent="0" algn="l" rtl="0">
              <a:lnSpc>
                <a:spcPct val="117999"/>
              </a:lnSpc>
              <a:spcBef>
                <a:spcPts val="0"/>
              </a:spcBef>
              <a:spcAft>
                <a:spcPts val="0"/>
              </a:spcAft>
              <a:buClr>
                <a:srgbClr val="22CED8"/>
              </a:buClr>
              <a:buSzPts val="1800"/>
              <a:buFont typeface="Arial"/>
              <a:buNone/>
            </a:pPr>
            <a:r>
              <a:rPr lang="en-GB" sz="1200" i="0" u="none" strike="noStrike" cap="none" dirty="0">
                <a:solidFill>
                  <a:srgbClr val="000000"/>
                </a:solidFill>
                <a:latin typeface="Arial"/>
                <a:ea typeface="Arial"/>
                <a:cs typeface="Arial"/>
                <a:sym typeface="Arial"/>
              </a:rPr>
              <a:t>- Out of this, $170,000 are received as advance payments for the implementation of the IATI year 6 workplan and budget. </a:t>
            </a:r>
            <a:endParaRPr sz="1200" dirty="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200"/>
              <a:buFont typeface="Helvetica Neue"/>
              <a:buNone/>
            </a:pPr>
            <a:endParaRPr sz="1200" b="0" i="0" u="none" strike="noStrike" cap="none" dirty="0">
              <a:solidFill>
                <a:schemeClr val="dk1"/>
              </a:solidFill>
              <a:latin typeface="Times New Roman"/>
              <a:ea typeface="Times New Roman"/>
              <a:cs typeface="Times New Roman"/>
              <a:sym typeface="Times New Roman"/>
            </a:endParaRPr>
          </a:p>
        </p:txBody>
      </p:sp>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 name="Shape 4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71450" marR="0" lvl="0" indent="-158750" algn="l" rtl="0">
              <a:lnSpc>
                <a:spcPct val="117999"/>
              </a:lnSpc>
              <a:spcBef>
                <a:spcPts val="0"/>
              </a:spcBef>
              <a:spcAft>
                <a:spcPts val="0"/>
              </a:spcAft>
              <a:buClr>
                <a:schemeClr val="dk1"/>
              </a:buClr>
              <a:buSzPts val="1200"/>
              <a:buFont typeface="Arial"/>
              <a:buChar char="-"/>
            </a:pPr>
            <a:r>
              <a:rPr lang="en-GB" sz="1200" i="0" u="none" strike="noStrike" cap="none">
                <a:solidFill>
                  <a:schemeClr val="dk1"/>
                </a:solidFill>
                <a:latin typeface="Arial"/>
                <a:ea typeface="Arial"/>
                <a:cs typeface="Arial"/>
                <a:sym typeface="Arial"/>
              </a:rPr>
              <a:t>Chart showing the comparison between the approved budget – annual income – and annual expenditures from the pool funding;</a:t>
            </a:r>
            <a:endParaRPr sz="1200">
              <a:latin typeface="Arial"/>
              <a:ea typeface="Arial"/>
              <a:cs typeface="Arial"/>
              <a:sym typeface="Arial"/>
            </a:endParaRPr>
          </a:p>
          <a:p>
            <a:pPr marL="171450" marR="0" lvl="0" indent="-158750" algn="l" rtl="0">
              <a:lnSpc>
                <a:spcPct val="117999"/>
              </a:lnSpc>
              <a:spcBef>
                <a:spcPts val="0"/>
              </a:spcBef>
              <a:spcAft>
                <a:spcPts val="0"/>
              </a:spcAft>
              <a:buClr>
                <a:schemeClr val="dk1"/>
              </a:buClr>
              <a:buSzPts val="1200"/>
              <a:buFont typeface="Arial"/>
              <a:buChar char="-"/>
            </a:pPr>
            <a:r>
              <a:rPr lang="en-GB" sz="1200" i="0" u="none" strike="noStrike" cap="none">
                <a:solidFill>
                  <a:schemeClr val="dk1"/>
                </a:solidFill>
                <a:latin typeface="Arial"/>
                <a:ea typeface="Arial"/>
                <a:cs typeface="Arial"/>
                <a:sym typeface="Arial"/>
              </a:rPr>
              <a:t>In the first years challenges are shown on funding the annual budget (the income is less than the approved budget therefore the expenditures had to be adjusted to implement only priorities and to keep the lights on);</a:t>
            </a:r>
            <a:endParaRPr sz="1200">
              <a:latin typeface="Arial"/>
              <a:ea typeface="Arial"/>
              <a:cs typeface="Arial"/>
              <a:sym typeface="Arial"/>
            </a:endParaRPr>
          </a:p>
          <a:p>
            <a:pPr marL="171450" marR="0" lvl="0" indent="-158750" algn="l" rtl="0">
              <a:lnSpc>
                <a:spcPct val="117999"/>
              </a:lnSpc>
              <a:spcBef>
                <a:spcPts val="0"/>
              </a:spcBef>
              <a:spcAft>
                <a:spcPts val="0"/>
              </a:spcAft>
              <a:buClr>
                <a:schemeClr val="dk1"/>
              </a:buClr>
              <a:buSzPts val="1200"/>
              <a:buFont typeface="Arial"/>
              <a:buChar char="-"/>
            </a:pPr>
            <a:r>
              <a:rPr lang="en-GB" sz="1200" i="0" u="none" strike="noStrike" cap="none">
                <a:solidFill>
                  <a:schemeClr val="dk1"/>
                </a:solidFill>
                <a:latin typeface="Arial"/>
                <a:ea typeface="Arial"/>
                <a:cs typeface="Arial"/>
                <a:sym typeface="Arial"/>
              </a:rPr>
              <a:t>In Y4 the main challenge was receipt of the funds in a timely manner, to allow proper planning for the implementation of the approved workplan;</a:t>
            </a:r>
            <a:endParaRPr sz="1200">
              <a:latin typeface="Arial"/>
              <a:ea typeface="Arial"/>
              <a:cs typeface="Arial"/>
              <a:sym typeface="Arial"/>
            </a:endParaRPr>
          </a:p>
          <a:p>
            <a:pPr marL="171450" marR="0" lvl="0" indent="-158750" algn="l" rtl="0">
              <a:lnSpc>
                <a:spcPct val="117999"/>
              </a:lnSpc>
              <a:spcBef>
                <a:spcPts val="0"/>
              </a:spcBef>
              <a:spcAft>
                <a:spcPts val="0"/>
              </a:spcAft>
              <a:buClr>
                <a:schemeClr val="dk1"/>
              </a:buClr>
              <a:buSzPts val="1200"/>
              <a:buFont typeface="Arial"/>
              <a:buChar char="-"/>
            </a:pPr>
            <a:r>
              <a:rPr lang="en-GB" sz="1200" i="0" u="none" strike="noStrike" cap="none">
                <a:solidFill>
                  <a:schemeClr val="dk1"/>
                </a:solidFill>
                <a:latin typeface="Arial"/>
                <a:ea typeface="Arial"/>
                <a:cs typeface="Arial"/>
                <a:sym typeface="Arial"/>
              </a:rPr>
              <a:t>The Y5 shows an improvement of the budget and income received. </a:t>
            </a:r>
            <a:endParaRPr sz="1200">
              <a:latin typeface="Arial"/>
              <a:ea typeface="Arial"/>
              <a:cs typeface="Arial"/>
              <a:sym typeface="Arial"/>
            </a:endParaRPr>
          </a:p>
          <a:p>
            <a:pPr marL="171450" marR="0" lvl="0" indent="-158750" algn="l" rtl="0">
              <a:lnSpc>
                <a:spcPct val="117999"/>
              </a:lnSpc>
              <a:spcBef>
                <a:spcPts val="0"/>
              </a:spcBef>
              <a:spcAft>
                <a:spcPts val="0"/>
              </a:spcAft>
              <a:buClr>
                <a:schemeClr val="dk1"/>
              </a:buClr>
              <a:buSzPts val="1200"/>
              <a:buFont typeface="Arial"/>
              <a:buChar char="-"/>
            </a:pPr>
            <a:r>
              <a:rPr lang="en-GB" sz="1200" i="0" u="none" strike="noStrike" cap="none">
                <a:solidFill>
                  <a:schemeClr val="dk1"/>
                </a:solidFill>
                <a:latin typeface="Arial"/>
                <a:ea typeface="Arial"/>
                <a:cs typeface="Arial"/>
                <a:sym typeface="Arial"/>
              </a:rPr>
              <a:t>In general, from the total amount received IATI has spend 81% (against the approved budget).</a:t>
            </a:r>
            <a:endParaRPr sz="120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sz="1200" i="0" u="none" strike="noStrike" cap="none" dirty="0">
                <a:solidFill>
                  <a:srgbClr val="000000"/>
                </a:solidFill>
                <a:latin typeface="Arial"/>
                <a:ea typeface="Arial"/>
                <a:cs typeface="Arial"/>
                <a:sym typeface="Arial"/>
              </a:rPr>
              <a:t>The presented graph shows the IATI Y5 funds received per contribution and until 31 May the Y5 budget is funded by the following breakdown:</a:t>
            </a:r>
            <a:endParaRPr sz="12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Times New Roman"/>
              <a:buNone/>
            </a:pPr>
            <a:r>
              <a:rPr lang="en-GB" sz="1200" i="0" u="none" strike="noStrike" cap="none" dirty="0">
                <a:solidFill>
                  <a:srgbClr val="000000"/>
                </a:solidFill>
                <a:latin typeface="Arial"/>
                <a:ea typeface="Arial"/>
                <a:cs typeface="Arial"/>
                <a:sym typeface="Arial"/>
              </a:rPr>
              <a:t>-85% membership contributions (membership contributions are increasing)</a:t>
            </a:r>
            <a:endParaRPr sz="12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Times New Roman"/>
              <a:buNone/>
            </a:pPr>
            <a:r>
              <a:rPr lang="en-GB" sz="1200" i="0" u="none" strike="noStrike" cap="none" dirty="0">
                <a:solidFill>
                  <a:srgbClr val="000000"/>
                </a:solidFill>
                <a:latin typeface="Arial"/>
                <a:ea typeface="Arial"/>
                <a:cs typeface="Arial"/>
                <a:sym typeface="Arial"/>
              </a:rPr>
              <a:t>-15% voluntary contributions (Voluntary contributions are decreasing as per the funding model, in favour of a full fee model which has successfully been operationalized)</a:t>
            </a:r>
            <a:endParaRPr sz="12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Times New Roman"/>
              <a:buNone/>
            </a:pPr>
            <a:r>
              <a:rPr lang="en-GB" sz="1200" i="0" u="none" strike="noStrike" cap="none" dirty="0">
                <a:solidFill>
                  <a:srgbClr val="000000"/>
                </a:solidFill>
                <a:latin typeface="Arial"/>
                <a:ea typeface="Arial"/>
                <a:cs typeface="Arial"/>
                <a:sym typeface="Arial"/>
              </a:rPr>
              <a:t>- 0.7% interest earned (in year 2017)</a:t>
            </a:r>
            <a:endParaRPr sz="1200" dirty="0">
              <a:solidFill>
                <a:srgbClr val="000000"/>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1200"/>
              <a:buFont typeface="Helvetica Neue"/>
              <a:buNone/>
            </a:pPr>
            <a:endParaRPr sz="1200" i="0" u="none" strike="noStrike" cap="none" dirty="0">
              <a:solidFill>
                <a:srgbClr val="000000"/>
              </a:solidFill>
              <a:latin typeface="Arial"/>
              <a:ea typeface="Arial"/>
              <a:cs typeface="Arial"/>
              <a:sym typeface="Arial"/>
            </a:endParaRPr>
          </a:p>
        </p:txBody>
      </p:sp>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71450" marR="0" lvl="0" indent="-165100" algn="l" rtl="0">
              <a:lnSpc>
                <a:spcPct val="117999"/>
              </a:lnSpc>
              <a:spcBef>
                <a:spcPts val="0"/>
              </a:spcBef>
              <a:spcAft>
                <a:spcPts val="0"/>
              </a:spcAft>
              <a:buClr>
                <a:srgbClr val="000000"/>
              </a:buClr>
              <a:buSzPts val="1100"/>
              <a:buFont typeface="Arial"/>
              <a:buChar char="-"/>
            </a:pPr>
            <a:r>
              <a:rPr lang="en-GB" sz="1100" i="0" u="none" strike="noStrike" cap="none" dirty="0">
                <a:solidFill>
                  <a:srgbClr val="000000"/>
                </a:solidFill>
                <a:latin typeface="Arial"/>
                <a:ea typeface="Arial"/>
                <a:cs typeface="Arial"/>
                <a:sym typeface="Arial"/>
              </a:rPr>
              <a:t>Chart showing the budget – expenditures and commitments from the pool funding per Strategic Element </a:t>
            </a:r>
            <a:endParaRPr sz="1100" dirty="0">
              <a:solidFill>
                <a:srgbClr val="000000"/>
              </a:solidFill>
              <a:latin typeface="Arial"/>
              <a:ea typeface="Arial"/>
              <a:cs typeface="Arial"/>
              <a:sym typeface="Arial"/>
            </a:endParaRPr>
          </a:p>
          <a:p>
            <a:pPr marL="171450" marR="0" lvl="0" indent="-165100" algn="l" rtl="0">
              <a:lnSpc>
                <a:spcPct val="117999"/>
              </a:lnSpc>
              <a:spcBef>
                <a:spcPts val="0"/>
              </a:spcBef>
              <a:spcAft>
                <a:spcPts val="0"/>
              </a:spcAft>
              <a:buClr>
                <a:srgbClr val="000000"/>
              </a:buClr>
              <a:buSzPts val="1100"/>
              <a:buFont typeface="Arial"/>
              <a:buChar char="-"/>
            </a:pPr>
            <a:r>
              <a:rPr lang="en-GB" sz="1100" i="0" u="none" strike="noStrike" cap="none" dirty="0">
                <a:solidFill>
                  <a:srgbClr val="000000"/>
                </a:solidFill>
                <a:latin typeface="Arial"/>
                <a:ea typeface="Arial"/>
                <a:cs typeface="Arial"/>
                <a:sym typeface="Arial"/>
              </a:rPr>
              <a:t>In March 2018, the Governing Board approved a revised budget for Year 5, a 19.5% increase compared to the June 2016 approved budget</a:t>
            </a:r>
            <a:endParaRPr sz="1100" dirty="0">
              <a:solidFill>
                <a:srgbClr val="000000"/>
              </a:solidFill>
              <a:latin typeface="Arial"/>
              <a:ea typeface="Arial"/>
              <a:cs typeface="Arial"/>
              <a:sym typeface="Arial"/>
            </a:endParaRPr>
          </a:p>
          <a:p>
            <a:pPr marL="171450" marR="0" lvl="0" indent="-165100" algn="l" rtl="0">
              <a:lnSpc>
                <a:spcPct val="117999"/>
              </a:lnSpc>
              <a:spcBef>
                <a:spcPts val="0"/>
              </a:spcBef>
              <a:spcAft>
                <a:spcPts val="0"/>
              </a:spcAft>
              <a:buClr>
                <a:srgbClr val="000000"/>
              </a:buClr>
              <a:buSzPts val="1100"/>
              <a:buFont typeface="Arial"/>
              <a:buChar char="-"/>
            </a:pPr>
            <a:r>
              <a:rPr lang="en-GB" sz="1100" i="0" u="none" strike="noStrike" cap="none" dirty="0">
                <a:solidFill>
                  <a:srgbClr val="000000"/>
                </a:solidFill>
                <a:latin typeface="Arial"/>
                <a:ea typeface="Arial"/>
                <a:cs typeface="Arial"/>
                <a:sym typeface="Arial"/>
              </a:rPr>
              <a:t>By 31 May 2018, the IATI pooled fund expended $1,056,733 and $901,559 are committed to be implemented. This represents a total expenditure of 72% of the revised Year 5 budget.</a:t>
            </a:r>
            <a:endParaRPr sz="1100" dirty="0">
              <a:solidFill>
                <a:srgbClr val="000000"/>
              </a:solidFill>
              <a:latin typeface="Arial"/>
              <a:ea typeface="Arial"/>
              <a:cs typeface="Arial"/>
              <a:sym typeface="Arial"/>
            </a:endParaRPr>
          </a:p>
          <a:p>
            <a:pPr marL="171450" marR="0" lvl="0" indent="-95250" algn="l" rtl="0">
              <a:lnSpc>
                <a:spcPct val="117999"/>
              </a:lnSpc>
              <a:spcBef>
                <a:spcPts val="0"/>
              </a:spcBef>
              <a:spcAft>
                <a:spcPts val="0"/>
              </a:spcAft>
              <a:buClr>
                <a:schemeClr val="dk1"/>
              </a:buClr>
              <a:buSzPts val="1200"/>
              <a:buFont typeface="Helvetica Neue"/>
              <a:buNone/>
            </a:pPr>
            <a:endParaRPr sz="1200" b="0" i="0" u="none" strike="noStrike" cap="none" dirty="0">
              <a:solidFill>
                <a:srgbClr val="22CED8"/>
              </a:solidFill>
              <a:latin typeface="Times New Roman"/>
              <a:ea typeface="Times New Roman"/>
              <a:cs typeface="Times New Roman"/>
              <a:sym typeface="Times New Roman"/>
            </a:endParaRPr>
          </a:p>
          <a:p>
            <a:pPr marL="171450" marR="0" lvl="0" indent="-95250" algn="l" rtl="0">
              <a:lnSpc>
                <a:spcPct val="117999"/>
              </a:lnSpc>
              <a:spcBef>
                <a:spcPts val="0"/>
              </a:spcBef>
              <a:spcAft>
                <a:spcPts val="0"/>
              </a:spcAft>
              <a:buClr>
                <a:schemeClr val="dk1"/>
              </a:buClr>
              <a:buSzPts val="1200"/>
              <a:buFont typeface="Helvetica Neue"/>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200"/>
              <a:buFont typeface="Times New Roman"/>
              <a:buNone/>
            </a:pPr>
            <a:r>
              <a:rPr lang="en-GB" sz="1200" b="1" i="0" u="none" strike="noStrike" cap="none" dirty="0">
                <a:solidFill>
                  <a:schemeClr val="dk1"/>
                </a:solidFill>
                <a:latin typeface="Arial"/>
                <a:ea typeface="Arial"/>
                <a:cs typeface="Arial"/>
                <a:sym typeface="Arial"/>
              </a:rPr>
              <a:t>1. </a:t>
            </a:r>
            <a:r>
              <a:rPr lang="en-GB" sz="1200" i="0" u="none" strike="noStrike" cap="none" dirty="0">
                <a:solidFill>
                  <a:schemeClr val="dk1"/>
                </a:solidFill>
                <a:latin typeface="Arial"/>
                <a:ea typeface="Arial"/>
                <a:cs typeface="Arial"/>
                <a:sym typeface="Arial"/>
              </a:rPr>
              <a:t>Anticipated membership fees to be received is USD 2,488,100 is based on the following: </a:t>
            </a:r>
            <a:endParaRPr sz="1200" dirty="0">
              <a:latin typeface="Arial"/>
              <a:ea typeface="Arial"/>
              <a:cs typeface="Arial"/>
              <a:sym typeface="Arial"/>
            </a:endParaRPr>
          </a:p>
          <a:p>
            <a:pPr marL="171450" marR="0" lvl="0" indent="-171450" algn="l" rtl="0">
              <a:lnSpc>
                <a:spcPct val="117999"/>
              </a:lnSpc>
              <a:spcBef>
                <a:spcPts val="0"/>
              </a:spcBef>
              <a:spcAft>
                <a:spcPts val="0"/>
              </a:spcAft>
              <a:buClr>
                <a:schemeClr val="dk1"/>
              </a:buClr>
              <a:buSzPts val="1200"/>
              <a:buFont typeface="Arial"/>
              <a:buChar char="-"/>
            </a:pPr>
            <a:r>
              <a:rPr lang="en-GB" sz="1200" i="0" u="none" strike="noStrike" cap="none" dirty="0">
                <a:solidFill>
                  <a:schemeClr val="dk1"/>
                </a:solidFill>
                <a:latin typeface="Arial"/>
                <a:ea typeface="Arial"/>
                <a:cs typeface="Arial"/>
                <a:sym typeface="Arial"/>
              </a:rPr>
              <a:t>the assumption that all members who paid their fees in full in Year 5 will do again in Year 6</a:t>
            </a:r>
            <a:endParaRPr sz="1200" dirty="0">
              <a:latin typeface="Arial"/>
              <a:ea typeface="Arial"/>
              <a:cs typeface="Arial"/>
              <a:sym typeface="Arial"/>
            </a:endParaRPr>
          </a:p>
          <a:p>
            <a:pPr marL="171450" marR="0" lvl="0" indent="-171450" algn="l" rtl="0">
              <a:lnSpc>
                <a:spcPct val="117999"/>
              </a:lnSpc>
              <a:spcBef>
                <a:spcPts val="0"/>
              </a:spcBef>
              <a:spcAft>
                <a:spcPts val="0"/>
              </a:spcAft>
              <a:buClr>
                <a:schemeClr val="dk1"/>
              </a:buClr>
              <a:buSzPts val="1200"/>
              <a:buFont typeface="Arial"/>
              <a:buChar char="-"/>
            </a:pPr>
            <a:r>
              <a:rPr lang="en-GB" sz="1200" i="0" u="none" strike="noStrike" cap="none" dirty="0">
                <a:solidFill>
                  <a:schemeClr val="dk1"/>
                </a:solidFill>
                <a:latin typeface="Arial"/>
                <a:ea typeface="Arial"/>
                <a:cs typeface="Arial"/>
                <a:sym typeface="Arial"/>
              </a:rPr>
              <a:t>the membership fees will remain at the same level for each constituency.</a:t>
            </a:r>
            <a:endParaRPr sz="1200" dirty="0">
              <a:latin typeface="Arial"/>
              <a:ea typeface="Arial"/>
              <a:cs typeface="Arial"/>
              <a:sym typeface="Arial"/>
            </a:endParaRPr>
          </a:p>
          <a:p>
            <a:pPr marL="0" marR="0" lvl="0" indent="0" algn="l" rtl="0">
              <a:lnSpc>
                <a:spcPct val="117999"/>
              </a:lnSpc>
              <a:spcBef>
                <a:spcPts val="0"/>
              </a:spcBef>
              <a:spcAft>
                <a:spcPts val="0"/>
              </a:spcAft>
              <a:buClr>
                <a:schemeClr val="dk1"/>
              </a:buClr>
              <a:buSzPts val="1200"/>
              <a:buFont typeface="Times New Roman"/>
              <a:buNone/>
            </a:pPr>
            <a:r>
              <a:rPr lang="en-GB" sz="1200" b="1" i="0" u="none" strike="noStrike" cap="none" dirty="0">
                <a:solidFill>
                  <a:schemeClr val="dk1"/>
                </a:solidFill>
                <a:latin typeface="Arial"/>
                <a:ea typeface="Arial"/>
                <a:cs typeface="Arial"/>
                <a:sym typeface="Arial"/>
              </a:rPr>
              <a:t>2</a:t>
            </a:r>
            <a:r>
              <a:rPr lang="en-GB" sz="1200" i="0" u="none" strike="noStrike" cap="none" dirty="0">
                <a:solidFill>
                  <a:schemeClr val="dk1"/>
                </a:solidFill>
                <a:latin typeface="Arial"/>
                <a:ea typeface="Arial"/>
                <a:cs typeface="Arial"/>
                <a:sym typeface="Arial"/>
              </a:rPr>
              <a:t>. The 2.4mil, does not include the Members that have not paid the full membership fee </a:t>
            </a:r>
            <a:r>
              <a:rPr lang="en-GB" sz="1200" b="1" i="0" u="none" strike="noStrike" cap="none" dirty="0">
                <a:solidFill>
                  <a:schemeClr val="dk1"/>
                </a:solidFill>
                <a:latin typeface="Arial"/>
                <a:ea typeface="Arial"/>
                <a:cs typeface="Arial"/>
                <a:sym typeface="Arial"/>
              </a:rPr>
              <a:t>3.</a:t>
            </a:r>
            <a:r>
              <a:rPr lang="en-GB" sz="1200" i="0" u="none" strike="noStrike" cap="none" dirty="0">
                <a:solidFill>
                  <a:schemeClr val="dk1"/>
                </a:solidFill>
                <a:latin typeface="Arial"/>
                <a:ea typeface="Arial"/>
                <a:cs typeface="Arial"/>
                <a:sym typeface="Arial"/>
              </a:rPr>
              <a:t> Members that have not fulfilled their commitments in the previous years have not been included in the calculation. </a:t>
            </a:r>
            <a:endParaRPr sz="1200" i="0" u="none" strike="noStrike" cap="none" dirty="0">
              <a:solidFill>
                <a:schemeClr val="dk1"/>
              </a:solidFill>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Times New Roman"/>
              <a:buNone/>
            </a:pPr>
            <a:r>
              <a:rPr lang="en-GB" sz="1200" b="1" i="0" u="none" strike="noStrike" cap="none" dirty="0">
                <a:solidFill>
                  <a:schemeClr val="dk1"/>
                </a:solidFill>
                <a:latin typeface="Arial"/>
                <a:ea typeface="Arial"/>
                <a:cs typeface="Arial"/>
                <a:sym typeface="Arial"/>
              </a:rPr>
              <a:t>4</a:t>
            </a:r>
            <a:r>
              <a:rPr lang="en-GB" sz="1200" i="0" u="none" strike="noStrike" cap="none" dirty="0">
                <a:solidFill>
                  <a:schemeClr val="dk1"/>
                </a:solidFill>
                <a:latin typeface="Arial"/>
                <a:ea typeface="Arial"/>
                <a:cs typeface="Arial"/>
                <a:sym typeface="Arial"/>
              </a:rPr>
              <a:t>. The main reasons for the rolled over amount come from the </a:t>
            </a:r>
            <a:r>
              <a:rPr lang="en-GB" sz="1200" i="0" u="none" strike="noStrike" cap="none" dirty="0">
                <a:solidFill>
                  <a:srgbClr val="1A6779"/>
                </a:solidFill>
                <a:latin typeface="Arial"/>
                <a:ea typeface="Arial"/>
                <a:cs typeface="Arial"/>
                <a:sym typeface="Arial"/>
              </a:rPr>
              <a:t>Year 4 implementation:</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Times New Roman"/>
              <a:buNone/>
            </a:pPr>
            <a:r>
              <a:rPr lang="en-GB" sz="1200" i="0" u="none" strike="noStrike" cap="none" dirty="0">
                <a:solidFill>
                  <a:srgbClr val="1A6779"/>
                </a:solidFill>
                <a:latin typeface="Arial"/>
                <a:ea typeface="Arial"/>
                <a:cs typeface="Arial"/>
                <a:sym typeface="Arial"/>
              </a:rPr>
              <a:t>- Voluntary contributions of over $560,000</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Times New Roman"/>
              <a:buNone/>
            </a:pPr>
            <a:r>
              <a:rPr lang="en-GB" sz="1200" i="0" u="none" strike="noStrike" cap="none" dirty="0">
                <a:solidFill>
                  <a:srgbClr val="1A6779"/>
                </a:solidFill>
                <a:latin typeface="Arial"/>
                <a:ea typeface="Arial"/>
                <a:cs typeface="Arial"/>
                <a:sym typeface="Arial"/>
              </a:rPr>
              <a:t>- Additional financial support from UNDP</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Times New Roman"/>
              <a:buNone/>
            </a:pPr>
            <a:r>
              <a:rPr lang="en-GB" sz="1200" i="0" u="none" strike="noStrike" cap="none" dirty="0">
                <a:solidFill>
                  <a:srgbClr val="1A6779"/>
                </a:solidFill>
                <a:latin typeface="Arial"/>
                <a:ea typeface="Arial"/>
                <a:cs typeface="Arial"/>
                <a:sym typeface="Arial"/>
              </a:rPr>
              <a:t>- Data use fund allocation rolled over</a:t>
            </a:r>
            <a:endParaRPr sz="1200" dirty="0">
              <a:latin typeface="Arial"/>
              <a:ea typeface="Arial"/>
              <a:cs typeface="Arial"/>
              <a:sym typeface="Arial"/>
            </a:endParaRPr>
          </a:p>
          <a:p>
            <a:pPr marL="171450" marR="0" lvl="0" indent="-152400" algn="l" rtl="0">
              <a:lnSpc>
                <a:spcPct val="120000"/>
              </a:lnSpc>
              <a:spcBef>
                <a:spcPts val="0"/>
              </a:spcBef>
              <a:spcAft>
                <a:spcPts val="0"/>
              </a:spcAft>
              <a:buClr>
                <a:srgbClr val="22CED8"/>
              </a:buClr>
              <a:buSzPts val="1200"/>
              <a:buFont typeface="Arial"/>
              <a:buChar char="-"/>
            </a:pPr>
            <a:r>
              <a:rPr lang="en-GB" sz="1200" i="0" u="none" strike="noStrike" cap="none" dirty="0">
                <a:solidFill>
                  <a:srgbClr val="1A6779"/>
                </a:solidFill>
                <a:latin typeface="Arial"/>
                <a:ea typeface="Arial"/>
                <a:cs typeface="Arial"/>
                <a:sym typeface="Arial"/>
              </a:rPr>
              <a:t>Year 4 Members’ Assembly held in Year 5</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Times New Roman"/>
              <a:buNone/>
            </a:pPr>
            <a:r>
              <a:rPr lang="en-GB" sz="1200" i="0" u="none" strike="noStrike" cap="none" dirty="0">
                <a:solidFill>
                  <a:srgbClr val="1A6779"/>
                </a:solidFill>
                <a:latin typeface="Arial"/>
                <a:ea typeface="Arial"/>
                <a:cs typeface="Arial"/>
                <a:sym typeface="Arial"/>
              </a:rPr>
              <a:t>Year 5 implementation:</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Helvetica Neue"/>
              <a:buNone/>
            </a:pPr>
            <a:r>
              <a:rPr lang="en-GB" sz="1200" i="0" u="none" strike="noStrike" cap="none" dirty="0">
                <a:solidFill>
                  <a:srgbClr val="1A6779"/>
                </a:solidFill>
                <a:latin typeface="Arial"/>
                <a:ea typeface="Arial"/>
                <a:cs typeface="Arial"/>
                <a:sym typeface="Arial"/>
              </a:rPr>
              <a:t>-Voluntary contributions of over $400,000</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Helvetica Neue"/>
              <a:buNone/>
            </a:pPr>
            <a:r>
              <a:rPr lang="en-GB" sz="1200" i="0" u="none" strike="noStrike" cap="none" dirty="0">
                <a:solidFill>
                  <a:srgbClr val="1A6779"/>
                </a:solidFill>
                <a:latin typeface="Arial"/>
                <a:ea typeface="Arial"/>
                <a:cs typeface="Arial"/>
                <a:sym typeface="Arial"/>
              </a:rPr>
              <a:t>-Continued financial support from UNDP</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Helvetica Neue"/>
              <a:buNone/>
            </a:pPr>
            <a:r>
              <a:rPr lang="en-GB" sz="1200" i="0" u="none" strike="noStrike" cap="none" dirty="0">
                <a:solidFill>
                  <a:srgbClr val="1A6779"/>
                </a:solidFill>
                <a:latin typeface="Arial"/>
                <a:ea typeface="Arial"/>
                <a:cs typeface="Arial"/>
                <a:sym typeface="Arial"/>
              </a:rPr>
              <a:t>-Capital expenditure for the </a:t>
            </a:r>
            <a:r>
              <a:rPr lang="en-GB" sz="1200" i="0" u="none" strike="noStrike" cap="none" dirty="0" err="1">
                <a:solidFill>
                  <a:srgbClr val="1A6779"/>
                </a:solidFill>
                <a:latin typeface="Arial"/>
                <a:ea typeface="Arial"/>
                <a:cs typeface="Arial"/>
                <a:sym typeface="Arial"/>
              </a:rPr>
              <a:t>datastore</a:t>
            </a:r>
            <a:r>
              <a:rPr lang="en-GB" sz="1200" i="0" u="none" strike="noStrike" cap="none" dirty="0">
                <a:solidFill>
                  <a:srgbClr val="1A6779"/>
                </a:solidFill>
                <a:latin typeface="Arial"/>
                <a:ea typeface="Arial"/>
                <a:cs typeface="Arial"/>
                <a:sym typeface="Arial"/>
              </a:rPr>
              <a:t> due in Year 6</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Helvetica Neue"/>
              <a:buNone/>
            </a:pPr>
            <a:r>
              <a:rPr lang="en-GB" sz="1200" i="0" u="none" strike="noStrike" cap="none" dirty="0">
                <a:solidFill>
                  <a:srgbClr val="1A6779"/>
                </a:solidFill>
                <a:latin typeface="Arial"/>
                <a:ea typeface="Arial"/>
                <a:cs typeface="Arial"/>
                <a:sym typeface="Arial"/>
              </a:rPr>
              <a:t>-TAG meeting due in early Year 6</a:t>
            </a:r>
            <a:endParaRPr sz="1200" dirty="0">
              <a:latin typeface="Arial"/>
              <a:ea typeface="Arial"/>
              <a:cs typeface="Arial"/>
              <a:sym typeface="Arial"/>
            </a:endParaRPr>
          </a:p>
          <a:p>
            <a:pPr marL="0" marR="0" lvl="0" indent="0" algn="l" rtl="0">
              <a:lnSpc>
                <a:spcPct val="120000"/>
              </a:lnSpc>
              <a:spcBef>
                <a:spcPts val="0"/>
              </a:spcBef>
              <a:spcAft>
                <a:spcPts val="0"/>
              </a:spcAft>
              <a:buClr>
                <a:srgbClr val="22CED8"/>
              </a:buClr>
              <a:buSzPts val="1500"/>
              <a:buFont typeface="Helvetica Neue"/>
              <a:buNone/>
            </a:pPr>
            <a:endParaRPr sz="1200" b="0" i="0" u="none" strike="noStrike" cap="none" dirty="0">
              <a:solidFill>
                <a:srgbClr val="1A6779"/>
              </a:solidFill>
              <a:latin typeface="Times New Roman"/>
              <a:ea typeface="Times New Roman"/>
              <a:cs typeface="Times New Roman"/>
              <a:sym typeface="Times New Roman"/>
            </a:endParaRPr>
          </a:p>
          <a:p>
            <a:pPr marL="0" marR="0" lvl="0" indent="0" algn="l" rtl="0">
              <a:lnSpc>
                <a:spcPct val="117999"/>
              </a:lnSpc>
              <a:spcBef>
                <a:spcPts val="0"/>
              </a:spcBef>
              <a:spcAft>
                <a:spcPts val="0"/>
              </a:spcAft>
              <a:buClr>
                <a:schemeClr val="dk1"/>
              </a:buClr>
              <a:buSzPts val="1200"/>
              <a:buFont typeface="Helvetica Neue"/>
              <a:buNone/>
            </a:pPr>
            <a:endParaRPr sz="1200" b="0" i="0" u="none" strike="noStrike" cap="none" dirty="0">
              <a:solidFill>
                <a:schemeClr val="dk1"/>
              </a:solidFill>
              <a:latin typeface="Times New Roman"/>
              <a:ea typeface="Times New Roman"/>
              <a:cs typeface="Times New Roman"/>
              <a:sym typeface="Times New Roman"/>
            </a:endParaRPr>
          </a:p>
        </p:txBody>
      </p:sp>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GB" sz="1100" i="0" u="none" strike="noStrike" cap="none" dirty="0">
                <a:solidFill>
                  <a:schemeClr val="dk1"/>
                </a:solidFill>
                <a:latin typeface="Arial"/>
                <a:ea typeface="Arial"/>
                <a:cs typeface="Arial"/>
                <a:sym typeface="Arial"/>
              </a:rPr>
              <a:t>Y6 budget, as per strategic elements.</a:t>
            </a:r>
            <a:endParaRPr sz="1100" i="0" u="none" strike="noStrike" cap="none" dirty="0">
              <a:solidFill>
                <a:schemeClr val="dk1"/>
              </a:solidFill>
              <a:latin typeface="Arial"/>
              <a:ea typeface="Arial"/>
              <a:cs typeface="Arial"/>
              <a:sym typeface="Arial"/>
            </a:endParaRPr>
          </a:p>
          <a:p>
            <a:pPr marL="0" marR="0" lvl="0" indent="0" algn="l" rtl="0">
              <a:lnSpc>
                <a:spcPct val="117999"/>
              </a:lnSpc>
              <a:spcBef>
                <a:spcPts val="0"/>
              </a:spcBef>
              <a:spcAft>
                <a:spcPts val="0"/>
              </a:spcAft>
              <a:buClr>
                <a:schemeClr val="dk1"/>
              </a:buClr>
              <a:buSzPts val="2200"/>
              <a:buFont typeface="Helvetica Neue"/>
              <a:buNone/>
            </a:pPr>
            <a:endParaRPr sz="1100" i="0" u="none" strike="noStrike" cap="none" dirty="0">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2" type="tx">
  <p:cSld name="TITLE_AND_BODY">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GB"/>
              <a:t>‹#›</a:t>
            </a:fld>
            <a:endParaRPr/>
          </a:p>
        </p:txBody>
      </p:sp>
      <p:pic>
        <p:nvPicPr>
          <p:cNvPr id="11" name="Shape 11" descr="IATI-Gradients-1920x1080.jpg"/>
          <p:cNvPicPr preferRelativeResize="0"/>
          <p:nvPr/>
        </p:nvPicPr>
        <p:blipFill rotWithShape="1">
          <a:blip r:embed="rId2">
            <a:alphaModFix/>
          </a:blip>
          <a:srcRect/>
          <a:stretch/>
        </p:blipFill>
        <p:spPr>
          <a:xfrm>
            <a:off x="0" y="0"/>
            <a:ext cx="24188928" cy="13702284"/>
          </a:xfrm>
          <a:prstGeom prst="rect">
            <a:avLst/>
          </a:prstGeom>
          <a:noFill/>
          <a:ln>
            <a:noFill/>
          </a:ln>
        </p:spPr>
      </p:pic>
      <p:pic>
        <p:nvPicPr>
          <p:cNvPr id="12" name="Shape 12" descr="Marque-WIth-Fade.png"/>
          <p:cNvPicPr preferRelativeResize="0"/>
          <p:nvPr/>
        </p:nvPicPr>
        <p:blipFill rotWithShape="1">
          <a:blip r:embed="rId3">
            <a:alphaModFix amt="40247"/>
          </a:blip>
          <a:srcRect/>
          <a:stretch/>
        </p:blipFill>
        <p:spPr>
          <a:xfrm>
            <a:off x="5056558" y="1418106"/>
            <a:ext cx="24441893" cy="2444189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13"/>
        <p:cNvGrpSpPr/>
        <p:nvPr/>
      </p:nvGrpSpPr>
      <p:grpSpPr>
        <a:xfrm>
          <a:off x="0" y="0"/>
          <a:ext cx="0" cy="0"/>
          <a:chOff x="0" y="0"/>
          <a:chExt cx="0" cy="0"/>
        </a:xfrm>
      </p:grpSpPr>
      <p:sp>
        <p:nvSpPr>
          <p:cNvPr id="14" name="Shape 1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GB"/>
              <a:t>‹#›</a:t>
            </a:fld>
            <a:endParaRPr/>
          </a:p>
        </p:txBody>
      </p:sp>
      <p:pic>
        <p:nvPicPr>
          <p:cNvPr id="15" name="Shape 15"/>
          <p:cNvPicPr preferRelativeResize="0"/>
          <p:nvPr/>
        </p:nvPicPr>
        <p:blipFill rotWithShape="1">
          <a:blip r:embed="rId2">
            <a:alphaModFix/>
          </a:blip>
          <a:srcRect/>
          <a:stretch/>
        </p:blipFill>
        <p:spPr>
          <a:xfrm>
            <a:off x="3363044" y="1"/>
            <a:ext cx="20943874" cy="136657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16"/>
        <p:cNvGrpSpPr/>
        <p:nvPr/>
      </p:nvGrpSpPr>
      <p:grpSpPr>
        <a:xfrm>
          <a:off x="0" y="0"/>
          <a:ext cx="0" cy="0"/>
          <a:chOff x="0" y="0"/>
          <a:chExt cx="0" cy="0"/>
        </a:xfrm>
      </p:grpSpPr>
      <p:pic>
        <p:nvPicPr>
          <p:cNvPr id="17" name="Shape 17" descr="Marque-WIth-Fade.jpg"/>
          <p:cNvPicPr preferRelativeResize="0"/>
          <p:nvPr/>
        </p:nvPicPr>
        <p:blipFill rotWithShape="1">
          <a:blip r:embed="rId2">
            <a:alphaModFix amt="0"/>
          </a:blip>
          <a:srcRect/>
          <a:stretch/>
        </p:blipFill>
        <p:spPr>
          <a:xfrm>
            <a:off x="5429092" y="1433949"/>
            <a:ext cx="24564101" cy="24564101"/>
          </a:xfrm>
          <a:prstGeom prst="rect">
            <a:avLst/>
          </a:prstGeom>
          <a:noFill/>
          <a:ln>
            <a:noFill/>
          </a:ln>
        </p:spPr>
      </p:pic>
      <p:sp>
        <p:nvSpPr>
          <p:cNvPr id="18" name="Shape 18"/>
          <p:cNvSpPr txBox="1"/>
          <p:nvPr/>
        </p:nvSpPr>
        <p:spPr>
          <a:xfrm>
            <a:off x="1072236" y="12787789"/>
            <a:ext cx="5819631" cy="34755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GB" sz="2000" b="0" i="0" u="none" strike="noStrike" cap="none">
                <a:solidFill>
                  <a:srgbClr val="1A6B80"/>
                </a:solidFill>
                <a:latin typeface="Arial"/>
                <a:ea typeface="Arial"/>
                <a:cs typeface="Arial"/>
                <a:sym typeface="Arial"/>
              </a:rPr>
              <a:t>International Aid Transparency Initiative</a:t>
            </a:r>
            <a:endParaRPr/>
          </a:p>
        </p:txBody>
      </p:sp>
      <p:sp>
        <p:nvSpPr>
          <p:cNvPr id="19" name="Shape 19"/>
          <p:cNvSpPr txBox="1"/>
          <p:nvPr/>
        </p:nvSpPr>
        <p:spPr>
          <a:xfrm>
            <a:off x="8679066" y="12749955"/>
            <a:ext cx="3817734" cy="42322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GB" sz="2000" b="0" i="0" u="none" strike="noStrike" cap="none">
                <a:solidFill>
                  <a:srgbClr val="1A6B80"/>
                </a:solidFill>
                <a:latin typeface="Arial"/>
                <a:ea typeface="Arial"/>
                <a:cs typeface="Arial"/>
                <a:sym typeface="Arial"/>
              </a:rPr>
              <a:t>Members’ Assembly 2018</a:t>
            </a:r>
            <a:endParaRPr sz="2000" b="0" i="0" u="none" strike="noStrike" cap="none">
              <a:solidFill>
                <a:srgbClr val="1A6B80"/>
              </a:solidFill>
              <a:latin typeface="Arial"/>
              <a:ea typeface="Arial"/>
              <a:cs typeface="Arial"/>
              <a:sym typeface="Arial"/>
            </a:endParaRPr>
          </a:p>
        </p:txBody>
      </p:sp>
      <p:sp>
        <p:nvSpPr>
          <p:cNvPr id="20" name="Shape 20"/>
          <p:cNvSpPr txBox="1"/>
          <p:nvPr/>
        </p:nvSpPr>
        <p:spPr>
          <a:xfrm>
            <a:off x="16099038" y="12787789"/>
            <a:ext cx="1385541"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GB" sz="2000" b="0" i="0" u="none" strike="noStrike" cap="none">
                <a:solidFill>
                  <a:srgbClr val="1A6B80"/>
                </a:solidFill>
                <a:latin typeface="Arial"/>
                <a:ea typeface="Arial"/>
                <a:cs typeface="Arial"/>
                <a:sym typeface="Arial"/>
              </a:rPr>
              <a:t>11.07.2018</a:t>
            </a:r>
            <a:endParaRPr/>
          </a:p>
        </p:txBody>
      </p:sp>
      <p:sp>
        <p:nvSpPr>
          <p:cNvPr id="21" name="Shape 21"/>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cxnSp>
        <p:nvCxnSpPr>
          <p:cNvPr id="22" name="Shape 22"/>
          <p:cNvCxnSpPr/>
          <p:nvPr/>
        </p:nvCxnSpPr>
        <p:spPr>
          <a:xfrm>
            <a:off x="1124370" y="12534806"/>
            <a:ext cx="22135258" cy="1"/>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GB"/>
              <a:t>‹#›</a:t>
            </a:fld>
            <a:endParaRPr/>
          </a:p>
        </p:txBody>
      </p:sp>
      <p:sp>
        <p:nvSpPr>
          <p:cNvPr id="7" name="Shape 7"/>
          <p:cNvSpPr txBox="1">
            <a:spLocks noGrp="1"/>
          </p:cNvSpPr>
          <p:nvPr>
            <p:ph type="title"/>
          </p:nvPr>
        </p:nvSpPr>
        <p:spPr>
          <a:xfrm>
            <a:off x="2275632" y="2851625"/>
            <a:ext cx="20828001" cy="4648201"/>
          </a:xfrm>
          <a:prstGeom prst="rect">
            <a:avLst/>
          </a:prstGeom>
          <a:noFill/>
          <a:ln>
            <a:noFill/>
          </a:ln>
        </p:spPr>
        <p:txBody>
          <a:bodyPr spcFirstLastPara="1" wrap="square" lIns="91425" tIns="91425" rIns="91425" bIns="91425"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8" name="Shape 8"/>
          <p:cNvSpPr txBox="1">
            <a:spLocks noGrp="1"/>
          </p:cNvSpPr>
          <p:nvPr>
            <p:ph type="body" idx="1"/>
          </p:nvPr>
        </p:nvSpPr>
        <p:spPr>
          <a:xfrm>
            <a:off x="1778000" y="7073900"/>
            <a:ext cx="20828000" cy="1587500"/>
          </a:xfrm>
          <a:prstGeom prst="rect">
            <a:avLst/>
          </a:prstGeom>
          <a:noFill/>
          <a:ln>
            <a:noFill/>
          </a:ln>
        </p:spPr>
        <p:txBody>
          <a:bodyPr spcFirstLastPara="1" wrap="square" lIns="91425" tIns="91425" rIns="91425" bIns="91425" anchor="t" anchorCtr="0"/>
          <a:lstStyle>
            <a:lvl1pPr marL="457200" marR="0" lvl="0"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1pPr>
            <a:lvl2pPr marL="914400" marR="0" lvl="1"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2pPr>
            <a:lvl3pPr marL="1371600" marR="0" lvl="2"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3pPr>
            <a:lvl4pPr marL="1828800" marR="0" lvl="3"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4pPr>
            <a:lvl5pPr marL="2286000" marR="0" lvl="4"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5pPr>
            <a:lvl6pPr marL="2743200" marR="0" lvl="5"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6pPr>
            <a:lvl7pPr marL="3200400" marR="0" lvl="6"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7pPr>
            <a:lvl8pPr marL="3657600" marR="0" lvl="7"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8pPr>
            <a:lvl9pPr marL="4114800" marR="0" lvl="8"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p:nvPr/>
        </p:nvSpPr>
        <p:spPr>
          <a:xfrm>
            <a:off x="989750" y="779556"/>
            <a:ext cx="12976200" cy="9122400"/>
          </a:xfrm>
          <a:prstGeom prst="rect">
            <a:avLst/>
          </a:prstGeom>
          <a:noFill/>
          <a:ln>
            <a:noFill/>
          </a:ln>
        </p:spPr>
        <p:txBody>
          <a:bodyPr spcFirstLastPara="1" wrap="square" lIns="50800" tIns="50800" rIns="50800" bIns="50800" anchor="t" anchorCtr="0">
            <a:noAutofit/>
          </a:bodyPr>
          <a:lstStyle/>
          <a:p>
            <a:pPr marL="0" marR="0" lvl="0" indent="0" algn="l" rtl="0">
              <a:lnSpc>
                <a:spcPct val="105504"/>
              </a:lnSpc>
              <a:spcBef>
                <a:spcPts val="0"/>
              </a:spcBef>
              <a:spcAft>
                <a:spcPts val="0"/>
              </a:spcAft>
              <a:buClr>
                <a:srgbClr val="FFFFFF"/>
              </a:buClr>
              <a:buSzPts val="2725"/>
              <a:buFont typeface="Arial"/>
              <a:buNone/>
            </a:pPr>
            <a:r>
              <a:rPr lang="en-GB" sz="10900" b="1" i="0" u="none" strike="noStrike" cap="none">
                <a:solidFill>
                  <a:srgbClr val="FFFFFF"/>
                </a:solidFill>
                <a:latin typeface="Arial"/>
                <a:ea typeface="Arial"/>
                <a:cs typeface="Arial"/>
                <a:sym typeface="Arial"/>
              </a:rPr>
              <a:t>Workstream 5: </a:t>
            </a:r>
            <a:endParaRPr sz="10900" b="1" i="0" u="none" strike="noStrike" cap="none">
              <a:solidFill>
                <a:srgbClr val="FFFFFF"/>
              </a:solidFill>
              <a:latin typeface="Arial"/>
              <a:ea typeface="Arial"/>
              <a:cs typeface="Arial"/>
              <a:sym typeface="Arial"/>
            </a:endParaRPr>
          </a:p>
          <a:p>
            <a:pPr marL="0" marR="0" lvl="0" indent="0" algn="l" rtl="0">
              <a:lnSpc>
                <a:spcPct val="105504"/>
              </a:lnSpc>
              <a:spcBef>
                <a:spcPts val="0"/>
              </a:spcBef>
              <a:spcAft>
                <a:spcPts val="0"/>
              </a:spcAft>
              <a:buClr>
                <a:srgbClr val="FFFFFF"/>
              </a:buClr>
              <a:buSzPts val="2725"/>
              <a:buFont typeface="Arial"/>
              <a:buNone/>
            </a:pPr>
            <a:r>
              <a:rPr lang="en-GB" sz="10900" b="1" i="0" u="none" strike="noStrike" cap="none">
                <a:solidFill>
                  <a:srgbClr val="FFFFFF"/>
                </a:solidFill>
                <a:latin typeface="Arial"/>
                <a:ea typeface="Arial"/>
                <a:cs typeface="Arial"/>
                <a:sym typeface="Arial"/>
              </a:rPr>
              <a:t>Governance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950"/>
              <a:buFont typeface="Arial"/>
              <a:buNone/>
            </a:pPr>
            <a:r>
              <a:rPr lang="en-GB" sz="3800" b="1" i="0" u="none" strike="noStrike" cap="none">
                <a:solidFill>
                  <a:srgbClr val="FFFFFF"/>
                </a:solidFill>
                <a:latin typeface="Arial"/>
                <a:ea typeface="Arial"/>
                <a:cs typeface="Arial"/>
                <a:sym typeface="Arial"/>
              </a:rPr>
              <a:t>Financial overview for Year 5</a:t>
            </a:r>
            <a:endParaRPr/>
          </a:p>
          <a:p>
            <a:pPr marL="0" marR="0" lvl="0" indent="0" algn="l" rtl="0">
              <a:lnSpc>
                <a:spcPct val="100000"/>
              </a:lnSpc>
              <a:spcBef>
                <a:spcPts val="0"/>
              </a:spcBef>
              <a:spcAft>
                <a:spcPts val="0"/>
              </a:spcAft>
              <a:buClr>
                <a:srgbClr val="FFFFFF"/>
              </a:buClr>
              <a:buSzPts val="950"/>
              <a:buFont typeface="Arial"/>
              <a:buNone/>
            </a:pPr>
            <a:r>
              <a:rPr lang="en-GB" sz="3800" b="1" i="0" u="none" strike="noStrike" cap="none">
                <a:solidFill>
                  <a:srgbClr val="FFFFFF"/>
                </a:solidFill>
                <a:latin typeface="Arial"/>
                <a:ea typeface="Arial"/>
                <a:cs typeface="Arial"/>
                <a:sym typeface="Arial"/>
              </a:rPr>
              <a:t>Budget proposal for Year 6</a:t>
            </a:r>
            <a:endParaRPr sz="38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50"/>
              <a:buFont typeface="Arial"/>
              <a:buNone/>
            </a:pPr>
            <a:endParaRPr sz="3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50"/>
              <a:buFont typeface="Arial"/>
              <a:buNone/>
            </a:pPr>
            <a:endParaRPr sz="3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50"/>
              <a:buFont typeface="Arial"/>
              <a:buNone/>
            </a:pPr>
            <a:r>
              <a:rPr lang="en-GB" sz="3800" b="0" i="0" u="none" strike="noStrike" cap="none">
                <a:solidFill>
                  <a:srgbClr val="FFFFFF"/>
                </a:solidFill>
                <a:latin typeface="Arial"/>
                <a:ea typeface="Arial"/>
                <a:cs typeface="Arial"/>
                <a:sym typeface="Arial"/>
              </a:rPr>
              <a:t>11 July 2018</a:t>
            </a:r>
            <a:endParaRPr sz="1400" b="0" i="0" u="none" strike="noStrike" cap="none">
              <a:solidFill>
                <a:srgbClr val="000000"/>
              </a:solidFill>
              <a:latin typeface="Arial"/>
              <a:ea typeface="Arial"/>
              <a:cs typeface="Arial"/>
              <a:sym typeface="Arial"/>
            </a:endParaRPr>
          </a:p>
        </p:txBody>
      </p:sp>
      <p:pic>
        <p:nvPicPr>
          <p:cNvPr id="28" name="Shape 28" descr="Image"/>
          <p:cNvPicPr preferRelativeResize="0"/>
          <p:nvPr/>
        </p:nvPicPr>
        <p:blipFill rotWithShape="1">
          <a:blip r:embed="rId3">
            <a:alphaModFix/>
          </a:blip>
          <a:srcRect/>
          <a:stretch/>
        </p:blipFill>
        <p:spPr>
          <a:xfrm>
            <a:off x="1165971" y="11125437"/>
            <a:ext cx="4303781" cy="14286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1984600" y="2483551"/>
            <a:ext cx="9404700" cy="4543800"/>
          </a:xfrm>
          <a:prstGeom prst="rect">
            <a:avLst/>
          </a:prstGeom>
          <a:noFill/>
          <a:ln>
            <a:noFill/>
          </a:ln>
        </p:spPr>
        <p:txBody>
          <a:bodyPr spcFirstLastPara="1" wrap="square" lIns="50800" tIns="50800" rIns="50800" bIns="50800" anchor="t" anchorCtr="0">
            <a:noAutofit/>
          </a:bodyPr>
          <a:lstStyle/>
          <a:p>
            <a:pPr marL="0" marR="0" lvl="0" indent="0" algn="ctr" rtl="0">
              <a:lnSpc>
                <a:spcPct val="134210"/>
              </a:lnSpc>
              <a:spcBef>
                <a:spcPts val="0"/>
              </a:spcBef>
              <a:spcAft>
                <a:spcPts val="0"/>
              </a:spcAft>
              <a:buClr>
                <a:srgbClr val="000000"/>
              </a:buClr>
              <a:buSzPts val="4800"/>
              <a:buFont typeface="Arial"/>
              <a:buNone/>
            </a:pPr>
            <a:endParaRPr sz="4800" b="1" i="0" u="none" strike="noStrike" cap="none">
              <a:solidFill>
                <a:srgbClr val="1A6779"/>
              </a:solidFill>
              <a:latin typeface="Arial"/>
              <a:ea typeface="Arial"/>
              <a:cs typeface="Arial"/>
              <a:sym typeface="Arial"/>
            </a:endParaRPr>
          </a:p>
        </p:txBody>
      </p:sp>
      <p:sp>
        <p:nvSpPr>
          <p:cNvPr id="92" name="Shape 92"/>
          <p:cNvSpPr txBox="1"/>
          <p:nvPr/>
        </p:nvSpPr>
        <p:spPr>
          <a:xfrm flipH="1">
            <a:off x="1984600" y="3616366"/>
            <a:ext cx="4336200" cy="27516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55366"/>
              </a:buClr>
              <a:buSzPts val="1000"/>
              <a:buFont typeface="Helvetica Neue"/>
              <a:buNone/>
            </a:pPr>
            <a:r>
              <a:rPr lang="en-GB" sz="4800" b="1" i="0" u="none" strike="noStrike" cap="none">
                <a:solidFill>
                  <a:srgbClr val="1A6779"/>
                </a:solidFill>
                <a:latin typeface="Arial"/>
                <a:ea typeface="Arial"/>
                <a:cs typeface="Arial"/>
                <a:sym typeface="Arial"/>
              </a:rPr>
              <a:t>THANK YOU</a:t>
            </a:r>
            <a:endParaRPr sz="4800" b="1" i="0" u="none" strike="noStrike" cap="none">
              <a:solidFill>
                <a:srgbClr val="1A677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1410825" y="3021013"/>
            <a:ext cx="21771300" cy="87759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34210"/>
              </a:lnSpc>
              <a:spcBef>
                <a:spcPts val="0"/>
              </a:spcBef>
              <a:spcAft>
                <a:spcPts val="0"/>
              </a:spcAft>
              <a:buClr>
                <a:srgbClr val="1A6779"/>
              </a:buClr>
              <a:buSzPts val="3800"/>
              <a:buFont typeface="Arial"/>
              <a:buAutoNum type="arabicPeriod"/>
            </a:pPr>
            <a:r>
              <a:rPr lang="en-GB" sz="4000" b="1" i="0" u="none" strike="noStrike" cap="none" dirty="0">
                <a:solidFill>
                  <a:srgbClr val="1A6779"/>
                </a:solidFill>
                <a:latin typeface="Arial"/>
                <a:ea typeface="Arial"/>
                <a:cs typeface="Arial"/>
                <a:sym typeface="Arial"/>
              </a:rPr>
              <a:t>IATI performance 2013 - 2018</a:t>
            </a:r>
            <a:endParaRPr dirty="0"/>
          </a:p>
          <a:p>
            <a:pPr marL="457200" marR="0" lvl="0" indent="-215900" algn="l" rtl="0">
              <a:lnSpc>
                <a:spcPct val="134210"/>
              </a:lnSpc>
              <a:spcBef>
                <a:spcPts val="0"/>
              </a:spcBef>
              <a:spcAft>
                <a:spcPts val="0"/>
              </a:spcAft>
              <a:buClr>
                <a:srgbClr val="1A6779"/>
              </a:buClr>
              <a:buSzPts val="3800"/>
              <a:buFont typeface="Arial"/>
              <a:buNone/>
            </a:pPr>
            <a:endParaRPr sz="4000" b="1" i="0" u="none" strike="noStrike" cap="none" dirty="0">
              <a:solidFill>
                <a:srgbClr val="1A6779"/>
              </a:solidFill>
              <a:latin typeface="Arial"/>
              <a:ea typeface="Arial"/>
              <a:cs typeface="Arial"/>
              <a:sym typeface="Arial"/>
            </a:endParaRPr>
          </a:p>
          <a:p>
            <a:pPr marR="0" lvl="0" algn="l" rtl="0">
              <a:lnSpc>
                <a:spcPct val="134210"/>
              </a:lnSpc>
              <a:spcBef>
                <a:spcPts val="0"/>
              </a:spcBef>
              <a:spcAft>
                <a:spcPts val="0"/>
              </a:spcAft>
              <a:buClr>
                <a:srgbClr val="1A6779"/>
              </a:buClr>
              <a:buSzPts val="3800"/>
            </a:pPr>
            <a:r>
              <a:rPr lang="en-GB" sz="4000" b="1" i="0" u="none" strike="noStrike" cap="none" dirty="0">
                <a:solidFill>
                  <a:srgbClr val="1A6779"/>
                </a:solidFill>
                <a:latin typeface="Arial"/>
                <a:ea typeface="Arial"/>
                <a:cs typeface="Arial"/>
                <a:sym typeface="Arial"/>
              </a:rPr>
              <a:t>2. Year 5 income and expenditure</a:t>
            </a:r>
            <a:endParaRPr dirty="0"/>
          </a:p>
          <a:p>
            <a:pPr marR="0" lvl="0" algn="l" rtl="0">
              <a:lnSpc>
                <a:spcPct val="134210"/>
              </a:lnSpc>
              <a:spcBef>
                <a:spcPts val="0"/>
              </a:spcBef>
              <a:spcAft>
                <a:spcPts val="0"/>
              </a:spcAft>
              <a:buClr>
                <a:srgbClr val="1A6779"/>
              </a:buClr>
              <a:buSzPts val="3800"/>
            </a:pPr>
            <a:endParaRPr lang="en-GB" sz="4000" b="1" dirty="0">
              <a:solidFill>
                <a:srgbClr val="1A6779"/>
              </a:solidFill>
            </a:endParaRPr>
          </a:p>
          <a:p>
            <a:pPr marR="0" lvl="0" algn="l" rtl="0">
              <a:lnSpc>
                <a:spcPct val="134210"/>
              </a:lnSpc>
              <a:spcBef>
                <a:spcPts val="0"/>
              </a:spcBef>
              <a:spcAft>
                <a:spcPts val="0"/>
              </a:spcAft>
              <a:buClr>
                <a:srgbClr val="1A6779"/>
              </a:buClr>
              <a:buSzPts val="3800"/>
            </a:pPr>
            <a:r>
              <a:rPr lang="en-GB" sz="4000" b="1" i="0" u="none" strike="noStrike" cap="none" dirty="0">
                <a:solidFill>
                  <a:srgbClr val="1A6779"/>
                </a:solidFill>
                <a:latin typeface="Arial"/>
                <a:ea typeface="Arial"/>
                <a:cs typeface="Arial"/>
                <a:sym typeface="Arial"/>
              </a:rPr>
              <a:t>3. Financial position and Budget of Y6</a:t>
            </a:r>
            <a:endParaRPr dirty="0"/>
          </a:p>
          <a:p>
            <a:pPr marL="457200" marR="0" lvl="0" indent="-215900" algn="l" rtl="0">
              <a:lnSpc>
                <a:spcPct val="134210"/>
              </a:lnSpc>
              <a:spcBef>
                <a:spcPts val="0"/>
              </a:spcBef>
              <a:spcAft>
                <a:spcPts val="0"/>
              </a:spcAft>
              <a:buClr>
                <a:srgbClr val="1A6779"/>
              </a:buClr>
              <a:buSzPts val="3800"/>
              <a:buFont typeface="Arial"/>
              <a:buNone/>
            </a:pPr>
            <a:endParaRPr sz="4000" b="1" i="0" u="none" strike="noStrike" cap="none" dirty="0">
              <a:solidFill>
                <a:srgbClr val="1A6779"/>
              </a:solidFill>
              <a:latin typeface="Arial"/>
              <a:ea typeface="Arial"/>
              <a:cs typeface="Arial"/>
              <a:sym typeface="Arial"/>
            </a:endParaRPr>
          </a:p>
          <a:p>
            <a:pPr marR="0" lvl="0" algn="l" rtl="0">
              <a:lnSpc>
                <a:spcPct val="134210"/>
              </a:lnSpc>
              <a:spcBef>
                <a:spcPts val="0"/>
              </a:spcBef>
              <a:spcAft>
                <a:spcPts val="0"/>
              </a:spcAft>
              <a:buClr>
                <a:srgbClr val="1A6779"/>
              </a:buClr>
              <a:buSzPts val="3800"/>
            </a:pPr>
            <a:r>
              <a:rPr lang="en-GB" sz="4000" b="1" i="0" u="none" strike="noStrike" cap="none" dirty="0">
                <a:solidFill>
                  <a:srgbClr val="1A6779"/>
                </a:solidFill>
                <a:latin typeface="Arial"/>
                <a:ea typeface="Arial"/>
                <a:cs typeface="Arial"/>
                <a:sym typeface="Arial"/>
              </a:rPr>
              <a:t>4. Revision schedule for Year 6 budget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GB" sz="2000" b="0" i="0" u="none" strike="noStrike" cap="none">
                <a:solidFill>
                  <a:srgbClr val="1A6779"/>
                </a:solidFill>
                <a:latin typeface="Arial"/>
                <a:ea typeface="Arial"/>
                <a:cs typeface="Arial"/>
                <a:sym typeface="Arial"/>
              </a:rPr>
              <a:t>3</a:t>
            </a:fld>
            <a:endParaRPr sz="2000" b="0" i="0" u="none" strike="noStrike" cap="none">
              <a:solidFill>
                <a:srgbClr val="1A6779"/>
              </a:solidFill>
              <a:latin typeface="Arial"/>
              <a:ea typeface="Arial"/>
              <a:cs typeface="Arial"/>
              <a:sym typeface="Arial"/>
            </a:endParaRPr>
          </a:p>
        </p:txBody>
      </p:sp>
      <p:sp>
        <p:nvSpPr>
          <p:cNvPr id="39" name="Shape 39"/>
          <p:cNvSpPr txBox="1"/>
          <p:nvPr/>
        </p:nvSpPr>
        <p:spPr>
          <a:xfrm>
            <a:off x="1002448" y="618282"/>
            <a:ext cx="22179604"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2000"/>
              <a:buFont typeface="Arial"/>
              <a:buNone/>
            </a:pPr>
            <a:r>
              <a:rPr lang="en-GB" sz="8000" b="1" i="0" u="none" strike="noStrike" cap="none">
                <a:solidFill>
                  <a:srgbClr val="1A6779"/>
                </a:solidFill>
                <a:latin typeface="Arial"/>
                <a:ea typeface="Arial"/>
                <a:cs typeface="Arial"/>
                <a:sym typeface="Arial"/>
              </a:rPr>
              <a:t>1. IATI performance 2013 - 2018</a:t>
            </a:r>
            <a:endParaRPr sz="8000" b="1" i="0" u="none" strike="noStrike" cap="none">
              <a:solidFill>
                <a:srgbClr val="FFFFFF"/>
              </a:solidFill>
              <a:latin typeface="Arial"/>
              <a:ea typeface="Arial"/>
              <a:cs typeface="Arial"/>
              <a:sym typeface="Arial"/>
            </a:endParaRPr>
          </a:p>
        </p:txBody>
      </p:sp>
      <p:sp>
        <p:nvSpPr>
          <p:cNvPr id="40" name="Shape 40"/>
          <p:cNvSpPr txBox="1"/>
          <p:nvPr/>
        </p:nvSpPr>
        <p:spPr>
          <a:xfrm>
            <a:off x="1069355" y="8944099"/>
            <a:ext cx="11263894" cy="2120881"/>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22CED8"/>
              </a:buClr>
              <a:buSzPts val="3750"/>
              <a:buFont typeface="Arial"/>
              <a:buNone/>
            </a:pPr>
            <a:endParaRPr sz="3000" b="1" i="0" u="none" strike="noStrike" cap="none">
              <a:solidFill>
                <a:srgbClr val="1A6779"/>
              </a:solidFill>
              <a:latin typeface="Helvetica Neue"/>
              <a:ea typeface="Helvetica Neue"/>
              <a:cs typeface="Helvetica Neue"/>
              <a:sym typeface="Helvetica Neue"/>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sp>
        <p:nvSpPr>
          <p:cNvPr id="41" name="Shape 41"/>
          <p:cNvSpPr txBox="1"/>
          <p:nvPr/>
        </p:nvSpPr>
        <p:spPr>
          <a:xfrm>
            <a:off x="13359159" y="8944100"/>
            <a:ext cx="10459845" cy="2120881"/>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sp>
        <p:nvSpPr>
          <p:cNvPr id="42" name="Shape 42"/>
          <p:cNvSpPr txBox="1"/>
          <p:nvPr/>
        </p:nvSpPr>
        <p:spPr>
          <a:xfrm>
            <a:off x="728784" y="2900355"/>
            <a:ext cx="22197704" cy="710418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571500" marR="0" lvl="0" indent="-571500" algn="l" rtl="0">
              <a:lnSpc>
                <a:spcPct val="100000"/>
              </a:lnSpc>
              <a:spcBef>
                <a:spcPts val="0"/>
              </a:spcBef>
              <a:spcAft>
                <a:spcPts val="0"/>
              </a:spcAft>
              <a:buClr>
                <a:srgbClr val="22CED8"/>
              </a:buClr>
              <a:buSzPts val="4100"/>
              <a:buFont typeface="Arial"/>
              <a:buChar char="•"/>
            </a:pPr>
            <a:r>
              <a:rPr lang="en-GB" sz="4100" b="1" i="0" u="none" strike="noStrike" cap="none">
                <a:solidFill>
                  <a:srgbClr val="22CED8"/>
                </a:solidFill>
                <a:latin typeface="Arial"/>
                <a:ea typeface="Arial"/>
                <a:cs typeface="Arial"/>
                <a:sym typeface="Arial"/>
              </a:rPr>
              <a:t>IATI is financed through membership contributions, with some complimentary voluntary contributions </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In the previous years cash receipt was instable and hence challenges of implementing the scope of the workplan and now IATI is in a better financial situation</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571500" marR="0" lvl="0" indent="-571500" algn="l" rtl="0">
              <a:lnSpc>
                <a:spcPct val="100000"/>
              </a:lnSpc>
              <a:spcBef>
                <a:spcPts val="0"/>
              </a:spcBef>
              <a:spcAft>
                <a:spcPts val="0"/>
              </a:spcAft>
              <a:buClr>
                <a:srgbClr val="22CED8"/>
              </a:buClr>
              <a:buSzPts val="4100"/>
              <a:buFont typeface="Arial"/>
              <a:buChar char="•"/>
            </a:pPr>
            <a:r>
              <a:rPr lang="en-GB" sz="4100" b="1" i="0" u="none" strike="noStrike" cap="none">
                <a:solidFill>
                  <a:srgbClr val="22CED8"/>
                </a:solidFill>
                <a:latin typeface="Arial"/>
                <a:ea typeface="Arial"/>
                <a:cs typeface="Arial"/>
                <a:sym typeface="Arial"/>
              </a:rPr>
              <a:t>Members are required to pay the annual membership contributions at the beginning of the project year </a:t>
            </a:r>
            <a:endParaRPr/>
          </a:p>
          <a:p>
            <a:pPr marL="571500" marR="0" lvl="0" indent="-311150" algn="l" rtl="0">
              <a:lnSpc>
                <a:spcPct val="100000"/>
              </a:lnSpc>
              <a:spcBef>
                <a:spcPts val="0"/>
              </a:spcBef>
              <a:spcAft>
                <a:spcPts val="0"/>
              </a:spcAft>
              <a:buClr>
                <a:srgbClr val="000000"/>
              </a:buClr>
              <a:buSzPts val="4100"/>
              <a:buFont typeface="Arial"/>
              <a:buNone/>
            </a:pPr>
            <a:endParaRPr sz="4100" b="1" i="0" u="none" strike="noStrike" cap="none">
              <a:solidFill>
                <a:srgbClr val="22CED8"/>
              </a:solidFill>
              <a:latin typeface="Arial"/>
              <a:ea typeface="Arial"/>
              <a:cs typeface="Arial"/>
              <a:sym typeface="Arial"/>
            </a:endParaRPr>
          </a:p>
          <a:p>
            <a:pPr marL="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pic>
        <p:nvPicPr>
          <p:cNvPr id="48" name="Shape 48"/>
          <p:cNvPicPr preferRelativeResize="0"/>
          <p:nvPr/>
        </p:nvPicPr>
        <p:blipFill rotWithShape="1">
          <a:blip r:embed="rId3">
            <a:alphaModFix/>
          </a:blip>
          <a:srcRect/>
          <a:stretch/>
        </p:blipFill>
        <p:spPr>
          <a:xfrm>
            <a:off x="1627486" y="2426677"/>
            <a:ext cx="20652828" cy="9425353"/>
          </a:xfrm>
          <a:prstGeom prst="rect">
            <a:avLst/>
          </a:prstGeom>
          <a:noFill/>
          <a:ln>
            <a:noFill/>
          </a:ln>
        </p:spPr>
      </p:pic>
      <p:sp>
        <p:nvSpPr>
          <p:cNvPr id="49" name="Shape 49"/>
          <p:cNvSpPr txBox="1"/>
          <p:nvPr/>
        </p:nvSpPr>
        <p:spPr>
          <a:xfrm>
            <a:off x="864098" y="378665"/>
            <a:ext cx="22179604"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2000"/>
              <a:buFont typeface="Arial"/>
              <a:buNone/>
            </a:pPr>
            <a:r>
              <a:rPr lang="en-GB" sz="8000" b="1" i="0" u="none" strike="noStrike" cap="none">
                <a:solidFill>
                  <a:srgbClr val="1A6779"/>
                </a:solidFill>
                <a:latin typeface="Arial"/>
                <a:ea typeface="Arial"/>
                <a:cs typeface="Arial"/>
                <a:sym typeface="Arial"/>
              </a:rPr>
              <a:t>1. IATI performance 2013 - 2018</a:t>
            </a:r>
            <a:endParaRPr sz="8000" b="1"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GB" sz="2000" b="0" i="0" u="none" strike="noStrike" cap="none">
                <a:solidFill>
                  <a:srgbClr val="1A6779"/>
                </a:solidFill>
                <a:latin typeface="Arial"/>
                <a:ea typeface="Arial"/>
                <a:cs typeface="Arial"/>
                <a:sym typeface="Arial"/>
              </a:rPr>
              <a:t>5</a:t>
            </a:fld>
            <a:endParaRPr sz="2000" b="0" i="0" u="none" strike="noStrike" cap="none">
              <a:solidFill>
                <a:srgbClr val="1A6779"/>
              </a:solidFill>
              <a:latin typeface="Arial"/>
              <a:ea typeface="Arial"/>
              <a:cs typeface="Arial"/>
              <a:sym typeface="Arial"/>
            </a:endParaRPr>
          </a:p>
        </p:txBody>
      </p:sp>
      <p:sp>
        <p:nvSpPr>
          <p:cNvPr id="55" name="Shape 55"/>
          <p:cNvSpPr txBox="1"/>
          <p:nvPr/>
        </p:nvSpPr>
        <p:spPr>
          <a:xfrm>
            <a:off x="1129065" y="618282"/>
            <a:ext cx="21426135"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34210"/>
              </a:lnSpc>
              <a:spcBef>
                <a:spcPts val="0"/>
              </a:spcBef>
              <a:spcAft>
                <a:spcPts val="0"/>
              </a:spcAft>
              <a:buClr>
                <a:srgbClr val="1A6779"/>
              </a:buClr>
              <a:buSzPts val="3800"/>
              <a:buFont typeface="Arial"/>
              <a:buNone/>
            </a:pPr>
            <a:r>
              <a:rPr lang="en-GB" sz="8000" b="1" i="0" u="none" strike="noStrike" cap="none">
                <a:solidFill>
                  <a:srgbClr val="1A6779"/>
                </a:solidFill>
                <a:latin typeface="Arial"/>
                <a:ea typeface="Arial"/>
                <a:cs typeface="Arial"/>
                <a:sym typeface="Arial"/>
              </a:rPr>
              <a:t>2. Year 5 income and expenditure</a:t>
            </a:r>
            <a:endParaRPr/>
          </a:p>
        </p:txBody>
      </p:sp>
      <p:sp>
        <p:nvSpPr>
          <p:cNvPr id="56" name="Shape 56"/>
          <p:cNvSpPr txBox="1"/>
          <p:nvPr/>
        </p:nvSpPr>
        <p:spPr>
          <a:xfrm>
            <a:off x="1129924" y="2103587"/>
            <a:ext cx="10021296" cy="418785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By 31 May 2018, $2,751,888 has been received in contribution income and interest</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By end of Year 5, $250,000 of outstanding fees are due</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pic>
        <p:nvPicPr>
          <p:cNvPr id="57" name="Shape 57"/>
          <p:cNvPicPr preferRelativeResize="0"/>
          <p:nvPr/>
        </p:nvPicPr>
        <p:blipFill rotWithShape="1">
          <a:blip r:embed="rId3">
            <a:alphaModFix/>
          </a:blip>
          <a:srcRect/>
          <a:stretch/>
        </p:blipFill>
        <p:spPr>
          <a:xfrm>
            <a:off x="11430000" y="881063"/>
            <a:ext cx="11752052" cy="98103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GB" sz="2000" b="0" i="0" u="none" strike="noStrike" cap="none">
                <a:solidFill>
                  <a:srgbClr val="1A6779"/>
                </a:solidFill>
                <a:latin typeface="Arial"/>
                <a:ea typeface="Arial"/>
                <a:cs typeface="Arial"/>
                <a:sym typeface="Arial"/>
              </a:rPr>
              <a:t>6</a:t>
            </a:fld>
            <a:endParaRPr sz="2000" b="0" i="0" u="none" strike="noStrike" cap="none">
              <a:solidFill>
                <a:srgbClr val="1A6779"/>
              </a:solidFill>
              <a:latin typeface="Arial"/>
              <a:ea typeface="Arial"/>
              <a:cs typeface="Arial"/>
              <a:sym typeface="Arial"/>
            </a:endParaRPr>
          </a:p>
        </p:txBody>
      </p:sp>
      <p:pic>
        <p:nvPicPr>
          <p:cNvPr id="63" name="Shape 63"/>
          <p:cNvPicPr preferRelativeResize="0"/>
          <p:nvPr/>
        </p:nvPicPr>
        <p:blipFill rotWithShape="1">
          <a:blip r:embed="rId3">
            <a:alphaModFix/>
          </a:blip>
          <a:srcRect/>
          <a:stretch/>
        </p:blipFill>
        <p:spPr>
          <a:xfrm>
            <a:off x="2286001" y="2939143"/>
            <a:ext cx="20569856" cy="8392886"/>
          </a:xfrm>
          <a:prstGeom prst="rect">
            <a:avLst/>
          </a:prstGeom>
          <a:noFill/>
          <a:ln>
            <a:noFill/>
          </a:ln>
        </p:spPr>
      </p:pic>
      <p:sp>
        <p:nvSpPr>
          <p:cNvPr id="64" name="Shape 64"/>
          <p:cNvSpPr txBox="1"/>
          <p:nvPr/>
        </p:nvSpPr>
        <p:spPr>
          <a:xfrm>
            <a:off x="1129065" y="618282"/>
            <a:ext cx="21426135"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34210"/>
              </a:lnSpc>
              <a:spcBef>
                <a:spcPts val="0"/>
              </a:spcBef>
              <a:spcAft>
                <a:spcPts val="0"/>
              </a:spcAft>
              <a:buClr>
                <a:srgbClr val="1A6779"/>
              </a:buClr>
              <a:buSzPts val="3800"/>
              <a:buFont typeface="Arial"/>
              <a:buNone/>
            </a:pPr>
            <a:r>
              <a:rPr lang="en-GB" sz="8000" b="1" i="0" u="none" strike="noStrike" cap="none">
                <a:solidFill>
                  <a:srgbClr val="1A6779"/>
                </a:solidFill>
                <a:latin typeface="Arial"/>
                <a:ea typeface="Arial"/>
                <a:cs typeface="Arial"/>
                <a:sym typeface="Arial"/>
              </a:rPr>
              <a:t>2. Year 5 income and expenditure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GB" sz="2000" b="0" i="0" u="none" strike="noStrike" cap="none">
                <a:solidFill>
                  <a:srgbClr val="1A6779"/>
                </a:solidFill>
                <a:latin typeface="Arial"/>
                <a:ea typeface="Arial"/>
                <a:cs typeface="Arial"/>
                <a:sym typeface="Arial"/>
              </a:rPr>
              <a:t>7</a:t>
            </a:fld>
            <a:endParaRPr sz="2000" b="0" i="0" u="none" strike="noStrike" cap="none">
              <a:solidFill>
                <a:srgbClr val="1A6779"/>
              </a:solidFill>
              <a:latin typeface="Arial"/>
              <a:ea typeface="Arial"/>
              <a:cs typeface="Arial"/>
              <a:sym typeface="Arial"/>
            </a:endParaRPr>
          </a:p>
        </p:txBody>
      </p:sp>
      <p:sp>
        <p:nvSpPr>
          <p:cNvPr id="70" name="Shape 70"/>
          <p:cNvSpPr txBox="1"/>
          <p:nvPr/>
        </p:nvSpPr>
        <p:spPr>
          <a:xfrm>
            <a:off x="1002448" y="618282"/>
            <a:ext cx="22179604"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2000"/>
              <a:buFont typeface="Arial"/>
              <a:buNone/>
            </a:pPr>
            <a:r>
              <a:rPr lang="en-GB" sz="8000" b="1" i="0" u="none" strike="noStrike" cap="none">
                <a:solidFill>
                  <a:srgbClr val="1A6779"/>
                </a:solidFill>
                <a:latin typeface="Arial"/>
                <a:ea typeface="Arial"/>
                <a:cs typeface="Arial"/>
                <a:sym typeface="Arial"/>
              </a:rPr>
              <a:t>3. Financial position and Budget of Y6</a:t>
            </a:r>
            <a:endParaRPr sz="8000" b="1" i="0" u="none" strike="noStrike" cap="none">
              <a:solidFill>
                <a:srgbClr val="1A6779"/>
              </a:solidFill>
              <a:latin typeface="Arial"/>
              <a:ea typeface="Arial"/>
              <a:cs typeface="Arial"/>
              <a:sym typeface="Arial"/>
            </a:endParaRPr>
          </a:p>
        </p:txBody>
      </p:sp>
      <p:sp>
        <p:nvSpPr>
          <p:cNvPr id="71" name="Shape 71"/>
          <p:cNvSpPr txBox="1"/>
          <p:nvPr/>
        </p:nvSpPr>
        <p:spPr>
          <a:xfrm>
            <a:off x="1385488" y="2638846"/>
            <a:ext cx="21796565" cy="894355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Year 6 total contributions to be received $2,488,100</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Year 6 presents an opportunity to harmonize the IATI programme year with the calendar year in Year 6 through a “transitional budget” of 16 instead of 12 months</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325437" algn="l" rtl="0">
              <a:lnSpc>
                <a:spcPct val="120000"/>
              </a:lnSpc>
              <a:spcBef>
                <a:spcPts val="0"/>
              </a:spcBef>
              <a:spcAft>
                <a:spcPts val="0"/>
              </a:spcAft>
              <a:buClr>
                <a:srgbClr val="22CED8"/>
              </a:buClr>
              <a:buSzPts val="5125"/>
              <a:buFont typeface="Arial"/>
              <a:buChar char="•"/>
            </a:pPr>
            <a:r>
              <a:rPr lang="en-GB" sz="4100" b="1" i="0" u="none" strike="noStrike" cap="none">
                <a:solidFill>
                  <a:srgbClr val="22CED8"/>
                </a:solidFill>
                <a:latin typeface="Arial"/>
                <a:ea typeface="Arial"/>
                <a:cs typeface="Arial"/>
                <a:sym typeface="Arial"/>
              </a:rPr>
              <a:t>Year 6 funds carried over projected to be $2,214,786 and the funds will enable the harmonization of the IATI programme year with the calendar year. Also, will enable the funding of the additional activities that may arise due to the institutional review </a:t>
            </a:r>
            <a:endParaRPr/>
          </a:p>
          <a:p>
            <a:pPr marL="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GB" sz="2000" b="0" i="0" u="none" strike="noStrike" cap="none">
                <a:solidFill>
                  <a:srgbClr val="1A6779"/>
                </a:solidFill>
                <a:latin typeface="Arial"/>
                <a:ea typeface="Arial"/>
                <a:cs typeface="Arial"/>
                <a:sym typeface="Arial"/>
              </a:rPr>
              <a:t>8</a:t>
            </a:fld>
            <a:endParaRPr sz="2000" b="0" i="0" u="none" strike="noStrike" cap="none">
              <a:solidFill>
                <a:srgbClr val="1A6779"/>
              </a:solidFill>
              <a:latin typeface="Arial"/>
              <a:ea typeface="Arial"/>
              <a:cs typeface="Arial"/>
              <a:sym typeface="Arial"/>
            </a:endParaRPr>
          </a:p>
        </p:txBody>
      </p:sp>
      <p:sp>
        <p:nvSpPr>
          <p:cNvPr id="77" name="Shape 77"/>
          <p:cNvSpPr txBox="1"/>
          <p:nvPr/>
        </p:nvSpPr>
        <p:spPr>
          <a:xfrm>
            <a:off x="1002449" y="618282"/>
            <a:ext cx="9970352"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2000"/>
              <a:buFont typeface="Arial"/>
              <a:buNone/>
            </a:pPr>
            <a:r>
              <a:rPr lang="en-GB" sz="8000" b="1" i="0" u="none" strike="noStrike" cap="none">
                <a:solidFill>
                  <a:srgbClr val="1A6779"/>
                </a:solidFill>
                <a:latin typeface="Arial"/>
                <a:ea typeface="Arial"/>
                <a:cs typeface="Arial"/>
                <a:sym typeface="Arial"/>
              </a:rPr>
              <a:t>IATI Year 6</a:t>
            </a:r>
            <a:endParaRPr sz="8000" b="1" i="0" u="none" strike="noStrike" cap="none">
              <a:solidFill>
                <a:srgbClr val="1A6779"/>
              </a:solidFill>
              <a:latin typeface="Arial"/>
              <a:ea typeface="Arial"/>
              <a:cs typeface="Arial"/>
              <a:sym typeface="Arial"/>
            </a:endParaRPr>
          </a:p>
        </p:txBody>
      </p:sp>
      <p:sp>
        <p:nvSpPr>
          <p:cNvPr id="78" name="Shape 78"/>
          <p:cNvSpPr txBox="1"/>
          <p:nvPr/>
        </p:nvSpPr>
        <p:spPr>
          <a:xfrm>
            <a:off x="1385488" y="2638846"/>
            <a:ext cx="9587312" cy="942677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2800"/>
              <a:buFont typeface="Arial"/>
              <a:buNone/>
            </a:pPr>
            <a:endParaRPr sz="2800" b="1" i="0" u="none" strike="noStrike" cap="none">
              <a:solidFill>
                <a:srgbClr val="000000"/>
              </a:solidFill>
              <a:latin typeface="Helvetica Neue"/>
              <a:ea typeface="Helvetica Neue"/>
              <a:cs typeface="Helvetica Neue"/>
              <a:sym typeface="Helvetica Neue"/>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A programme year running from 1 September 2018 until 31 Dec 2019</a:t>
            </a:r>
            <a:endParaRPr/>
          </a:p>
          <a:p>
            <a:pPr marL="317500" marR="0" lvl="0" indent="-95250" algn="l" rtl="0">
              <a:lnSpc>
                <a:spcPct val="120000"/>
              </a:lnSpc>
              <a:spcBef>
                <a:spcPts val="0"/>
              </a:spcBef>
              <a:spcAft>
                <a:spcPts val="0"/>
              </a:spcAft>
              <a:buClr>
                <a:srgbClr val="22CED8"/>
              </a:buClr>
              <a:buSzPts val="3500"/>
              <a:buFont typeface="Arial"/>
              <a:buNone/>
            </a:pPr>
            <a:endParaRPr sz="2800" b="1" i="0" u="none" strike="noStrike" cap="none">
              <a:solidFill>
                <a:srgbClr val="22CED8"/>
              </a:solidFill>
              <a:latin typeface="Arial"/>
              <a:ea typeface="Arial"/>
              <a:cs typeface="Arial"/>
              <a:sym typeface="Arial"/>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An additional four months of work authorized by the membership</a:t>
            </a:r>
            <a:endParaRPr/>
          </a:p>
          <a:p>
            <a:pPr marL="317500" marR="0" lvl="0" indent="-95250" algn="l" rtl="0">
              <a:lnSpc>
                <a:spcPct val="120000"/>
              </a:lnSpc>
              <a:spcBef>
                <a:spcPts val="0"/>
              </a:spcBef>
              <a:spcAft>
                <a:spcPts val="0"/>
              </a:spcAft>
              <a:buClr>
                <a:srgbClr val="22CED8"/>
              </a:buClr>
              <a:buSzPts val="3500"/>
              <a:buFont typeface="Arial"/>
              <a:buNone/>
            </a:pPr>
            <a:endParaRPr sz="2800" b="1" i="0" u="none" strike="noStrike" cap="none">
              <a:solidFill>
                <a:srgbClr val="22CED8"/>
              </a:solidFill>
              <a:latin typeface="Arial"/>
              <a:ea typeface="Arial"/>
              <a:cs typeface="Arial"/>
              <a:sym typeface="Arial"/>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No additional charges to the membership, fees to remain at current level</a:t>
            </a:r>
            <a:endParaRPr/>
          </a:p>
          <a:p>
            <a:pPr marL="317500" marR="0" lvl="0" indent="-95250" algn="l" rtl="0">
              <a:lnSpc>
                <a:spcPct val="120000"/>
              </a:lnSpc>
              <a:spcBef>
                <a:spcPts val="0"/>
              </a:spcBef>
              <a:spcAft>
                <a:spcPts val="0"/>
              </a:spcAft>
              <a:buClr>
                <a:srgbClr val="22CED8"/>
              </a:buClr>
              <a:buSzPts val="3500"/>
              <a:buFont typeface="Arial"/>
              <a:buNone/>
            </a:pPr>
            <a:endParaRPr sz="2800" b="1" i="0" u="none" strike="noStrike" cap="none">
              <a:solidFill>
                <a:srgbClr val="22CED8"/>
              </a:solidFill>
              <a:latin typeface="Arial"/>
              <a:ea typeface="Arial"/>
              <a:cs typeface="Arial"/>
              <a:sym typeface="Arial"/>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Total cost of 16 months excluding in-kind amounts is $2,897,795</a:t>
            </a:r>
            <a:endParaRPr/>
          </a:p>
          <a:p>
            <a:pPr marL="317500" marR="0" lvl="0" indent="-95250" algn="l" rtl="0">
              <a:lnSpc>
                <a:spcPct val="120000"/>
              </a:lnSpc>
              <a:spcBef>
                <a:spcPts val="0"/>
              </a:spcBef>
              <a:spcAft>
                <a:spcPts val="0"/>
              </a:spcAft>
              <a:buClr>
                <a:srgbClr val="22CED8"/>
              </a:buClr>
              <a:buSzPts val="3500"/>
              <a:buFont typeface="Arial"/>
              <a:buNone/>
            </a:pPr>
            <a:endParaRPr sz="2800" b="1" i="0" u="none" strike="noStrike" cap="none">
              <a:solidFill>
                <a:srgbClr val="22CED8"/>
              </a:solidFill>
              <a:latin typeface="Arial"/>
              <a:ea typeface="Arial"/>
              <a:cs typeface="Arial"/>
              <a:sym typeface="Arial"/>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Requires $409,695 investment from the surplus</a:t>
            </a:r>
            <a:endParaRPr/>
          </a:p>
          <a:p>
            <a:pPr marL="317500" marR="0" lvl="0" indent="-95250" algn="l" rtl="0">
              <a:lnSpc>
                <a:spcPct val="120000"/>
              </a:lnSpc>
              <a:spcBef>
                <a:spcPts val="0"/>
              </a:spcBef>
              <a:spcAft>
                <a:spcPts val="0"/>
              </a:spcAft>
              <a:buClr>
                <a:srgbClr val="22CED8"/>
              </a:buClr>
              <a:buSzPts val="3500"/>
              <a:buFont typeface="Arial"/>
              <a:buNone/>
            </a:pPr>
            <a:endParaRPr sz="2800" b="1" i="0" u="none" strike="noStrike" cap="none">
              <a:solidFill>
                <a:srgbClr val="22CED8"/>
              </a:solidFill>
              <a:latin typeface="Arial"/>
              <a:ea typeface="Arial"/>
              <a:cs typeface="Arial"/>
              <a:sym typeface="Arial"/>
            </a:endParaRPr>
          </a:p>
          <a:p>
            <a:pPr marL="317500" marR="0" lvl="0" indent="-317500" algn="l" rtl="0">
              <a:lnSpc>
                <a:spcPct val="120000"/>
              </a:lnSpc>
              <a:spcBef>
                <a:spcPts val="0"/>
              </a:spcBef>
              <a:spcAft>
                <a:spcPts val="0"/>
              </a:spcAft>
              <a:buClr>
                <a:srgbClr val="22CED8"/>
              </a:buClr>
              <a:buSzPts val="3500"/>
              <a:buFont typeface="Arial"/>
              <a:buChar char="•"/>
            </a:pPr>
            <a:r>
              <a:rPr lang="en-GB" sz="2800" b="1" i="0" u="none" strike="noStrike" cap="none">
                <a:solidFill>
                  <a:srgbClr val="22CED8"/>
                </a:solidFill>
                <a:latin typeface="Arial"/>
                <a:ea typeface="Arial"/>
                <a:cs typeface="Arial"/>
                <a:sym typeface="Arial"/>
              </a:rPr>
              <a:t>Year 7 and future programme years to be aligned with the calendar year</a:t>
            </a:r>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a:p>
            <a:pPr marL="317500" marR="0" lvl="0" indent="0" algn="l" rtl="0">
              <a:lnSpc>
                <a:spcPct val="120000"/>
              </a:lnSpc>
              <a:spcBef>
                <a:spcPts val="0"/>
              </a:spcBef>
              <a:spcAft>
                <a:spcPts val="0"/>
              </a:spcAft>
              <a:buClr>
                <a:srgbClr val="22CED8"/>
              </a:buClr>
              <a:buSzPts val="5125"/>
              <a:buFont typeface="Arial"/>
              <a:buNone/>
            </a:pPr>
            <a:endParaRPr sz="4100" b="1" i="0" u="none" strike="noStrike" cap="none">
              <a:solidFill>
                <a:srgbClr val="22CED8"/>
              </a:solidFill>
              <a:latin typeface="Arial"/>
              <a:ea typeface="Arial"/>
              <a:cs typeface="Arial"/>
              <a:sym typeface="Arial"/>
            </a:endParaRPr>
          </a:p>
        </p:txBody>
      </p:sp>
      <p:graphicFrame>
        <p:nvGraphicFramePr>
          <p:cNvPr id="79" name="Shape 79"/>
          <p:cNvGraphicFramePr/>
          <p:nvPr/>
        </p:nvGraphicFramePr>
        <p:xfrm>
          <a:off x="11133209" y="618282"/>
          <a:ext cx="12048825" cy="11590523"/>
        </p:xfrm>
        <a:graphic>
          <a:graphicData uri="http://schemas.openxmlformats.org/drawingml/2006/table">
            <a:tbl>
              <a:tblPr firstRow="1" firstCol="1" bandRow="1">
                <a:noFill/>
                <a:tableStyleId>{8EBD4D04-8E3F-4E96-9C59-9F948BB2091E}</a:tableStyleId>
              </a:tblPr>
              <a:tblGrid>
                <a:gridCol w="539757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023525">
                  <a:extLst>
                    <a:ext uri="{9D8B030D-6E8A-4147-A177-3AD203B41FA5}">
                      <a16:colId xmlns:a16="http://schemas.microsoft.com/office/drawing/2014/main" val="20002"/>
                    </a:ext>
                  </a:extLst>
                </a:gridCol>
                <a:gridCol w="2341725">
                  <a:extLst>
                    <a:ext uri="{9D8B030D-6E8A-4147-A177-3AD203B41FA5}">
                      <a16:colId xmlns:a16="http://schemas.microsoft.com/office/drawing/2014/main" val="20003"/>
                    </a:ext>
                  </a:extLst>
                </a:gridCol>
              </a:tblGrid>
              <a:tr h="15587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Workstream</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Activity costs</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Staff Costs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Sub-total </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Data Use</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450,981</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172,120</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623,101</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Data Quality</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96,667</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379,569</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476,236</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Maintaining the Standard</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305,553</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331,788</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637,341</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7983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Outreach and communications</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212,854</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267,036</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479, 890</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Governance </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210,540</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352,802</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563,342</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Totals: </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1,276,595</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1,503,315</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2,779,910</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15587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Total Personnel In Kind Contribution:</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Calibri"/>
                        <a:buNone/>
                      </a:pPr>
                      <a:r>
                        <a:rPr lang="en-GB" sz="2400" u="none" strike="noStrike" cap="none">
                          <a:latin typeface="Calibri"/>
                          <a:ea typeface="Calibri"/>
                          <a:cs typeface="Calibri"/>
                          <a:sym typeface="Calibri"/>
                        </a:rPr>
                        <a:t>    </a:t>
                      </a:r>
                      <a:r>
                        <a:rPr lang="en-GB" sz="2400" u="none" strike="noStrike" cap="none">
                          <a:latin typeface="Arial"/>
                          <a:ea typeface="Arial"/>
                          <a:cs typeface="Arial"/>
                          <a:sym typeface="Arial"/>
                        </a:rPr>
                        <a:t>308,124</a:t>
                      </a:r>
                      <a:endParaRPr/>
                    </a:p>
                  </a:txBody>
                  <a:tcPr marL="68575" marR="6857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GB" sz="2400" u="none" strike="noStrike" cap="none"/>
                        <a:t>      308,124</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15587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Management Fee:</a:t>
                      </a:r>
                      <a:endParaRPr sz="2400" u="none" strike="noStrike" cap="none">
                        <a:latin typeface="Calibri"/>
                        <a:ea typeface="Calibri"/>
                        <a:cs typeface="Calibri"/>
                        <a:sym typeface="Calibri"/>
                      </a:endParaRPr>
                    </a:p>
                  </a:txBody>
                  <a:tcPr marL="68575" marR="68575" marT="0" marB="0"/>
                </a:tc>
                <a:tc gridSpan="3">
                  <a:txBody>
                    <a:bodyPr/>
                    <a:lstStyle/>
                    <a:p>
                      <a:pPr marL="0" marR="0" lvl="0" indent="0" algn="r" rtl="0">
                        <a:lnSpc>
                          <a:spcPct val="115000"/>
                        </a:lnSpc>
                        <a:spcBef>
                          <a:spcPts val="0"/>
                        </a:spcBef>
                        <a:spcAft>
                          <a:spcPts val="0"/>
                        </a:spcAft>
                        <a:buClr>
                          <a:srgbClr val="000000"/>
                        </a:buClr>
                        <a:buSzPts val="2400"/>
                        <a:buFont typeface="Arial"/>
                        <a:buNone/>
                      </a:pPr>
                      <a:r>
                        <a:rPr lang="en-GB" sz="2400" u="none" strike="noStrike" cap="none"/>
                        <a:t>                                                                                  117,885</a:t>
                      </a:r>
                      <a:endParaRPr sz="24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75352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TOTAL with in-kind contribution:</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 </a:t>
                      </a:r>
                      <a:endParaRPr sz="2400" u="none" strike="noStrike" cap="none">
                        <a:latin typeface="Calibri"/>
                        <a:ea typeface="Calibri"/>
                        <a:cs typeface="Calibri"/>
                        <a:sym typeface="Calibri"/>
                      </a:endParaRPr>
                    </a:p>
                  </a:txBody>
                  <a:tcPr marL="68575" marR="68575" marT="0" marB="0"/>
                </a:tc>
                <a:tc>
                  <a:txBody>
                    <a:bodyPr/>
                    <a:lstStyle/>
                    <a:p>
                      <a:pPr marL="0" marR="0" lvl="0" indent="0" algn="r" rtl="0">
                        <a:lnSpc>
                          <a:spcPct val="115000"/>
                        </a:lnSpc>
                        <a:spcBef>
                          <a:spcPts val="0"/>
                        </a:spcBef>
                        <a:spcAft>
                          <a:spcPts val="0"/>
                        </a:spcAft>
                        <a:buClr>
                          <a:srgbClr val="000000"/>
                        </a:buClr>
                        <a:buSzPts val="2400"/>
                        <a:buFont typeface="Arial"/>
                        <a:buNone/>
                      </a:pPr>
                      <a:r>
                        <a:rPr lang="en-GB" sz="2400" u="none" strike="noStrike" cap="none"/>
                        <a:t>    3,165,919</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69810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t>GRAND TOTAL (net budget):</a:t>
                      </a:r>
                      <a:endParaRPr sz="2400" u="none" strike="noStrike" cap="none">
                        <a:latin typeface="Calibri"/>
                        <a:ea typeface="Calibri"/>
                        <a:cs typeface="Calibri"/>
                        <a:sym typeface="Calibri"/>
                      </a:endParaRPr>
                    </a:p>
                  </a:txBody>
                  <a:tcPr marL="68575" marR="68575" marT="0" marB="0"/>
                </a:tc>
                <a:tc gridSpan="3">
                  <a:txBody>
                    <a:bodyPr/>
                    <a:lstStyle/>
                    <a:p>
                      <a:pPr marL="0" marR="0" lvl="0" indent="0" algn="r" rtl="0">
                        <a:lnSpc>
                          <a:spcPct val="115000"/>
                        </a:lnSpc>
                        <a:spcBef>
                          <a:spcPts val="0"/>
                        </a:spcBef>
                        <a:spcAft>
                          <a:spcPts val="0"/>
                        </a:spcAft>
                        <a:buClr>
                          <a:srgbClr val="000000"/>
                        </a:buClr>
                        <a:buSzPts val="2400"/>
                        <a:buFont typeface="Arial"/>
                        <a:buNone/>
                      </a:pPr>
                      <a:r>
                        <a:rPr lang="en-GB" sz="2400" u="none" strike="noStrike" cap="none"/>
                        <a:t>                                                                          2,897,795     </a:t>
                      </a:r>
                      <a:endParaRPr sz="24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753525">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t> </a:t>
                      </a:r>
                      <a:endParaRPr sz="11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t> </a:t>
                      </a:r>
                      <a:endParaRPr sz="11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900"/>
              <a:buFont typeface="Arial"/>
              <a:buNone/>
            </a:pPr>
            <a:fld id="{00000000-1234-1234-1234-123412341234}" type="slidenum">
              <a:rPr lang="en-GB" sz="3600" b="0" i="0" u="none" strike="noStrike" cap="none">
                <a:solidFill>
                  <a:srgbClr val="1A6779"/>
                </a:solidFill>
                <a:latin typeface="Arial"/>
                <a:ea typeface="Arial"/>
                <a:cs typeface="Arial"/>
                <a:sym typeface="Arial"/>
              </a:rPr>
              <a:t>9</a:t>
            </a:fld>
            <a:endParaRPr sz="3600" b="0" i="0" u="none" strike="noStrike" cap="none">
              <a:solidFill>
                <a:srgbClr val="1A6779"/>
              </a:solidFill>
              <a:latin typeface="Arial"/>
              <a:ea typeface="Arial"/>
              <a:cs typeface="Arial"/>
              <a:sym typeface="Arial"/>
            </a:endParaRPr>
          </a:p>
        </p:txBody>
      </p:sp>
      <p:sp>
        <p:nvSpPr>
          <p:cNvPr id="85" name="Shape 85"/>
          <p:cNvSpPr txBox="1"/>
          <p:nvPr/>
        </p:nvSpPr>
        <p:spPr>
          <a:xfrm>
            <a:off x="1002448" y="618282"/>
            <a:ext cx="21924040" cy="1485305"/>
          </a:xfrm>
          <a:prstGeom prst="rect">
            <a:avLst/>
          </a:prstGeom>
          <a:noFill/>
          <a:ln>
            <a:noFill/>
          </a:ln>
        </p:spPr>
        <p:txBody>
          <a:bodyPr spcFirstLastPara="1" wrap="square" lIns="50800" tIns="50800" rIns="50800" bIns="50800" anchor="t" anchorCtr="0">
            <a:noAutofit/>
          </a:bodyPr>
          <a:lstStyle/>
          <a:p>
            <a:pPr marL="0" marR="0" lvl="0" indent="0" algn="ctr" rtl="0">
              <a:lnSpc>
                <a:spcPct val="143750"/>
              </a:lnSpc>
              <a:spcBef>
                <a:spcPts val="0"/>
              </a:spcBef>
              <a:spcAft>
                <a:spcPts val="0"/>
              </a:spcAft>
              <a:buClr>
                <a:srgbClr val="1A6779"/>
              </a:buClr>
              <a:buSzPts val="1800"/>
              <a:buFont typeface="Arial"/>
              <a:buNone/>
            </a:pPr>
            <a:r>
              <a:rPr lang="en-GB" sz="7200" b="1" i="0" u="none" strike="noStrike" cap="none">
                <a:solidFill>
                  <a:srgbClr val="1A6779"/>
                </a:solidFill>
                <a:latin typeface="Arial"/>
                <a:ea typeface="Arial"/>
                <a:cs typeface="Arial"/>
                <a:sym typeface="Arial"/>
              </a:rPr>
              <a:t>4. IATI Year 6 – 16 months</a:t>
            </a:r>
            <a:endParaRPr sz="7200" b="1" i="0" u="none" strike="noStrike" cap="none">
              <a:solidFill>
                <a:srgbClr val="1A6779"/>
              </a:solidFill>
              <a:latin typeface="Arial"/>
              <a:ea typeface="Arial"/>
              <a:cs typeface="Arial"/>
              <a:sym typeface="Arial"/>
            </a:endParaRPr>
          </a:p>
        </p:txBody>
      </p:sp>
      <p:pic>
        <p:nvPicPr>
          <p:cNvPr id="86" name="Shape 86"/>
          <p:cNvPicPr preferRelativeResize="0"/>
          <p:nvPr/>
        </p:nvPicPr>
        <p:blipFill rotWithShape="1">
          <a:blip r:embed="rId3">
            <a:alphaModFix/>
          </a:blip>
          <a:srcRect/>
          <a:stretch/>
        </p:blipFill>
        <p:spPr>
          <a:xfrm>
            <a:off x="2603092" y="2478718"/>
            <a:ext cx="18199508" cy="9610378"/>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Custom</PresentationFormat>
  <Paragraphs>140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Helvetica Neue</vt:lpstr>
      <vt:lpstr>Helvetica Neue Light</vt:lpstr>
      <vt:lpstr>Arial</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Argjira BELEGU-SHUKU</dc:creator>
  <cp:lastModifiedBy>Rohini Simbodyal</cp:lastModifiedBy>
  <cp:revision>2</cp:revision>
  <dcterms:modified xsi:type="dcterms:W3CDTF">2018-07-18T11:19:10Z</dcterms:modified>
</cp:coreProperties>
</file>