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3"/>
  </p:notesMasterIdLst>
  <p:handoutMasterIdLst>
    <p:handoutMasterId r:id="rId14"/>
  </p:handoutMasterIdLst>
  <p:sldIdLst>
    <p:sldId id="256" r:id="rId2"/>
    <p:sldId id="274" r:id="rId3"/>
    <p:sldId id="258" r:id="rId4"/>
    <p:sldId id="280" r:id="rId5"/>
    <p:sldId id="281" r:id="rId6"/>
    <p:sldId id="282" r:id="rId7"/>
    <p:sldId id="283" r:id="rId8"/>
    <p:sldId id="284" r:id="rId9"/>
    <p:sldId id="285" r:id="rId10"/>
    <p:sldId id="286" r:id="rId11"/>
    <p:sldId id="265" r:id="rId12"/>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99CC00"/>
    <a:srgbClr val="66FFFF"/>
    <a:srgbClr val="00FF00"/>
    <a:srgbClr val="9BCBB2"/>
    <a:srgbClr val="CCFFCC"/>
    <a:srgbClr val="FFFFFF"/>
    <a:srgbClr val="CCFF66"/>
    <a:srgbClr val="6600FF"/>
    <a:srgbClr val="BF82E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1" autoAdjust="0"/>
    <p:restoredTop sz="94660"/>
  </p:normalViewPr>
  <p:slideViewPr>
    <p:cSldViewPr>
      <p:cViewPr>
        <p:scale>
          <a:sx n="86" d="100"/>
          <a:sy n="86" d="100"/>
        </p:scale>
        <p:origin x="-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658" y="-102"/>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1" tIns="46151" rIns="92301" bIns="46151" rtlCol="0"/>
          <a:lstStyle>
            <a:lvl1pPr algn="l">
              <a:defRPr sz="1200"/>
            </a:lvl1pPr>
          </a:lstStyle>
          <a:p>
            <a:endParaRPr lang="en-US"/>
          </a:p>
        </p:txBody>
      </p:sp>
      <p:sp>
        <p:nvSpPr>
          <p:cNvPr id="3" name="Date Placeholder 2"/>
          <p:cNvSpPr>
            <a:spLocks noGrp="1"/>
          </p:cNvSpPr>
          <p:nvPr>
            <p:ph type="dt" sz="quarter" idx="1"/>
          </p:nvPr>
        </p:nvSpPr>
        <p:spPr>
          <a:xfrm>
            <a:off x="3927776" y="0"/>
            <a:ext cx="3004820" cy="461010"/>
          </a:xfrm>
          <a:prstGeom prst="rect">
            <a:avLst/>
          </a:prstGeom>
        </p:spPr>
        <p:txBody>
          <a:bodyPr vert="horz" lIns="92301" tIns="46151" rIns="92301" bIns="46151" rtlCol="0"/>
          <a:lstStyle>
            <a:lvl1pPr algn="r">
              <a:defRPr sz="1200"/>
            </a:lvl1pPr>
          </a:lstStyle>
          <a:p>
            <a:fld id="{0DA035CA-31D6-464D-A931-06C519570B36}" type="datetimeFigureOut">
              <a:rPr lang="en-US" smtClean="0"/>
              <a:pPr/>
              <a:t>10/3/2011</a:t>
            </a:fld>
            <a:endParaRPr lang="en-US"/>
          </a:p>
        </p:txBody>
      </p:sp>
      <p:sp>
        <p:nvSpPr>
          <p:cNvPr id="4" name="Footer Placeholder 3"/>
          <p:cNvSpPr>
            <a:spLocks noGrp="1"/>
          </p:cNvSpPr>
          <p:nvPr>
            <p:ph type="ftr" sz="quarter" idx="2"/>
          </p:nvPr>
        </p:nvSpPr>
        <p:spPr>
          <a:xfrm>
            <a:off x="0" y="8757590"/>
            <a:ext cx="3004820" cy="461010"/>
          </a:xfrm>
          <a:prstGeom prst="rect">
            <a:avLst/>
          </a:prstGeom>
        </p:spPr>
        <p:txBody>
          <a:bodyPr vert="horz" lIns="92301" tIns="46151" rIns="92301" bIns="46151" rtlCol="0" anchor="b"/>
          <a:lstStyle>
            <a:lvl1pPr algn="l">
              <a:defRPr sz="1200"/>
            </a:lvl1pPr>
          </a:lstStyle>
          <a:p>
            <a:endParaRPr lang="en-US"/>
          </a:p>
        </p:txBody>
      </p:sp>
      <p:sp>
        <p:nvSpPr>
          <p:cNvPr id="5" name="Slide Number Placeholder 4"/>
          <p:cNvSpPr>
            <a:spLocks noGrp="1"/>
          </p:cNvSpPr>
          <p:nvPr>
            <p:ph type="sldNum" sz="quarter" idx="3"/>
          </p:nvPr>
        </p:nvSpPr>
        <p:spPr>
          <a:xfrm>
            <a:off x="3927776" y="8757590"/>
            <a:ext cx="3004820" cy="461010"/>
          </a:xfrm>
          <a:prstGeom prst="rect">
            <a:avLst/>
          </a:prstGeom>
        </p:spPr>
        <p:txBody>
          <a:bodyPr vert="horz" lIns="92301" tIns="46151" rIns="92301" bIns="46151" rtlCol="0" anchor="b"/>
          <a:lstStyle>
            <a:lvl1pPr algn="r">
              <a:defRPr sz="1200"/>
            </a:lvl1pPr>
          </a:lstStyle>
          <a:p>
            <a:fld id="{031B65B0-B35B-40AC-9043-597427F82F4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0580" tIns="45290" rIns="90580" bIns="45290" rtlCol="0"/>
          <a:lstStyle>
            <a:lvl1pPr algn="l">
              <a:defRPr sz="1200"/>
            </a:lvl1pPr>
          </a:lstStyle>
          <a:p>
            <a:endParaRPr lang="en-US"/>
          </a:p>
        </p:txBody>
      </p:sp>
      <p:sp>
        <p:nvSpPr>
          <p:cNvPr id="3" name="Date Placeholder 2"/>
          <p:cNvSpPr>
            <a:spLocks noGrp="1"/>
          </p:cNvSpPr>
          <p:nvPr>
            <p:ph type="dt" idx="1"/>
          </p:nvPr>
        </p:nvSpPr>
        <p:spPr>
          <a:xfrm>
            <a:off x="3927183" y="0"/>
            <a:ext cx="3005448" cy="461325"/>
          </a:xfrm>
          <a:prstGeom prst="rect">
            <a:avLst/>
          </a:prstGeom>
        </p:spPr>
        <p:txBody>
          <a:bodyPr vert="horz" lIns="90580" tIns="45290" rIns="90580" bIns="45290" rtlCol="0"/>
          <a:lstStyle>
            <a:lvl1pPr algn="r">
              <a:defRPr sz="1200"/>
            </a:lvl1pPr>
          </a:lstStyle>
          <a:p>
            <a:fld id="{E9E16834-DCE3-41AD-A297-45665B09E979}" type="datetimeFigureOut">
              <a:rPr lang="en-US" smtClean="0"/>
              <a:pPr/>
              <a:t>10/3/2011</a:t>
            </a:fld>
            <a:endParaRPr lang="en-US"/>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0580" tIns="45290" rIns="90580" bIns="45290" rtlCol="0" anchor="ctr"/>
          <a:lstStyle/>
          <a:p>
            <a:endParaRPr lang="en-US"/>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0580" tIns="45290" rIns="90580" bIns="4529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57301"/>
            <a:ext cx="3005448" cy="461325"/>
          </a:xfrm>
          <a:prstGeom prst="rect">
            <a:avLst/>
          </a:prstGeom>
        </p:spPr>
        <p:txBody>
          <a:bodyPr vert="horz" lIns="90580" tIns="45290" rIns="90580" bIns="45290" rtlCol="0" anchor="b"/>
          <a:lstStyle>
            <a:lvl1pPr algn="l">
              <a:defRPr sz="1200"/>
            </a:lvl1pPr>
          </a:lstStyle>
          <a:p>
            <a:endParaRPr lang="en-US"/>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0580" tIns="45290" rIns="90580" bIns="45290" rtlCol="0" anchor="b"/>
          <a:lstStyle>
            <a:lvl1pPr algn="r">
              <a:defRPr sz="1200"/>
            </a:lvl1pPr>
          </a:lstStyle>
          <a:p>
            <a:fld id="{44632208-738F-447B-AB5A-660AD3B8755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D904BB4-5439-416A-86AE-A9B175CC7FE6}" type="datetimeFigureOut">
              <a:rPr lang="en-US" smtClean="0"/>
              <a:pPr/>
              <a:t>10/3/2011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BF3C646-CDF6-4FCF-A30F-EC1CE2E81CD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904BB4-5439-416A-86AE-A9B175CC7FE6}"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3C646-CDF6-4FCF-A30F-EC1CE2E81C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904BB4-5439-416A-86AE-A9B175CC7FE6}"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3C646-CDF6-4FCF-A30F-EC1CE2E81C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0D904BB4-5439-416A-86AE-A9B175CC7FE6}"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3C646-CDF6-4FCF-A30F-EC1CE2E81C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904BB4-5439-416A-86AE-A9B175CC7FE6}"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3C646-CDF6-4FCF-A30F-EC1CE2E81CD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904BB4-5439-416A-86AE-A9B175CC7FE6}" type="datetimeFigureOut">
              <a:rPr lang="en-US" smtClean="0"/>
              <a:pPr/>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3C646-CDF6-4FCF-A30F-EC1CE2E81C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D904BB4-5439-416A-86AE-A9B175CC7FE6}" type="datetimeFigureOut">
              <a:rPr lang="en-US" smtClean="0"/>
              <a:pPr/>
              <a:t>10/3/2011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F3C646-CDF6-4FCF-A30F-EC1CE2E81C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D904BB4-5439-416A-86AE-A9B175CC7FE6}" type="datetimeFigureOut">
              <a:rPr lang="en-US" smtClean="0"/>
              <a:pPr/>
              <a:t>10/3/2011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F3C646-CDF6-4FCF-A30F-EC1CE2E81C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904BB4-5439-416A-86AE-A9B175CC7FE6}" type="datetimeFigureOut">
              <a:rPr lang="en-US" smtClean="0"/>
              <a:pPr/>
              <a:t>10/3/2011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F3C646-CDF6-4FCF-A30F-EC1CE2E81C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904BB4-5439-416A-86AE-A9B175CC7FE6}" type="datetimeFigureOut">
              <a:rPr lang="en-US" smtClean="0"/>
              <a:pPr/>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3C646-CDF6-4FCF-A30F-EC1CE2E81C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D904BB4-5439-416A-86AE-A9B175CC7FE6}" type="datetimeFigureOut">
              <a:rPr lang="en-US" smtClean="0"/>
              <a:pPr/>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BF3C646-CDF6-4FCF-A30F-EC1CE2E81CD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904BB4-5439-416A-86AE-A9B175CC7FE6}" type="datetimeFigureOut">
              <a:rPr lang="en-US" smtClean="0"/>
              <a:pPr/>
              <a:t>10/3/2011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F3C646-CDF6-4FCF-A30F-EC1CE2E81CD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8077200" cy="2514600"/>
          </a:xfrm>
        </p:spPr>
        <p:txBody>
          <a:bodyPr>
            <a:noAutofit/>
          </a:bodyPr>
          <a:lstStyle/>
          <a:p>
            <a:pPr algn="ctr"/>
            <a:r>
              <a:rPr lang="en-US" sz="2800" b="1" dirty="0" smtClean="0">
                <a:solidFill>
                  <a:schemeClr val="bg1"/>
                </a:solidFill>
              </a:rPr>
              <a:t>BUILDING BLOCK FOR HLF-4</a:t>
            </a:r>
            <a:r>
              <a:rPr lang="en-US" sz="2500" b="1" dirty="0" smtClean="0">
                <a:solidFill>
                  <a:schemeClr val="bg1"/>
                </a:solidFill>
              </a:rPr>
              <a:t/>
            </a:r>
            <a:br>
              <a:rPr lang="en-US" sz="2500" b="1" dirty="0" smtClean="0">
                <a:solidFill>
                  <a:schemeClr val="bg1"/>
                </a:solidFill>
              </a:rPr>
            </a:br>
            <a:r>
              <a:rPr lang="en-US" sz="2500" b="1" dirty="0" smtClean="0">
                <a:solidFill>
                  <a:schemeClr val="bg1"/>
                </a:solidFill>
              </a:rPr>
              <a:t/>
            </a:r>
            <a:br>
              <a:rPr lang="en-US" sz="2500" b="1" dirty="0" smtClean="0">
                <a:solidFill>
                  <a:schemeClr val="bg1"/>
                </a:solidFill>
              </a:rPr>
            </a:br>
            <a:r>
              <a:rPr lang="en-US" sz="2500" b="1" dirty="0" smtClean="0">
                <a:solidFill>
                  <a:schemeClr val="bg1"/>
                </a:solidFill>
              </a:rPr>
              <a:t>PUSHING THE BOUNDARIES ON TRANSPARENCY FOR BETTER PREDICTABILITY, ENGAGEMENT AND ACCOUNTABILITY</a:t>
            </a:r>
            <a:endParaRPr lang="en-US" sz="2500" b="1" dirty="0">
              <a:solidFill>
                <a:schemeClr val="bg1"/>
              </a:solidFill>
            </a:endParaRPr>
          </a:p>
        </p:txBody>
      </p:sp>
      <p:sp>
        <p:nvSpPr>
          <p:cNvPr id="3" name="Subtitle 2"/>
          <p:cNvSpPr>
            <a:spLocks noGrp="1"/>
          </p:cNvSpPr>
          <p:nvPr>
            <p:ph type="subTitle" idx="1"/>
          </p:nvPr>
        </p:nvSpPr>
        <p:spPr>
          <a:xfrm>
            <a:off x="838200" y="3581400"/>
            <a:ext cx="7854696" cy="1219200"/>
          </a:xfrm>
        </p:spPr>
        <p:txBody>
          <a:bodyPr>
            <a:normAutofit/>
          </a:bodyPr>
          <a:lstStyle/>
          <a:p>
            <a:endParaRPr lang="en-US" b="1" dirty="0" smtClean="0"/>
          </a:p>
          <a:p>
            <a:r>
              <a:rPr lang="en-US" sz="1900" b="1" dirty="0" smtClean="0">
                <a:solidFill>
                  <a:srgbClr val="002060"/>
                </a:solidFill>
              </a:rPr>
              <a:t>Alma </a:t>
            </a:r>
            <a:r>
              <a:rPr lang="en-US" sz="1900" b="1" dirty="0" err="1" smtClean="0">
                <a:solidFill>
                  <a:srgbClr val="002060"/>
                </a:solidFill>
              </a:rPr>
              <a:t>Kanani</a:t>
            </a:r>
            <a:r>
              <a:rPr lang="en-US" sz="1900" b="1" dirty="0" smtClean="0">
                <a:solidFill>
                  <a:srgbClr val="002060"/>
                </a:solidFill>
              </a:rPr>
              <a:t>, World Bank, </a:t>
            </a:r>
          </a:p>
          <a:p>
            <a:r>
              <a:rPr lang="en-US" sz="1900" b="1" dirty="0" err="1" smtClean="0">
                <a:solidFill>
                  <a:srgbClr val="002060"/>
                </a:solidFill>
              </a:rPr>
              <a:t>IATI</a:t>
            </a:r>
            <a:r>
              <a:rPr lang="en-US" sz="1900" b="1" dirty="0" smtClean="0">
                <a:solidFill>
                  <a:srgbClr val="002060"/>
                </a:solidFill>
              </a:rPr>
              <a:t> Steering Committee Meeting, October 4, 2011, OECD</a:t>
            </a:r>
          </a:p>
          <a:p>
            <a:endParaRPr lang="en-US" dirty="0" smtClean="0"/>
          </a:p>
        </p:txBody>
      </p:sp>
      <p:pic>
        <p:nvPicPr>
          <p:cNvPr id="8" name="Picture 2" descr="http://www.aideffectiveness.org/busanhlf4/images/hlf4/logo.jpg"/>
          <p:cNvPicPr>
            <a:picLocks noChangeAspect="1" noChangeArrowheads="1"/>
          </p:cNvPicPr>
          <p:nvPr/>
        </p:nvPicPr>
        <p:blipFill>
          <a:blip r:embed="rId2" cstate="print"/>
          <a:srcRect/>
          <a:stretch>
            <a:fillRect/>
          </a:stretch>
        </p:blipFill>
        <p:spPr bwMode="auto">
          <a:xfrm>
            <a:off x="6620224" y="152400"/>
            <a:ext cx="2295176" cy="762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5791200" cy="1066800"/>
          </a:xfrm>
        </p:spPr>
        <p:txBody>
          <a:bodyPr>
            <a:noAutofit/>
          </a:bodyPr>
          <a:lstStyle/>
          <a:p>
            <a:r>
              <a:rPr lang="en-US" sz="2300" dirty="0" smtClean="0"/>
              <a:t>Fostering Support for the Transparency Building Block between Now and Busan-</a:t>
            </a:r>
            <a:r>
              <a:rPr lang="en-US" sz="2300" i="1" dirty="0" smtClean="0"/>
              <a:t>Continued </a:t>
            </a:r>
            <a:endParaRPr lang="en-US" sz="2300" i="1" dirty="0"/>
          </a:p>
        </p:txBody>
      </p:sp>
      <p:sp>
        <p:nvSpPr>
          <p:cNvPr id="3" name="Content Placeholder 2"/>
          <p:cNvSpPr>
            <a:spLocks noGrp="1"/>
          </p:cNvSpPr>
          <p:nvPr>
            <p:ph idx="1"/>
          </p:nvPr>
        </p:nvSpPr>
        <p:spPr>
          <a:xfrm>
            <a:off x="228600" y="1600200"/>
            <a:ext cx="8763000" cy="685800"/>
          </a:xfrm>
        </p:spPr>
        <p:txBody>
          <a:bodyPr>
            <a:normAutofit lnSpcReduction="10000"/>
          </a:bodyPr>
          <a:lstStyle/>
          <a:p>
            <a:pPr algn="ctr">
              <a:buNone/>
            </a:pPr>
            <a:r>
              <a:rPr lang="en-US" sz="2000" b="1" dirty="0" smtClean="0">
                <a:solidFill>
                  <a:srgbClr val="C00000"/>
                </a:solidFill>
              </a:rPr>
              <a:t>Open Government Partnership Launch at the United Nations 66</a:t>
            </a:r>
            <a:r>
              <a:rPr lang="en-US" sz="2000" b="1" baseline="30000" dirty="0" smtClean="0">
                <a:solidFill>
                  <a:srgbClr val="C00000"/>
                </a:solidFill>
              </a:rPr>
              <a:t>th</a:t>
            </a:r>
            <a:r>
              <a:rPr lang="en-US" sz="2000" b="1" dirty="0" smtClean="0">
                <a:solidFill>
                  <a:srgbClr val="C00000"/>
                </a:solidFill>
              </a:rPr>
              <a:t> General Assembly, September 20</a:t>
            </a:r>
            <a:endParaRPr lang="en-US" sz="2000" b="1" dirty="0">
              <a:solidFill>
                <a:srgbClr val="C00000"/>
              </a:solidFill>
            </a:endParaRPr>
          </a:p>
        </p:txBody>
      </p:sp>
      <p:pic>
        <p:nvPicPr>
          <p:cNvPr id="4" name="Picture 2" descr="http://www.aideffectiveness.org/busanhlf4/images/hlf4/logo.jpg"/>
          <p:cNvPicPr>
            <a:picLocks noChangeAspect="1" noChangeArrowheads="1"/>
          </p:cNvPicPr>
          <p:nvPr/>
        </p:nvPicPr>
        <p:blipFill>
          <a:blip r:embed="rId2" cstate="print"/>
          <a:srcRect/>
          <a:stretch>
            <a:fillRect/>
          </a:stretch>
        </p:blipFill>
        <p:spPr bwMode="auto">
          <a:xfrm>
            <a:off x="6007870" y="152401"/>
            <a:ext cx="2983730" cy="990600"/>
          </a:xfrm>
          <a:prstGeom prst="rect">
            <a:avLst/>
          </a:prstGeom>
          <a:noFill/>
        </p:spPr>
      </p:pic>
      <p:graphicFrame>
        <p:nvGraphicFramePr>
          <p:cNvPr id="5" name="Table 4"/>
          <p:cNvGraphicFramePr>
            <a:graphicFrameLocks noGrp="1"/>
          </p:cNvGraphicFramePr>
          <p:nvPr/>
        </p:nvGraphicFramePr>
        <p:xfrm>
          <a:off x="990600" y="2286000"/>
          <a:ext cx="7162800" cy="4404360"/>
        </p:xfrm>
        <a:graphic>
          <a:graphicData uri="http://schemas.openxmlformats.org/drawingml/2006/table">
            <a:tbl>
              <a:tblPr firstRow="1" bandRow="1">
                <a:tableStyleId>{5C22544A-7EE6-4342-B048-85BDC9FD1C3A}</a:tableStyleId>
              </a:tblPr>
              <a:tblGrid>
                <a:gridCol w="2387600"/>
                <a:gridCol w="2387600"/>
                <a:gridCol w="2387600"/>
              </a:tblGrid>
              <a:tr h="381000">
                <a:tc>
                  <a:txBody>
                    <a:bodyPr/>
                    <a:lstStyle/>
                    <a:p>
                      <a:pPr algn="ctr"/>
                      <a:r>
                        <a:rPr lang="en-US" b="0" dirty="0" smtClean="0">
                          <a:solidFill>
                            <a:schemeClr val="tx1"/>
                          </a:solidFill>
                        </a:rPr>
                        <a:t>Brazil</a:t>
                      </a:r>
                      <a:endParaRPr lang="en-US" b="0" dirty="0">
                        <a:solidFill>
                          <a:schemeClr val="tx1"/>
                        </a:solidFill>
                      </a:endParaRPr>
                    </a:p>
                  </a:txBody>
                  <a:tcPr>
                    <a:solidFill>
                      <a:schemeClr val="tx2">
                        <a:lumMod val="60000"/>
                        <a:lumOff val="40000"/>
                      </a:schemeClr>
                    </a:solidFill>
                  </a:tcPr>
                </a:tc>
                <a:tc>
                  <a:txBody>
                    <a:bodyPr/>
                    <a:lstStyle/>
                    <a:p>
                      <a:pPr algn="ctr"/>
                      <a:r>
                        <a:rPr lang="en-US" b="0" dirty="0" smtClean="0">
                          <a:solidFill>
                            <a:schemeClr val="tx1"/>
                          </a:solidFill>
                        </a:rPr>
                        <a:t>Indonesia</a:t>
                      </a:r>
                      <a:endParaRPr lang="en-US" b="0" dirty="0">
                        <a:solidFill>
                          <a:schemeClr val="tx1"/>
                        </a:solidFill>
                      </a:endParaRPr>
                    </a:p>
                  </a:txBody>
                  <a:tcPr>
                    <a:solidFill>
                      <a:schemeClr val="tx2">
                        <a:lumMod val="60000"/>
                        <a:lumOff val="40000"/>
                      </a:schemeClr>
                    </a:solidFill>
                  </a:tcPr>
                </a:tc>
                <a:tc>
                  <a:txBody>
                    <a:bodyPr/>
                    <a:lstStyle/>
                    <a:p>
                      <a:pPr algn="ctr"/>
                      <a:r>
                        <a:rPr lang="en-US" b="0" dirty="0" smtClean="0">
                          <a:solidFill>
                            <a:schemeClr val="tx1"/>
                          </a:solidFill>
                        </a:rPr>
                        <a:t>Mexico</a:t>
                      </a:r>
                      <a:endParaRPr lang="en-US" b="0" dirty="0">
                        <a:solidFill>
                          <a:schemeClr val="tx1"/>
                        </a:solidFill>
                      </a:endParaRPr>
                    </a:p>
                  </a:txBody>
                  <a:tcPr>
                    <a:solidFill>
                      <a:schemeClr val="tx2">
                        <a:lumMod val="60000"/>
                        <a:lumOff val="40000"/>
                      </a:schemeClr>
                    </a:solidFill>
                  </a:tcPr>
                </a:tc>
              </a:tr>
              <a:tr h="335280">
                <a:tc>
                  <a:txBody>
                    <a:bodyPr/>
                    <a:lstStyle/>
                    <a:p>
                      <a:pPr algn="ctr"/>
                      <a:r>
                        <a:rPr lang="en-US" b="0" dirty="0" smtClean="0">
                          <a:solidFill>
                            <a:schemeClr val="tx1"/>
                          </a:solidFill>
                        </a:rPr>
                        <a:t>Norway</a:t>
                      </a:r>
                      <a:endParaRPr lang="en-US" b="0" dirty="0">
                        <a:solidFill>
                          <a:schemeClr val="tx1"/>
                        </a:solidFill>
                      </a:endParaRPr>
                    </a:p>
                  </a:txBody>
                  <a:tcPr>
                    <a:solidFill>
                      <a:schemeClr val="tx2">
                        <a:lumMod val="60000"/>
                        <a:lumOff val="40000"/>
                      </a:schemeClr>
                    </a:solidFill>
                  </a:tcPr>
                </a:tc>
                <a:tc>
                  <a:txBody>
                    <a:bodyPr/>
                    <a:lstStyle/>
                    <a:p>
                      <a:pPr algn="ctr"/>
                      <a:r>
                        <a:rPr lang="en-US" b="0" dirty="0" smtClean="0">
                          <a:solidFill>
                            <a:schemeClr val="tx1"/>
                          </a:solidFill>
                        </a:rPr>
                        <a:t>Philippines</a:t>
                      </a:r>
                      <a:endParaRPr lang="en-US" b="0" dirty="0">
                        <a:solidFill>
                          <a:schemeClr val="tx1"/>
                        </a:solidFill>
                      </a:endParaRPr>
                    </a:p>
                  </a:txBody>
                  <a:tcPr>
                    <a:solidFill>
                      <a:schemeClr val="tx2">
                        <a:lumMod val="60000"/>
                        <a:lumOff val="40000"/>
                      </a:schemeClr>
                    </a:solidFill>
                  </a:tcPr>
                </a:tc>
                <a:tc>
                  <a:txBody>
                    <a:bodyPr/>
                    <a:lstStyle/>
                    <a:p>
                      <a:pPr algn="ctr"/>
                      <a:r>
                        <a:rPr lang="en-US" dirty="0" smtClean="0"/>
                        <a:t>South Africa</a:t>
                      </a:r>
                      <a:endParaRPr lang="en-US" dirty="0"/>
                    </a:p>
                  </a:txBody>
                  <a:tcPr>
                    <a:solidFill>
                      <a:schemeClr val="tx2">
                        <a:lumMod val="60000"/>
                        <a:lumOff val="40000"/>
                      </a:schemeClr>
                    </a:solidFill>
                  </a:tcPr>
                </a:tc>
              </a:tr>
              <a:tr h="335280">
                <a:tc>
                  <a:txBody>
                    <a:bodyPr/>
                    <a:lstStyle/>
                    <a:p>
                      <a:pPr algn="ctr"/>
                      <a:r>
                        <a:rPr lang="en-US" b="0" dirty="0" smtClean="0">
                          <a:solidFill>
                            <a:schemeClr val="tx1"/>
                          </a:solidFill>
                        </a:rPr>
                        <a:t>United Kingdom</a:t>
                      </a:r>
                      <a:endParaRPr lang="en-US" b="0" dirty="0">
                        <a:solidFill>
                          <a:schemeClr val="tx1"/>
                        </a:solidFill>
                      </a:endParaRPr>
                    </a:p>
                  </a:txBody>
                  <a:tcPr>
                    <a:solidFill>
                      <a:schemeClr val="tx2">
                        <a:lumMod val="60000"/>
                        <a:lumOff val="40000"/>
                      </a:schemeClr>
                    </a:solidFill>
                  </a:tcPr>
                </a:tc>
                <a:tc>
                  <a:txBody>
                    <a:bodyPr/>
                    <a:lstStyle/>
                    <a:p>
                      <a:pPr algn="ctr"/>
                      <a:r>
                        <a:rPr lang="en-US" b="0" dirty="0" smtClean="0">
                          <a:solidFill>
                            <a:schemeClr val="tx1"/>
                          </a:solidFill>
                        </a:rPr>
                        <a:t>United States</a:t>
                      </a:r>
                      <a:endParaRPr lang="en-US" b="0" dirty="0">
                        <a:solidFill>
                          <a:schemeClr val="tx1"/>
                        </a:solidFill>
                      </a:endParaRPr>
                    </a:p>
                  </a:txBody>
                  <a:tcPr>
                    <a:solidFill>
                      <a:schemeClr val="tx2">
                        <a:lumMod val="60000"/>
                        <a:lumOff val="40000"/>
                      </a:schemeClr>
                    </a:solidFill>
                  </a:tcPr>
                </a:tc>
                <a:tc>
                  <a:txBody>
                    <a:bodyPr/>
                    <a:lstStyle/>
                    <a:p>
                      <a:pPr algn="ctr"/>
                      <a:r>
                        <a:rPr lang="en-US" dirty="0" smtClean="0"/>
                        <a:t>Albania</a:t>
                      </a:r>
                      <a:endParaRPr lang="en-US" dirty="0"/>
                    </a:p>
                  </a:txBody>
                  <a:tcPr>
                    <a:solidFill>
                      <a:schemeClr val="accent5"/>
                    </a:solidFill>
                  </a:tcPr>
                </a:tc>
              </a:tr>
              <a:tr h="339937">
                <a:tc>
                  <a:txBody>
                    <a:bodyPr/>
                    <a:lstStyle/>
                    <a:p>
                      <a:pPr algn="ctr"/>
                      <a:r>
                        <a:rPr lang="en-US" dirty="0" smtClean="0"/>
                        <a:t>Azerbaijan</a:t>
                      </a:r>
                      <a:endParaRPr lang="en-US" dirty="0"/>
                    </a:p>
                  </a:txBody>
                  <a:tcPr>
                    <a:solidFill>
                      <a:schemeClr val="accent5"/>
                    </a:solidFill>
                  </a:tcPr>
                </a:tc>
                <a:tc>
                  <a:txBody>
                    <a:bodyPr/>
                    <a:lstStyle/>
                    <a:p>
                      <a:pPr algn="ctr"/>
                      <a:r>
                        <a:rPr lang="en-US" dirty="0" smtClean="0"/>
                        <a:t>Bulgaria</a:t>
                      </a:r>
                      <a:endParaRPr lang="en-US" dirty="0"/>
                    </a:p>
                  </a:txBody>
                  <a:tcPr>
                    <a:solidFill>
                      <a:schemeClr val="accent5"/>
                    </a:solidFill>
                  </a:tcPr>
                </a:tc>
                <a:tc>
                  <a:txBody>
                    <a:bodyPr/>
                    <a:lstStyle/>
                    <a:p>
                      <a:pPr algn="ctr"/>
                      <a:r>
                        <a:rPr lang="en-US" dirty="0" smtClean="0"/>
                        <a:t>Chile</a:t>
                      </a:r>
                      <a:endParaRPr lang="en-US" dirty="0"/>
                    </a:p>
                  </a:txBody>
                  <a:tcPr>
                    <a:solidFill>
                      <a:schemeClr val="accent5"/>
                    </a:solidFill>
                  </a:tcPr>
                </a:tc>
              </a:tr>
              <a:tr h="339937">
                <a:tc>
                  <a:txBody>
                    <a:bodyPr/>
                    <a:lstStyle/>
                    <a:p>
                      <a:pPr algn="ctr"/>
                      <a:r>
                        <a:rPr lang="en-US" dirty="0" smtClean="0"/>
                        <a:t>Colombia</a:t>
                      </a:r>
                      <a:endParaRPr lang="en-US" dirty="0"/>
                    </a:p>
                  </a:txBody>
                  <a:tcPr>
                    <a:solidFill>
                      <a:schemeClr val="accent5"/>
                    </a:solidFill>
                  </a:tcPr>
                </a:tc>
                <a:tc>
                  <a:txBody>
                    <a:bodyPr/>
                    <a:lstStyle/>
                    <a:p>
                      <a:pPr algn="ctr"/>
                      <a:r>
                        <a:rPr lang="en-US" dirty="0" smtClean="0"/>
                        <a:t>Croatia</a:t>
                      </a:r>
                      <a:endParaRPr lang="en-US" dirty="0"/>
                    </a:p>
                  </a:txBody>
                  <a:tcPr>
                    <a:solidFill>
                      <a:schemeClr val="accent5"/>
                    </a:solidFill>
                  </a:tcPr>
                </a:tc>
                <a:tc>
                  <a:txBody>
                    <a:bodyPr/>
                    <a:lstStyle/>
                    <a:p>
                      <a:pPr algn="ctr"/>
                      <a:r>
                        <a:rPr lang="en-US" dirty="0" smtClean="0"/>
                        <a:t>Dominican</a:t>
                      </a:r>
                      <a:r>
                        <a:rPr lang="en-US" baseline="0" dirty="0" smtClean="0"/>
                        <a:t> Republic</a:t>
                      </a:r>
                      <a:endParaRPr lang="en-US" dirty="0"/>
                    </a:p>
                  </a:txBody>
                  <a:tcPr>
                    <a:solidFill>
                      <a:schemeClr val="accent5"/>
                    </a:solidFill>
                  </a:tcPr>
                </a:tc>
              </a:tr>
              <a:tr h="339937">
                <a:tc>
                  <a:txBody>
                    <a:bodyPr/>
                    <a:lstStyle/>
                    <a:p>
                      <a:pPr algn="ctr"/>
                      <a:r>
                        <a:rPr lang="en-US" dirty="0" smtClean="0"/>
                        <a:t>Estonia</a:t>
                      </a:r>
                      <a:endParaRPr lang="en-US" dirty="0"/>
                    </a:p>
                  </a:txBody>
                  <a:tcPr>
                    <a:solidFill>
                      <a:schemeClr val="accent5"/>
                    </a:solidFill>
                  </a:tcPr>
                </a:tc>
                <a:tc>
                  <a:txBody>
                    <a:bodyPr/>
                    <a:lstStyle/>
                    <a:p>
                      <a:pPr algn="ctr"/>
                      <a:r>
                        <a:rPr lang="en-US" dirty="0" smtClean="0"/>
                        <a:t>Georgia</a:t>
                      </a:r>
                      <a:endParaRPr lang="en-US" dirty="0"/>
                    </a:p>
                  </a:txBody>
                  <a:tcPr>
                    <a:solidFill>
                      <a:schemeClr val="accent5"/>
                    </a:solidFill>
                  </a:tcPr>
                </a:tc>
                <a:tc>
                  <a:txBody>
                    <a:bodyPr/>
                    <a:lstStyle/>
                    <a:p>
                      <a:pPr algn="ctr"/>
                      <a:r>
                        <a:rPr lang="en-US" dirty="0" smtClean="0"/>
                        <a:t>Ghana</a:t>
                      </a:r>
                      <a:endParaRPr lang="en-US" dirty="0"/>
                    </a:p>
                  </a:txBody>
                  <a:tcPr>
                    <a:solidFill>
                      <a:schemeClr val="accent5"/>
                    </a:solidFill>
                  </a:tcPr>
                </a:tc>
              </a:tr>
              <a:tr h="339937">
                <a:tc>
                  <a:txBody>
                    <a:bodyPr/>
                    <a:lstStyle/>
                    <a:p>
                      <a:pPr algn="ctr"/>
                      <a:r>
                        <a:rPr lang="en-US" dirty="0" smtClean="0"/>
                        <a:t>Guatemala</a:t>
                      </a:r>
                      <a:endParaRPr lang="en-US" dirty="0"/>
                    </a:p>
                  </a:txBody>
                  <a:tcPr>
                    <a:solidFill>
                      <a:schemeClr val="accent5"/>
                    </a:solidFill>
                  </a:tcPr>
                </a:tc>
                <a:tc>
                  <a:txBody>
                    <a:bodyPr/>
                    <a:lstStyle/>
                    <a:p>
                      <a:pPr algn="ctr"/>
                      <a:r>
                        <a:rPr lang="en-US" dirty="0" smtClean="0"/>
                        <a:t>Honduras</a:t>
                      </a:r>
                      <a:endParaRPr lang="en-US" dirty="0"/>
                    </a:p>
                  </a:txBody>
                  <a:tcPr>
                    <a:solidFill>
                      <a:schemeClr val="accent5"/>
                    </a:solidFill>
                  </a:tcPr>
                </a:tc>
                <a:tc>
                  <a:txBody>
                    <a:bodyPr/>
                    <a:lstStyle/>
                    <a:p>
                      <a:pPr algn="ctr"/>
                      <a:r>
                        <a:rPr lang="en-US" dirty="0" smtClean="0"/>
                        <a:t>Israel</a:t>
                      </a:r>
                      <a:endParaRPr lang="en-US" dirty="0"/>
                    </a:p>
                  </a:txBody>
                  <a:tcPr>
                    <a:solidFill>
                      <a:schemeClr val="accent5"/>
                    </a:solidFill>
                  </a:tcPr>
                </a:tc>
              </a:tr>
              <a:tr h="339937">
                <a:tc>
                  <a:txBody>
                    <a:bodyPr/>
                    <a:lstStyle/>
                    <a:p>
                      <a:pPr algn="ctr"/>
                      <a:r>
                        <a:rPr lang="en-US" dirty="0" smtClean="0"/>
                        <a:t>Italy</a:t>
                      </a:r>
                      <a:endParaRPr lang="en-US" dirty="0"/>
                    </a:p>
                  </a:txBody>
                  <a:tcPr>
                    <a:solidFill>
                      <a:schemeClr val="accent5"/>
                    </a:solidFill>
                  </a:tcPr>
                </a:tc>
                <a:tc>
                  <a:txBody>
                    <a:bodyPr/>
                    <a:lstStyle/>
                    <a:p>
                      <a:pPr algn="ctr"/>
                      <a:r>
                        <a:rPr lang="en-US" dirty="0" smtClean="0"/>
                        <a:t>Jordan</a:t>
                      </a:r>
                      <a:endParaRPr lang="en-US" dirty="0"/>
                    </a:p>
                  </a:txBody>
                  <a:tcPr>
                    <a:solidFill>
                      <a:schemeClr val="accent5"/>
                    </a:solidFill>
                  </a:tcPr>
                </a:tc>
                <a:tc>
                  <a:txBody>
                    <a:bodyPr/>
                    <a:lstStyle/>
                    <a:p>
                      <a:pPr algn="ctr"/>
                      <a:r>
                        <a:rPr lang="en-US" dirty="0" smtClean="0"/>
                        <a:t>Kenya</a:t>
                      </a:r>
                      <a:endParaRPr lang="en-US" dirty="0"/>
                    </a:p>
                  </a:txBody>
                  <a:tcPr>
                    <a:solidFill>
                      <a:schemeClr val="accent5"/>
                    </a:solidFill>
                  </a:tcPr>
                </a:tc>
              </a:tr>
              <a:tr h="339937">
                <a:tc>
                  <a:txBody>
                    <a:bodyPr/>
                    <a:lstStyle/>
                    <a:p>
                      <a:pPr algn="ctr"/>
                      <a:r>
                        <a:rPr lang="en-US" dirty="0" smtClean="0"/>
                        <a:t>Liberia</a:t>
                      </a:r>
                      <a:endParaRPr lang="en-US" dirty="0"/>
                    </a:p>
                  </a:txBody>
                  <a:tcPr>
                    <a:solidFill>
                      <a:schemeClr val="accent5"/>
                    </a:solidFill>
                  </a:tcPr>
                </a:tc>
                <a:tc>
                  <a:txBody>
                    <a:bodyPr/>
                    <a:lstStyle/>
                    <a:p>
                      <a:pPr algn="ctr"/>
                      <a:r>
                        <a:rPr lang="en-US" dirty="0" smtClean="0"/>
                        <a:t>Lithuania</a:t>
                      </a:r>
                      <a:endParaRPr lang="en-US" dirty="0"/>
                    </a:p>
                  </a:txBody>
                  <a:tcPr>
                    <a:solidFill>
                      <a:schemeClr val="accent5"/>
                    </a:solidFill>
                  </a:tcPr>
                </a:tc>
                <a:tc>
                  <a:txBody>
                    <a:bodyPr/>
                    <a:lstStyle/>
                    <a:p>
                      <a:pPr algn="ctr"/>
                      <a:r>
                        <a:rPr lang="en-US" dirty="0" smtClean="0"/>
                        <a:t>Macedonia</a:t>
                      </a:r>
                      <a:endParaRPr lang="en-US" dirty="0"/>
                    </a:p>
                  </a:txBody>
                  <a:tcPr>
                    <a:solidFill>
                      <a:schemeClr val="accent5"/>
                    </a:solidFill>
                  </a:tcPr>
                </a:tc>
              </a:tr>
              <a:tr h="339937">
                <a:tc>
                  <a:txBody>
                    <a:bodyPr/>
                    <a:lstStyle/>
                    <a:p>
                      <a:pPr algn="ctr"/>
                      <a:r>
                        <a:rPr lang="en-US" dirty="0" smtClean="0"/>
                        <a:t>Malta</a:t>
                      </a:r>
                      <a:endParaRPr lang="en-US" dirty="0"/>
                    </a:p>
                  </a:txBody>
                  <a:tcPr>
                    <a:solidFill>
                      <a:schemeClr val="accent5"/>
                    </a:solidFill>
                  </a:tcPr>
                </a:tc>
                <a:tc>
                  <a:txBody>
                    <a:bodyPr/>
                    <a:lstStyle/>
                    <a:p>
                      <a:pPr algn="ctr"/>
                      <a:r>
                        <a:rPr lang="en-US" dirty="0" smtClean="0"/>
                        <a:t>Moldova</a:t>
                      </a:r>
                      <a:endParaRPr lang="en-US" dirty="0"/>
                    </a:p>
                  </a:txBody>
                  <a:tcPr>
                    <a:solidFill>
                      <a:schemeClr val="accent5"/>
                    </a:solidFill>
                  </a:tcPr>
                </a:tc>
                <a:tc>
                  <a:txBody>
                    <a:bodyPr/>
                    <a:lstStyle/>
                    <a:p>
                      <a:pPr algn="ctr"/>
                      <a:r>
                        <a:rPr lang="en-US" dirty="0" smtClean="0"/>
                        <a:t>Mongolia</a:t>
                      </a:r>
                      <a:endParaRPr lang="en-US" dirty="0"/>
                    </a:p>
                  </a:txBody>
                  <a:tcPr>
                    <a:solidFill>
                      <a:schemeClr val="accent5"/>
                    </a:solidFill>
                  </a:tcPr>
                </a:tc>
              </a:tr>
              <a:tr h="339937">
                <a:tc>
                  <a:txBody>
                    <a:bodyPr/>
                    <a:lstStyle/>
                    <a:p>
                      <a:pPr algn="ctr"/>
                      <a:r>
                        <a:rPr lang="en-US" dirty="0" smtClean="0"/>
                        <a:t>Montenegro</a:t>
                      </a:r>
                      <a:endParaRPr lang="en-US" dirty="0"/>
                    </a:p>
                  </a:txBody>
                  <a:tcPr>
                    <a:solidFill>
                      <a:schemeClr val="accent5"/>
                    </a:solidFill>
                  </a:tcPr>
                </a:tc>
                <a:tc>
                  <a:txBody>
                    <a:bodyPr/>
                    <a:lstStyle/>
                    <a:p>
                      <a:pPr algn="ctr"/>
                      <a:r>
                        <a:rPr lang="en-US" dirty="0" smtClean="0"/>
                        <a:t>Slovak</a:t>
                      </a:r>
                      <a:r>
                        <a:rPr lang="en-US" baseline="0" dirty="0" smtClean="0"/>
                        <a:t> Republic</a:t>
                      </a:r>
                      <a:endParaRPr lang="en-US" dirty="0"/>
                    </a:p>
                  </a:txBody>
                  <a:tcPr>
                    <a:solidFill>
                      <a:schemeClr val="accent5"/>
                    </a:solidFill>
                  </a:tcPr>
                </a:tc>
                <a:tc>
                  <a:txBody>
                    <a:bodyPr/>
                    <a:lstStyle/>
                    <a:p>
                      <a:pPr algn="ctr"/>
                      <a:r>
                        <a:rPr lang="en-US" dirty="0" smtClean="0"/>
                        <a:t>Spain</a:t>
                      </a:r>
                      <a:endParaRPr lang="en-US" dirty="0"/>
                    </a:p>
                  </a:txBody>
                  <a:tcPr>
                    <a:solidFill>
                      <a:schemeClr val="accent5"/>
                    </a:solidFill>
                  </a:tcPr>
                </a:tc>
              </a:tr>
              <a:tr h="339937">
                <a:tc>
                  <a:txBody>
                    <a:bodyPr/>
                    <a:lstStyle/>
                    <a:p>
                      <a:pPr algn="ctr"/>
                      <a:r>
                        <a:rPr lang="en-US" dirty="0" smtClean="0"/>
                        <a:t>Tanzania</a:t>
                      </a:r>
                      <a:endParaRPr lang="en-US" dirty="0"/>
                    </a:p>
                  </a:txBody>
                  <a:tcPr>
                    <a:solidFill>
                      <a:schemeClr val="accent5"/>
                    </a:solidFill>
                  </a:tcPr>
                </a:tc>
                <a:tc>
                  <a:txBody>
                    <a:bodyPr/>
                    <a:lstStyle/>
                    <a:p>
                      <a:pPr algn="ctr"/>
                      <a:r>
                        <a:rPr lang="en-US" dirty="0" smtClean="0"/>
                        <a:t>The Netherlands</a:t>
                      </a:r>
                      <a:endParaRPr lang="en-US" dirty="0"/>
                    </a:p>
                  </a:txBody>
                  <a:tcPr>
                    <a:solidFill>
                      <a:schemeClr val="accent5"/>
                    </a:solidFill>
                  </a:tcPr>
                </a:tc>
                <a:tc>
                  <a:txBody>
                    <a:bodyPr/>
                    <a:lstStyle/>
                    <a:p>
                      <a:pPr algn="ctr"/>
                      <a:r>
                        <a:rPr lang="en-US" dirty="0" smtClean="0"/>
                        <a:t>Turkey</a:t>
                      </a:r>
                      <a:endParaRPr lang="en-US" dirty="0"/>
                    </a:p>
                  </a:txBody>
                  <a:tcPr>
                    <a:solidFill>
                      <a:schemeClr val="accent5"/>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Comments or Questions</a:t>
            </a:r>
            <a:endParaRPr lang="en-US" dirty="0"/>
          </a:p>
        </p:txBody>
      </p:sp>
      <p:sp>
        <p:nvSpPr>
          <p:cNvPr id="3" name="Content Placeholder 2"/>
          <p:cNvSpPr>
            <a:spLocks noGrp="1"/>
          </p:cNvSpPr>
          <p:nvPr>
            <p:ph idx="1"/>
          </p:nvPr>
        </p:nvSpPr>
        <p:spPr/>
        <p:txBody>
          <a:bodyPr>
            <a:normAutofit/>
          </a:bodyPr>
          <a:lstStyle/>
          <a:p>
            <a:pPr>
              <a:spcAft>
                <a:spcPts val="600"/>
              </a:spcAft>
            </a:pPr>
            <a:r>
              <a:rPr lang="en-US" sz="3600" b="1" dirty="0" smtClean="0"/>
              <a:t>Welcome comments on: </a:t>
            </a:r>
          </a:p>
          <a:p>
            <a:pPr lvl="1"/>
            <a:r>
              <a:rPr lang="en-US" sz="3200" dirty="0" smtClean="0"/>
              <a:t>Bringing the proposals together</a:t>
            </a:r>
          </a:p>
          <a:p>
            <a:pPr lvl="1"/>
            <a:r>
              <a:rPr lang="en-US" sz="3200" dirty="0" smtClean="0"/>
              <a:t>What do we want to stress for the OD with regard to </a:t>
            </a:r>
            <a:r>
              <a:rPr lang="en-US" sz="3200" smtClean="0"/>
              <a:t>IATI</a:t>
            </a:r>
            <a:endParaRPr lang="en-US" sz="3200" dirty="0" smtClean="0"/>
          </a:p>
          <a:p>
            <a:pPr lvl="1"/>
            <a:r>
              <a:rPr lang="en-US" sz="3200" dirty="0" smtClean="0"/>
              <a:t>Other sponsors? </a:t>
            </a:r>
          </a:p>
          <a:p>
            <a:pPr lvl="1"/>
            <a:r>
              <a:rPr lang="en-US" sz="3200" dirty="0" smtClean="0"/>
              <a:t>Other issues?</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3800" b="1" dirty="0" smtClean="0"/>
              <a:t>Outline of Presentation</a:t>
            </a:r>
            <a:endParaRPr lang="en-US" sz="3800" b="1" dirty="0"/>
          </a:p>
        </p:txBody>
      </p:sp>
      <p:sp>
        <p:nvSpPr>
          <p:cNvPr id="3" name="Content Placeholder 2"/>
          <p:cNvSpPr>
            <a:spLocks noGrp="1"/>
          </p:cNvSpPr>
          <p:nvPr>
            <p:ph idx="1"/>
          </p:nvPr>
        </p:nvSpPr>
        <p:spPr>
          <a:xfrm>
            <a:off x="612648" y="1600200"/>
            <a:ext cx="8153400" cy="4343400"/>
          </a:xfrm>
        </p:spPr>
        <p:txBody>
          <a:bodyPr>
            <a:normAutofit lnSpcReduction="10000"/>
          </a:bodyPr>
          <a:lstStyle/>
          <a:p>
            <a:r>
              <a:rPr lang="en-US" sz="2700" dirty="0" smtClean="0"/>
              <a:t>Transparency and Accountability key to development outcomes</a:t>
            </a:r>
          </a:p>
          <a:p>
            <a:r>
              <a:rPr lang="en-US" sz="2700" dirty="0" smtClean="0"/>
              <a:t>Lack of progress on Paris and Accra Commitments on Aid and Fiscal Transparency</a:t>
            </a:r>
          </a:p>
          <a:p>
            <a:r>
              <a:rPr lang="en-US" sz="2700" dirty="0" smtClean="0"/>
              <a:t>More Demand for Greater Transparency</a:t>
            </a:r>
          </a:p>
          <a:p>
            <a:r>
              <a:rPr lang="en-US" sz="2700" dirty="0" smtClean="0"/>
              <a:t>‘Game Changers’ to accelerate progress</a:t>
            </a:r>
          </a:p>
          <a:p>
            <a:r>
              <a:rPr lang="en-US" sz="2700" dirty="0" smtClean="0"/>
              <a:t>Synergies among various Transparency Building Block Proposals</a:t>
            </a:r>
          </a:p>
          <a:p>
            <a:r>
              <a:rPr lang="en-US" sz="2700" dirty="0" smtClean="0"/>
              <a:t>Fostering Support for the Transparency Building Block between Now and Busan</a:t>
            </a:r>
          </a:p>
        </p:txBody>
      </p:sp>
      <p:pic>
        <p:nvPicPr>
          <p:cNvPr id="5" name="Picture 2" descr="http://www.aideffectiveness.org/busanhlf4/images/hlf4/logo.jpg"/>
          <p:cNvPicPr>
            <a:picLocks noChangeAspect="1" noChangeArrowheads="1"/>
          </p:cNvPicPr>
          <p:nvPr/>
        </p:nvPicPr>
        <p:blipFill>
          <a:blip r:embed="rId2" cstate="print"/>
          <a:srcRect/>
          <a:stretch>
            <a:fillRect/>
          </a:stretch>
        </p:blipFill>
        <p:spPr bwMode="auto">
          <a:xfrm>
            <a:off x="5715000" y="152400"/>
            <a:ext cx="3276600" cy="108783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181600" cy="990600"/>
          </a:xfrm>
        </p:spPr>
        <p:txBody>
          <a:bodyPr>
            <a:noAutofit/>
          </a:bodyPr>
          <a:lstStyle/>
          <a:p>
            <a:r>
              <a:rPr lang="en-US" sz="3200" b="1" dirty="0" smtClean="0"/>
              <a:t>Link between Aid and Fiscal Transparency</a:t>
            </a:r>
            <a:endParaRPr lang="en-US" sz="3200" b="1" dirty="0"/>
          </a:p>
        </p:txBody>
      </p:sp>
      <p:sp>
        <p:nvSpPr>
          <p:cNvPr id="3" name="Content Placeholder 2"/>
          <p:cNvSpPr>
            <a:spLocks noGrp="1"/>
          </p:cNvSpPr>
          <p:nvPr>
            <p:ph idx="1"/>
          </p:nvPr>
        </p:nvSpPr>
        <p:spPr>
          <a:xfrm>
            <a:off x="685800" y="2438400"/>
            <a:ext cx="3048000" cy="4267200"/>
          </a:xfrm>
          <a:ln>
            <a:solidFill>
              <a:schemeClr val="accent4">
                <a:lumMod val="60000"/>
                <a:lumOff val="40000"/>
              </a:schemeClr>
            </a:solidFill>
          </a:ln>
          <a:effectLst>
            <a:innerShdw blurRad="63500" dist="50800" dir="13500000">
              <a:prstClr val="black">
                <a:alpha val="50000"/>
              </a:prstClr>
            </a:innerShdw>
          </a:effectLst>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marL="0" lvl="1" indent="0">
              <a:spcAft>
                <a:spcPts val="600"/>
              </a:spcAft>
              <a:buNone/>
            </a:pPr>
            <a:r>
              <a:rPr lang="en-US" sz="2400" dirty="0" smtClean="0"/>
              <a:t>If a significant share of aid resources is not known and/or is managed and delivered outside the government budget there is greater risk of duplication and waste in aid programs. </a:t>
            </a:r>
          </a:p>
          <a:p>
            <a:pPr lvl="1">
              <a:spcAft>
                <a:spcPts val="600"/>
              </a:spcAft>
              <a:buFont typeface="Wingdings" pitchFamily="2" charset="2"/>
              <a:buChar char="ü"/>
            </a:pPr>
            <a:endParaRPr lang="en-US" sz="1800" dirty="0" smtClean="0"/>
          </a:p>
          <a:p>
            <a:pPr lvl="1">
              <a:spcAft>
                <a:spcPts val="600"/>
              </a:spcAft>
              <a:buNone/>
            </a:pPr>
            <a:endParaRPr lang="en-US" sz="2300" dirty="0" smtClean="0"/>
          </a:p>
          <a:p>
            <a:endParaRPr lang="en-US" sz="2600" dirty="0" smtClean="0"/>
          </a:p>
          <a:p>
            <a:pPr>
              <a:buFont typeface="Wingdings" pitchFamily="2" charset="2"/>
              <a:buChar char="Ø"/>
            </a:pPr>
            <a:endParaRPr lang="en-US" sz="2300" dirty="0" smtClean="0"/>
          </a:p>
          <a:p>
            <a:pPr>
              <a:buNone/>
            </a:pPr>
            <a:endParaRPr lang="en-US" dirty="0"/>
          </a:p>
        </p:txBody>
      </p:sp>
      <p:pic>
        <p:nvPicPr>
          <p:cNvPr id="5" name="Picture 2" descr="http://www.aideffectiveness.org/busanhlf4/images/hlf4/logo.jpg"/>
          <p:cNvPicPr>
            <a:picLocks noChangeAspect="1" noChangeArrowheads="1"/>
          </p:cNvPicPr>
          <p:nvPr/>
        </p:nvPicPr>
        <p:blipFill>
          <a:blip r:embed="rId2" cstate="print"/>
          <a:srcRect/>
          <a:stretch>
            <a:fillRect/>
          </a:stretch>
        </p:blipFill>
        <p:spPr bwMode="auto">
          <a:xfrm>
            <a:off x="5638800" y="152400"/>
            <a:ext cx="3276600" cy="1087833"/>
          </a:xfrm>
          <a:prstGeom prst="rect">
            <a:avLst/>
          </a:prstGeom>
          <a:noFill/>
        </p:spPr>
      </p:pic>
      <p:sp>
        <p:nvSpPr>
          <p:cNvPr id="7" name="Rectangle 6"/>
          <p:cNvSpPr/>
          <p:nvPr/>
        </p:nvSpPr>
        <p:spPr>
          <a:xfrm>
            <a:off x="609600" y="1600200"/>
            <a:ext cx="8153400" cy="477054"/>
          </a:xfrm>
          <a:prstGeom prst="rect">
            <a:avLst/>
          </a:prstGeom>
        </p:spPr>
        <p:txBody>
          <a:bodyPr wrap="square">
            <a:spAutoFit/>
          </a:bodyPr>
          <a:lstStyle/>
          <a:p>
            <a:pPr algn="ctr">
              <a:spcAft>
                <a:spcPts val="600"/>
              </a:spcAft>
            </a:pPr>
            <a:r>
              <a:rPr lang="en-US" sz="2500" b="1" dirty="0" smtClean="0"/>
              <a:t>Aid and fiscal transparency are inextricably linked</a:t>
            </a:r>
          </a:p>
        </p:txBody>
      </p:sp>
      <p:sp>
        <p:nvSpPr>
          <p:cNvPr id="8" name="TextBox 7"/>
          <p:cNvSpPr txBox="1"/>
          <p:nvPr/>
        </p:nvSpPr>
        <p:spPr>
          <a:xfrm>
            <a:off x="4876800" y="2438400"/>
            <a:ext cx="3048000" cy="4267200"/>
          </a:xfrm>
          <a:prstGeom prst="rect">
            <a:avLst/>
          </a:prstGeom>
          <a:ln>
            <a:solidFill>
              <a:schemeClr val="accent4">
                <a:lumMod val="60000"/>
                <a:lumOff val="40000"/>
              </a:schemeClr>
            </a:solidFill>
          </a:ln>
          <a:effectLst>
            <a:innerShdw blurRad="63500" dist="50800" dir="135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pPr marL="176213" lvl="1">
              <a:spcAft>
                <a:spcPts val="600"/>
              </a:spcAft>
            </a:pPr>
            <a:r>
              <a:rPr lang="en-US" sz="2400" dirty="0" smtClean="0"/>
              <a:t>Unless partner countries have sufficient and timely information in an accessible format from donors, they cannot provide timely, useful and comprehensive information to their citizens. </a:t>
            </a:r>
          </a:p>
        </p:txBody>
      </p:sp>
      <p:sp>
        <p:nvSpPr>
          <p:cNvPr id="9" name="Right Arrow 8"/>
          <p:cNvSpPr/>
          <p:nvPr/>
        </p:nvSpPr>
        <p:spPr>
          <a:xfrm>
            <a:off x="3810000" y="3200400"/>
            <a:ext cx="10668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810000" y="4038600"/>
            <a:ext cx="10668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3810000" y="4953000"/>
            <a:ext cx="10668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4873752" cy="990600"/>
          </a:xfrm>
        </p:spPr>
        <p:txBody>
          <a:bodyPr>
            <a:noAutofit/>
          </a:bodyPr>
          <a:lstStyle/>
          <a:p>
            <a:r>
              <a:rPr lang="en-US" sz="3300" b="1" dirty="0" smtClean="0"/>
              <a:t>Limited Progress on Transparency Commitments</a:t>
            </a:r>
            <a:endParaRPr lang="en-US" sz="3300" b="1" dirty="0"/>
          </a:p>
        </p:txBody>
      </p:sp>
      <p:sp>
        <p:nvSpPr>
          <p:cNvPr id="3" name="Content Placeholder 2"/>
          <p:cNvSpPr>
            <a:spLocks noGrp="1"/>
          </p:cNvSpPr>
          <p:nvPr>
            <p:ph idx="1"/>
          </p:nvPr>
        </p:nvSpPr>
        <p:spPr/>
        <p:txBody>
          <a:bodyPr>
            <a:normAutofit fontScale="92500" lnSpcReduction="10000"/>
          </a:bodyPr>
          <a:lstStyle/>
          <a:p>
            <a:pPr>
              <a:spcAft>
                <a:spcPts val="600"/>
              </a:spcAft>
            </a:pPr>
            <a:r>
              <a:rPr lang="en-US" sz="2500" dirty="0" smtClean="0"/>
              <a:t>Much more needs to be done to meet donor and partner country commitments made at Accra and Paris:</a:t>
            </a:r>
          </a:p>
          <a:p>
            <a:pPr lvl="1">
              <a:spcAft>
                <a:spcPts val="600"/>
              </a:spcAft>
              <a:buFont typeface="Wingdings" pitchFamily="2" charset="2"/>
              <a:buChar char="ü"/>
            </a:pPr>
            <a:r>
              <a:rPr lang="en-US" sz="2000" dirty="0" smtClean="0"/>
              <a:t>PEFA assessments for </a:t>
            </a:r>
            <a:r>
              <a:rPr lang="en-US" sz="2000" b="1" dirty="0" smtClean="0"/>
              <a:t>71</a:t>
            </a:r>
            <a:r>
              <a:rPr lang="en-US" sz="2000" dirty="0" smtClean="0"/>
              <a:t> countries reveal that </a:t>
            </a:r>
            <a:r>
              <a:rPr lang="en-US" sz="2000" b="1" dirty="0" smtClean="0"/>
              <a:t>48 </a:t>
            </a:r>
            <a:r>
              <a:rPr lang="en-US" sz="2000" dirty="0" smtClean="0"/>
              <a:t>of them received the lowest score on financial information provided by donors. </a:t>
            </a:r>
          </a:p>
          <a:p>
            <a:pPr lvl="1">
              <a:spcAft>
                <a:spcPts val="600"/>
              </a:spcAft>
              <a:buFont typeface="Wingdings" pitchFamily="2" charset="2"/>
              <a:buChar char="ü"/>
            </a:pPr>
            <a:r>
              <a:rPr lang="en-US" sz="2000" dirty="0" smtClean="0"/>
              <a:t>The results of the 2011 Paris Declaration Survey indicate that here is </a:t>
            </a:r>
            <a:r>
              <a:rPr lang="en-US" sz="2000" b="1" dirty="0" smtClean="0"/>
              <a:t>limited progress</a:t>
            </a:r>
            <a:r>
              <a:rPr lang="en-US" sz="2000" dirty="0" smtClean="0"/>
              <a:t> on increasing the share of </a:t>
            </a:r>
            <a:r>
              <a:rPr lang="en-US" sz="2000" b="1" dirty="0" smtClean="0"/>
              <a:t>aid </a:t>
            </a:r>
            <a:r>
              <a:rPr lang="en-US" sz="2000" dirty="0" smtClean="0"/>
              <a:t>reported </a:t>
            </a:r>
            <a:r>
              <a:rPr lang="en-US" sz="2000" b="1" dirty="0" smtClean="0"/>
              <a:t>on budget </a:t>
            </a:r>
            <a:r>
              <a:rPr lang="en-US" sz="2000" dirty="0" smtClean="0"/>
              <a:t>and </a:t>
            </a:r>
            <a:r>
              <a:rPr lang="en-US" sz="2000" b="1" dirty="0" smtClean="0"/>
              <a:t>aid predictability.  </a:t>
            </a:r>
          </a:p>
          <a:p>
            <a:pPr lvl="1">
              <a:spcAft>
                <a:spcPts val="600"/>
              </a:spcAft>
              <a:buFont typeface="Wingdings" pitchFamily="2" charset="2"/>
              <a:buChar char="ü"/>
            </a:pPr>
            <a:r>
              <a:rPr lang="en-US" sz="2000" dirty="0" smtClean="0"/>
              <a:t>PWYF’s 2010 Transparency Assessment finds that the </a:t>
            </a:r>
            <a:r>
              <a:rPr lang="en-US" sz="2000" b="1" dirty="0" smtClean="0"/>
              <a:t>lack of primary data</a:t>
            </a:r>
            <a:r>
              <a:rPr lang="en-US" sz="2000" dirty="0" smtClean="0"/>
              <a:t> is </a:t>
            </a:r>
            <a:r>
              <a:rPr lang="en-US" sz="2000" b="1" dirty="0" smtClean="0"/>
              <a:t>too significant </a:t>
            </a:r>
            <a:r>
              <a:rPr lang="en-US" sz="2000" dirty="0" smtClean="0"/>
              <a:t>to reasonably assess donors with regard to the quality of their information. </a:t>
            </a:r>
          </a:p>
          <a:p>
            <a:pPr lvl="1">
              <a:spcAft>
                <a:spcPts val="600"/>
              </a:spcAft>
              <a:buFont typeface="Wingdings" pitchFamily="2" charset="2"/>
              <a:buChar char="ü"/>
            </a:pPr>
            <a:r>
              <a:rPr lang="en-US" sz="2000" dirty="0" smtClean="0"/>
              <a:t>IBP’s 2010 Open Budget Index shows that </a:t>
            </a:r>
            <a:r>
              <a:rPr lang="en-GB" sz="2000" b="1" dirty="0" smtClean="0"/>
              <a:t>74 </a:t>
            </a:r>
            <a:r>
              <a:rPr lang="en-GB" sz="2000" dirty="0" smtClean="0"/>
              <a:t>out of </a:t>
            </a:r>
            <a:r>
              <a:rPr lang="en-GB" sz="2000" b="1" dirty="0" smtClean="0"/>
              <a:t>94 </a:t>
            </a:r>
            <a:r>
              <a:rPr lang="en-GB" sz="2000" dirty="0" smtClean="0"/>
              <a:t>countries assessed </a:t>
            </a:r>
            <a:r>
              <a:rPr lang="en-GB" sz="2000" b="1" dirty="0" smtClean="0"/>
              <a:t>fail to meet basic standards </a:t>
            </a:r>
            <a:r>
              <a:rPr lang="en-GB" sz="2000" dirty="0" smtClean="0"/>
              <a:t>of transparency and accountability in their national budgets. </a:t>
            </a:r>
            <a:endParaRPr lang="en-US" sz="2000" dirty="0" smtClean="0"/>
          </a:p>
          <a:p>
            <a:pPr lvl="1">
              <a:spcAft>
                <a:spcPts val="600"/>
              </a:spcAft>
              <a:buFont typeface="Wingdings" pitchFamily="2" charset="2"/>
              <a:buChar char="ü"/>
            </a:pPr>
            <a:endParaRPr lang="en-US" sz="1800" dirty="0" smtClean="0"/>
          </a:p>
          <a:p>
            <a:pPr lvl="1">
              <a:spcAft>
                <a:spcPts val="600"/>
              </a:spcAft>
              <a:buNone/>
            </a:pPr>
            <a:endParaRPr lang="en-US" sz="1800" dirty="0" smtClean="0"/>
          </a:p>
          <a:p>
            <a:pPr lvl="1">
              <a:spcAft>
                <a:spcPts val="600"/>
              </a:spcAft>
              <a:buFont typeface="Wingdings" pitchFamily="2" charset="2"/>
              <a:buChar char="ü"/>
            </a:pPr>
            <a:endParaRPr lang="en-US" sz="1800" dirty="0" smtClean="0"/>
          </a:p>
          <a:p>
            <a:pPr lvl="1">
              <a:spcAft>
                <a:spcPts val="600"/>
              </a:spcAft>
              <a:buFont typeface="Wingdings" pitchFamily="2" charset="2"/>
              <a:buChar char="ü"/>
            </a:pPr>
            <a:endParaRPr lang="en-US" sz="1800" dirty="0" smtClean="0"/>
          </a:p>
          <a:p>
            <a:endParaRPr lang="en-US" dirty="0"/>
          </a:p>
        </p:txBody>
      </p:sp>
      <p:pic>
        <p:nvPicPr>
          <p:cNvPr id="4" name="Picture 2" descr="http://www.aideffectiveness.org/busanhlf4/images/hlf4/logo.jpg"/>
          <p:cNvPicPr>
            <a:picLocks noChangeAspect="1" noChangeArrowheads="1"/>
          </p:cNvPicPr>
          <p:nvPr/>
        </p:nvPicPr>
        <p:blipFill>
          <a:blip r:embed="rId2" cstate="print"/>
          <a:srcRect/>
          <a:stretch>
            <a:fillRect/>
          </a:stretch>
        </p:blipFill>
        <p:spPr bwMode="auto">
          <a:xfrm>
            <a:off x="5638800" y="228600"/>
            <a:ext cx="3276600" cy="108783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4949952" cy="1600200"/>
          </a:xfrm>
        </p:spPr>
        <p:txBody>
          <a:bodyPr>
            <a:noAutofit/>
          </a:bodyPr>
          <a:lstStyle/>
          <a:p>
            <a:r>
              <a:rPr lang="en-US" sz="3200" b="1" dirty="0" smtClean="0"/>
              <a:t>Strong Demand for More and Better Information</a:t>
            </a:r>
            <a:endParaRPr lang="en-US" sz="3200" b="1" dirty="0"/>
          </a:p>
        </p:txBody>
      </p:sp>
      <p:sp>
        <p:nvSpPr>
          <p:cNvPr id="3" name="Content Placeholder 2"/>
          <p:cNvSpPr>
            <a:spLocks noGrp="1"/>
          </p:cNvSpPr>
          <p:nvPr>
            <p:ph idx="1"/>
          </p:nvPr>
        </p:nvSpPr>
        <p:spPr>
          <a:xfrm>
            <a:off x="457200" y="1981200"/>
            <a:ext cx="8308848" cy="1447800"/>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en-US" b="1" i="1" dirty="0" smtClean="0">
                <a:solidFill>
                  <a:srgbClr val="C00000"/>
                </a:solidFill>
              </a:rPr>
              <a:t>Partner countries </a:t>
            </a:r>
            <a:r>
              <a:rPr lang="en-US" dirty="0" smtClean="0"/>
              <a:t>have called for progress at </a:t>
            </a:r>
            <a:r>
              <a:rPr lang="en-US" dirty="0" err="1" smtClean="0"/>
              <a:t>Busan</a:t>
            </a:r>
            <a:r>
              <a:rPr lang="en-US" dirty="0" smtClean="0"/>
              <a:t> on increased transparency to promote effective and accountable institutions that deliver outcomes. </a:t>
            </a:r>
          </a:p>
          <a:p>
            <a:pPr>
              <a:buNone/>
            </a:pPr>
            <a:endParaRPr lang="en-US" dirty="0" smtClean="0"/>
          </a:p>
        </p:txBody>
      </p:sp>
      <p:pic>
        <p:nvPicPr>
          <p:cNvPr id="4" name="Picture 2" descr="http://www.aideffectiveness.org/busanhlf4/images/hlf4/logo.jpg"/>
          <p:cNvPicPr>
            <a:picLocks noChangeAspect="1" noChangeArrowheads="1"/>
          </p:cNvPicPr>
          <p:nvPr/>
        </p:nvPicPr>
        <p:blipFill>
          <a:blip r:embed="rId2" cstate="print"/>
          <a:srcRect/>
          <a:stretch>
            <a:fillRect/>
          </a:stretch>
        </p:blipFill>
        <p:spPr bwMode="auto">
          <a:xfrm>
            <a:off x="6172200" y="152400"/>
            <a:ext cx="2667000" cy="1087833"/>
          </a:xfrm>
          <a:prstGeom prst="rect">
            <a:avLst/>
          </a:prstGeom>
          <a:noFill/>
        </p:spPr>
      </p:pic>
      <p:sp>
        <p:nvSpPr>
          <p:cNvPr id="5" name="TextBox 4"/>
          <p:cNvSpPr txBox="1"/>
          <p:nvPr/>
        </p:nvSpPr>
        <p:spPr>
          <a:xfrm>
            <a:off x="457200" y="3733800"/>
            <a:ext cx="8229600" cy="187743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900" b="1" i="1" dirty="0" smtClean="0">
                <a:solidFill>
                  <a:srgbClr val="C00000"/>
                </a:solidFill>
              </a:rPr>
              <a:t>Civil Society Groups </a:t>
            </a:r>
            <a:r>
              <a:rPr lang="en-US" sz="2900" dirty="0" smtClean="0"/>
              <a:t>are demanding more and better information on public finances from governments to improve transparency, accountability and public participation in development. </a:t>
            </a:r>
            <a:endParaRPr lang="en-US" sz="2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4949952" cy="914400"/>
          </a:xfrm>
        </p:spPr>
        <p:txBody>
          <a:bodyPr>
            <a:noAutofit/>
          </a:bodyPr>
          <a:lstStyle/>
          <a:p>
            <a:r>
              <a:rPr lang="en-US" sz="2800" b="1" dirty="0" smtClean="0"/>
              <a:t>Game Changer to Strengthen Aid Transparency</a:t>
            </a:r>
            <a:endParaRPr lang="en-US" sz="2800" b="1" dirty="0"/>
          </a:p>
        </p:txBody>
      </p:sp>
      <p:sp>
        <p:nvSpPr>
          <p:cNvPr id="3" name="Content Placeholder 2"/>
          <p:cNvSpPr>
            <a:spLocks noGrp="1"/>
          </p:cNvSpPr>
          <p:nvPr>
            <p:ph idx="1"/>
          </p:nvPr>
        </p:nvSpPr>
        <p:spPr>
          <a:xfrm>
            <a:off x="612648" y="1600200"/>
            <a:ext cx="8153400" cy="5029200"/>
          </a:xfrm>
          <a:solidFill>
            <a:srgbClr val="EAEAEA"/>
          </a:solidFill>
          <a:ln>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a:normAutofit lnSpcReduction="10000"/>
          </a:bodyPr>
          <a:lstStyle/>
          <a:p>
            <a:pPr>
              <a:spcAft>
                <a:spcPts val="600"/>
              </a:spcAft>
              <a:buFont typeface="Wingdings" pitchFamily="2" charset="2"/>
              <a:buChar char="q"/>
            </a:pPr>
            <a:r>
              <a:rPr lang="en-US" sz="2100" b="1" dirty="0" smtClean="0"/>
              <a:t>Objective: </a:t>
            </a:r>
            <a:r>
              <a:rPr lang="en-US" sz="2100" dirty="0" smtClean="0"/>
              <a:t>Make publicly available all information on aid/development resources that fund the provision of goods of a public nature in a timely manner and the right level of detail on sectors, programs and projects. </a:t>
            </a:r>
          </a:p>
          <a:p>
            <a:pPr>
              <a:spcAft>
                <a:spcPts val="600"/>
              </a:spcAft>
              <a:buFont typeface="Wingdings" pitchFamily="2" charset="2"/>
              <a:buChar char="q"/>
            </a:pPr>
            <a:r>
              <a:rPr lang="en-US" sz="2100" b="1" dirty="0" smtClean="0"/>
              <a:t>Global </a:t>
            </a:r>
            <a:r>
              <a:rPr lang="en-US" sz="2100" b="1" dirty="0" err="1" smtClean="0"/>
              <a:t>Iniative</a:t>
            </a:r>
            <a:r>
              <a:rPr lang="en-US" sz="2100" b="1" dirty="0" smtClean="0"/>
              <a:t>: </a:t>
            </a:r>
            <a:r>
              <a:rPr lang="en-US" sz="2100" b="1" dirty="0" smtClean="0">
                <a:solidFill>
                  <a:srgbClr val="6600FF"/>
                </a:solidFill>
              </a:rPr>
              <a:t> </a:t>
            </a:r>
            <a:r>
              <a:rPr lang="en-US" sz="2100" dirty="0" smtClean="0">
                <a:solidFill>
                  <a:srgbClr val="6600FF"/>
                </a:solidFill>
              </a:rPr>
              <a:t>International Aid Transparency Initiative (IATI)</a:t>
            </a:r>
          </a:p>
          <a:p>
            <a:pPr>
              <a:spcAft>
                <a:spcPts val="600"/>
              </a:spcAft>
              <a:buFont typeface="Wingdings" pitchFamily="2" charset="2"/>
              <a:buChar char="q"/>
            </a:pPr>
            <a:r>
              <a:rPr lang="en-US" sz="2100" b="1" dirty="0" smtClean="0"/>
              <a:t>Actions to be taken: </a:t>
            </a:r>
          </a:p>
          <a:p>
            <a:pPr lvl="1">
              <a:spcAft>
                <a:spcPts val="600"/>
              </a:spcAft>
              <a:buFont typeface="Wingdings" pitchFamily="2" charset="2"/>
              <a:buChar char="ü"/>
            </a:pPr>
            <a:r>
              <a:rPr lang="en-US" sz="2000" dirty="0" smtClean="0"/>
              <a:t>Publish implementation schedules for implementing transparency commitments by </a:t>
            </a:r>
            <a:r>
              <a:rPr lang="en-US" sz="2000" b="1" dirty="0" smtClean="0"/>
              <a:t>December 2012</a:t>
            </a:r>
            <a:r>
              <a:rPr lang="en-US" sz="2000" dirty="0" smtClean="0"/>
              <a:t>;</a:t>
            </a:r>
          </a:p>
          <a:p>
            <a:pPr lvl="1">
              <a:spcAft>
                <a:spcPts val="600"/>
              </a:spcAft>
              <a:buFont typeface="Wingdings" pitchFamily="2" charset="2"/>
              <a:buChar char="ü"/>
            </a:pPr>
            <a:r>
              <a:rPr lang="en-US" sz="2000" dirty="0" smtClean="0"/>
              <a:t>Publish comprehensive, timely, actual and forward looking data on all aid flows by </a:t>
            </a:r>
            <a:r>
              <a:rPr lang="en-US" sz="2000" b="1" dirty="0" smtClean="0"/>
              <a:t>December 2015</a:t>
            </a:r>
            <a:r>
              <a:rPr lang="en-US" sz="2000" dirty="0" smtClean="0"/>
              <a:t>; </a:t>
            </a:r>
          </a:p>
          <a:p>
            <a:pPr lvl="1">
              <a:spcAft>
                <a:spcPts val="600"/>
              </a:spcAft>
              <a:buFont typeface="Wingdings" pitchFamily="2" charset="2"/>
              <a:buChar char="ü"/>
            </a:pPr>
            <a:r>
              <a:rPr lang="en-US" sz="2000" dirty="0" smtClean="0"/>
              <a:t>Pilot IATI standards for all aid and development flows; </a:t>
            </a:r>
          </a:p>
          <a:p>
            <a:pPr lvl="1">
              <a:spcAft>
                <a:spcPts val="600"/>
              </a:spcAft>
              <a:buFont typeface="Wingdings" pitchFamily="2" charset="2"/>
              <a:buChar char="ü"/>
            </a:pPr>
            <a:r>
              <a:rPr lang="en-US" sz="2000" dirty="0" smtClean="0"/>
              <a:t>Further work on the ‘country budget identifier’ to improve inclusion of aid information in country budget documents and processes; </a:t>
            </a:r>
          </a:p>
          <a:p>
            <a:pPr lvl="1">
              <a:buFont typeface="Wingdings" pitchFamily="2" charset="2"/>
              <a:buChar char="ü"/>
            </a:pPr>
            <a:r>
              <a:rPr lang="en-US" sz="2000" dirty="0" smtClean="0"/>
              <a:t>Involve other stakeholders including CSOs, parliaments and the private sector to elaborate transparency and accountability mechanisms. </a:t>
            </a:r>
          </a:p>
          <a:p>
            <a:pPr lvl="1">
              <a:buFont typeface="Wingdings" pitchFamily="2" charset="2"/>
              <a:buChar char="ü"/>
            </a:pPr>
            <a:endParaRPr lang="en-US" sz="1800" dirty="0"/>
          </a:p>
        </p:txBody>
      </p:sp>
      <p:pic>
        <p:nvPicPr>
          <p:cNvPr id="4" name="Picture 2" descr="http://www.aideffectiveness.org/busanhlf4/images/hlf4/logo.jpg"/>
          <p:cNvPicPr>
            <a:picLocks noChangeAspect="1" noChangeArrowheads="1"/>
          </p:cNvPicPr>
          <p:nvPr/>
        </p:nvPicPr>
        <p:blipFill>
          <a:blip r:embed="rId2" cstate="print"/>
          <a:srcRect/>
          <a:stretch>
            <a:fillRect/>
          </a:stretch>
        </p:blipFill>
        <p:spPr bwMode="auto">
          <a:xfrm>
            <a:off x="5715000" y="152400"/>
            <a:ext cx="3276600" cy="108783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5105400" cy="914400"/>
          </a:xfrm>
        </p:spPr>
        <p:txBody>
          <a:bodyPr>
            <a:noAutofit/>
          </a:bodyPr>
          <a:lstStyle/>
          <a:p>
            <a:r>
              <a:rPr lang="en-US" sz="2800" b="1" dirty="0" smtClean="0"/>
              <a:t>Game Changer to Strengthen Fiscal Transparency</a:t>
            </a:r>
            <a:endParaRPr lang="en-US" sz="2800" b="1" dirty="0"/>
          </a:p>
        </p:txBody>
      </p:sp>
      <p:sp>
        <p:nvSpPr>
          <p:cNvPr id="3" name="Content Placeholder 2"/>
          <p:cNvSpPr>
            <a:spLocks noGrp="1"/>
          </p:cNvSpPr>
          <p:nvPr>
            <p:ph idx="1"/>
          </p:nvPr>
        </p:nvSpPr>
        <p:spPr>
          <a:xfrm>
            <a:off x="228600" y="1600200"/>
            <a:ext cx="8537448" cy="5105400"/>
          </a:xfrm>
          <a:solidFill>
            <a:schemeClr val="accent6">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fontScale="32500" lnSpcReduction="20000"/>
          </a:bodyPr>
          <a:lstStyle/>
          <a:p>
            <a:pPr>
              <a:spcAft>
                <a:spcPts val="600"/>
              </a:spcAft>
              <a:buFont typeface="Wingdings" pitchFamily="2" charset="2"/>
              <a:buChar char="q"/>
            </a:pPr>
            <a:r>
              <a:rPr lang="en-US" sz="6200" b="1" dirty="0" smtClean="0"/>
              <a:t>Objective: </a:t>
            </a:r>
            <a:r>
              <a:rPr lang="en-US" sz="6200" dirty="0" smtClean="0"/>
              <a:t>Provide information on all development resources, including aid results to the extent possible to country stakeholders to strengthen oversight and accountability and promote greater access and use of information by citizens.</a:t>
            </a:r>
          </a:p>
          <a:p>
            <a:pPr>
              <a:spcAft>
                <a:spcPts val="600"/>
              </a:spcAft>
              <a:buFont typeface="Wingdings" pitchFamily="2" charset="2"/>
              <a:buChar char="q"/>
            </a:pPr>
            <a:r>
              <a:rPr lang="en-US" sz="6200" b="1" dirty="0" smtClean="0"/>
              <a:t>Global </a:t>
            </a:r>
            <a:r>
              <a:rPr lang="en-US" sz="6200" b="1" dirty="0" err="1" smtClean="0"/>
              <a:t>Iniatives</a:t>
            </a:r>
            <a:r>
              <a:rPr lang="en-US" sz="6200" b="1" dirty="0" smtClean="0"/>
              <a:t>: </a:t>
            </a:r>
            <a:r>
              <a:rPr lang="en-US" sz="6200" dirty="0" smtClean="0">
                <a:solidFill>
                  <a:srgbClr val="0070C0"/>
                </a:solidFill>
              </a:rPr>
              <a:t> Open Government Partnership (OGP) </a:t>
            </a:r>
            <a:r>
              <a:rPr lang="en-US" sz="6200" dirty="0" smtClean="0"/>
              <a:t>and the </a:t>
            </a:r>
            <a:r>
              <a:rPr lang="en-US" sz="6200" dirty="0" smtClean="0">
                <a:solidFill>
                  <a:srgbClr val="0070C0"/>
                </a:solidFill>
              </a:rPr>
              <a:t>Global initiative on Fiscal Transparency, Engagement and Accountability (GIFT). </a:t>
            </a:r>
          </a:p>
          <a:p>
            <a:pPr>
              <a:buFont typeface="Wingdings" pitchFamily="2" charset="2"/>
              <a:buChar char="q"/>
            </a:pPr>
            <a:r>
              <a:rPr lang="en-US" sz="6200" b="1" dirty="0" smtClean="0"/>
              <a:t>Actions to be taken:</a:t>
            </a:r>
          </a:p>
          <a:p>
            <a:pPr lvl="1">
              <a:buFont typeface="Wingdings" pitchFamily="2" charset="2"/>
              <a:buChar char="ü"/>
            </a:pPr>
            <a:r>
              <a:rPr lang="en-US" sz="5500" dirty="0" smtClean="0"/>
              <a:t>Establish transparent PFM systems or aid management systems linked to PFM systems to capture all development resources; </a:t>
            </a:r>
          </a:p>
          <a:p>
            <a:pPr lvl="1">
              <a:buFont typeface="Wingdings" pitchFamily="2" charset="2"/>
              <a:buChar char="ü"/>
            </a:pPr>
            <a:r>
              <a:rPr lang="en-US" sz="5500" dirty="0" smtClean="0"/>
              <a:t>Provide for time bound steps to improve fiscal transparency policies and practices; </a:t>
            </a:r>
          </a:p>
          <a:p>
            <a:pPr lvl="1">
              <a:buFont typeface="Wingdings" pitchFamily="2" charset="2"/>
              <a:buChar char="ü"/>
            </a:pPr>
            <a:r>
              <a:rPr lang="en-US" sz="5500" dirty="0" smtClean="0"/>
              <a:t>Strengthen capacities of stakeholders to make better use of information for participation and decision making; </a:t>
            </a:r>
          </a:p>
          <a:p>
            <a:pPr lvl="1">
              <a:buFont typeface="Wingdings" pitchFamily="2" charset="2"/>
              <a:buChar char="ü"/>
            </a:pPr>
            <a:r>
              <a:rPr lang="en-US" sz="5500" dirty="0" smtClean="0"/>
              <a:t>Implement transparency commitments under the Open Government Partnership; and </a:t>
            </a:r>
          </a:p>
          <a:p>
            <a:pPr lvl="1">
              <a:buFont typeface="Wingdings" pitchFamily="2" charset="2"/>
              <a:buChar char="ü"/>
            </a:pPr>
            <a:r>
              <a:rPr lang="en-US" sz="5500" dirty="0" smtClean="0"/>
              <a:t>Support the Global Initiative for Fiscal Transparency (GIFT) that aims to promote standards on the quality of fiscal information that should be provided. </a:t>
            </a:r>
          </a:p>
          <a:p>
            <a:pPr lvl="1">
              <a:buNone/>
            </a:pPr>
            <a:endParaRPr lang="en-US" sz="4800" dirty="0" smtClean="0"/>
          </a:p>
          <a:p>
            <a:pPr marL="0" lvl="1" indent="0">
              <a:buFont typeface="Wingdings" pitchFamily="2" charset="2"/>
              <a:buChar char="ü"/>
            </a:pPr>
            <a:endParaRPr lang="en-US" sz="2000" b="1" dirty="0" smtClean="0"/>
          </a:p>
          <a:p>
            <a:pPr marL="0" lvl="1" indent="0">
              <a:buNone/>
            </a:pPr>
            <a:r>
              <a:rPr lang="en-US" sz="2000" b="1" dirty="0" smtClean="0"/>
              <a:t> </a:t>
            </a:r>
          </a:p>
          <a:p>
            <a:pPr marL="0" lvl="1" indent="0">
              <a:buFont typeface="Wingdings" pitchFamily="2" charset="2"/>
              <a:buChar char="q"/>
            </a:pPr>
            <a:endParaRPr lang="en-US" sz="1900" dirty="0" smtClean="0"/>
          </a:p>
        </p:txBody>
      </p:sp>
      <p:pic>
        <p:nvPicPr>
          <p:cNvPr id="4" name="Picture 2" descr="http://www.aideffectiveness.org/busanhlf4/images/hlf4/logo.jpg"/>
          <p:cNvPicPr>
            <a:picLocks noChangeAspect="1" noChangeArrowheads="1"/>
          </p:cNvPicPr>
          <p:nvPr/>
        </p:nvPicPr>
        <p:blipFill>
          <a:blip r:embed="rId2" cstate="print"/>
          <a:srcRect/>
          <a:stretch>
            <a:fillRect/>
          </a:stretch>
        </p:blipFill>
        <p:spPr bwMode="auto">
          <a:xfrm>
            <a:off x="5715000" y="152400"/>
            <a:ext cx="3276600" cy="108783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5562600" cy="1066800"/>
          </a:xfrm>
        </p:spPr>
        <p:txBody>
          <a:bodyPr>
            <a:normAutofit fontScale="90000"/>
          </a:bodyPr>
          <a:lstStyle/>
          <a:p>
            <a:r>
              <a:rPr lang="en-US" sz="2800" dirty="0" smtClean="0"/>
              <a:t/>
            </a:r>
            <a:br>
              <a:rPr lang="en-US" sz="2800" dirty="0" smtClean="0"/>
            </a:br>
            <a:r>
              <a:rPr lang="en-US" sz="2800" dirty="0" smtClean="0"/>
              <a:t/>
            </a:r>
            <a:br>
              <a:rPr lang="en-US" sz="2800" dirty="0" smtClean="0"/>
            </a:br>
            <a:r>
              <a:rPr lang="en-US" sz="5400" dirty="0" smtClean="0"/>
              <a:t>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dirty="0" smtClean="0"/>
              <a:t/>
            </a:r>
            <a:br>
              <a:rPr lang="en-US" dirty="0" smtClean="0"/>
            </a:br>
            <a:endParaRPr lang="en-US" dirty="0"/>
          </a:p>
        </p:txBody>
      </p:sp>
      <p:sp>
        <p:nvSpPr>
          <p:cNvPr id="3" name="Content Placeholder 2"/>
          <p:cNvSpPr>
            <a:spLocks noGrp="1"/>
          </p:cNvSpPr>
          <p:nvPr>
            <p:ph idx="1"/>
          </p:nvPr>
        </p:nvSpPr>
        <p:spPr>
          <a:xfrm>
            <a:off x="381000" y="1600200"/>
            <a:ext cx="3962400" cy="5105400"/>
          </a:xfrm>
        </p:spPr>
        <p:style>
          <a:lnRef idx="1">
            <a:schemeClr val="accent3"/>
          </a:lnRef>
          <a:fillRef idx="2">
            <a:schemeClr val="accent3"/>
          </a:fillRef>
          <a:effectRef idx="1">
            <a:schemeClr val="accent3"/>
          </a:effectRef>
          <a:fontRef idx="minor">
            <a:schemeClr val="dk1"/>
          </a:fontRef>
        </p:style>
        <p:txBody>
          <a:bodyPr>
            <a:normAutofit/>
          </a:bodyPr>
          <a:lstStyle/>
          <a:p>
            <a:pPr>
              <a:buNone/>
            </a:pPr>
            <a:r>
              <a:rPr lang="en-US" sz="2200" b="1" dirty="0" smtClean="0"/>
              <a:t>Similarities</a:t>
            </a:r>
          </a:p>
          <a:p>
            <a:pPr>
              <a:buFont typeface="Wingdings" pitchFamily="2" charset="2"/>
              <a:buChar char="ü"/>
            </a:pPr>
            <a:r>
              <a:rPr lang="en-US" sz="1900" dirty="0" err="1" smtClean="0">
                <a:solidFill>
                  <a:schemeClr val="tx1"/>
                </a:solidFill>
              </a:rPr>
              <a:t>IATI</a:t>
            </a:r>
            <a:r>
              <a:rPr lang="en-US" sz="1900" dirty="0" smtClean="0">
                <a:solidFill>
                  <a:schemeClr val="tx1"/>
                </a:solidFill>
              </a:rPr>
              <a:t> –core to any future  key component of the transparency agenda</a:t>
            </a:r>
          </a:p>
          <a:p>
            <a:pPr>
              <a:buFont typeface="Wingdings" pitchFamily="2" charset="2"/>
              <a:buChar char="ü"/>
            </a:pPr>
            <a:r>
              <a:rPr lang="en-US" sz="1900" dirty="0" smtClean="0">
                <a:solidFill>
                  <a:schemeClr val="tx1"/>
                </a:solidFill>
              </a:rPr>
              <a:t>Engagement with multi-stakeholders</a:t>
            </a:r>
          </a:p>
          <a:p>
            <a:pPr>
              <a:buFont typeface="Wingdings" pitchFamily="2" charset="2"/>
              <a:buChar char="ü"/>
            </a:pPr>
            <a:r>
              <a:rPr lang="en-US" sz="1900" dirty="0" smtClean="0">
                <a:solidFill>
                  <a:schemeClr val="tx1"/>
                </a:solidFill>
              </a:rPr>
              <a:t>Data availability for producers and users</a:t>
            </a:r>
          </a:p>
          <a:p>
            <a:pPr>
              <a:buFont typeface="Wingdings" pitchFamily="2" charset="2"/>
              <a:buChar char="ü"/>
            </a:pPr>
            <a:r>
              <a:rPr lang="en-US" sz="1900" dirty="0" smtClean="0">
                <a:solidFill>
                  <a:schemeClr val="tx1"/>
                </a:solidFill>
              </a:rPr>
              <a:t>Further the work on aligning </a:t>
            </a:r>
            <a:r>
              <a:rPr lang="en-US" sz="1900" dirty="0" err="1" smtClean="0">
                <a:solidFill>
                  <a:schemeClr val="tx1"/>
                </a:solidFill>
              </a:rPr>
              <a:t>IATI</a:t>
            </a:r>
            <a:r>
              <a:rPr lang="en-US" sz="1900" dirty="0" smtClean="0">
                <a:solidFill>
                  <a:schemeClr val="tx1"/>
                </a:solidFill>
              </a:rPr>
              <a:t> with country budgets</a:t>
            </a:r>
          </a:p>
          <a:p>
            <a:pPr>
              <a:buFont typeface="Wingdings" pitchFamily="2" charset="2"/>
              <a:buChar char="ü"/>
            </a:pPr>
            <a:r>
              <a:rPr lang="en-US" sz="1900" dirty="0" smtClean="0">
                <a:solidFill>
                  <a:schemeClr val="tx1"/>
                </a:solidFill>
              </a:rPr>
              <a:t>Wide application of the IATI standard to the extent possible</a:t>
            </a:r>
          </a:p>
          <a:p>
            <a:pPr>
              <a:buFont typeface="Wingdings" pitchFamily="2" charset="2"/>
              <a:buChar char="ü"/>
            </a:pPr>
            <a:r>
              <a:rPr lang="en-US" sz="1900" dirty="0" smtClean="0">
                <a:solidFill>
                  <a:schemeClr val="tx1"/>
                </a:solidFill>
              </a:rPr>
              <a:t>Publishing forward looking aid data</a:t>
            </a:r>
          </a:p>
          <a:p>
            <a:pPr>
              <a:buFont typeface="Wingdings" pitchFamily="2" charset="2"/>
              <a:buChar char="ü"/>
            </a:pPr>
            <a:endParaRPr lang="en-US" sz="1900" dirty="0" smtClean="0">
              <a:solidFill>
                <a:schemeClr val="tx1"/>
              </a:solidFill>
            </a:endParaRPr>
          </a:p>
          <a:p>
            <a:pPr>
              <a:buFont typeface="Wingdings" pitchFamily="2" charset="2"/>
              <a:buChar char="ü"/>
            </a:pPr>
            <a:endParaRPr lang="en-US" sz="1900" dirty="0" smtClean="0">
              <a:solidFill>
                <a:schemeClr val="tx1"/>
              </a:solidFill>
            </a:endParaRPr>
          </a:p>
          <a:p>
            <a:pPr>
              <a:buNone/>
            </a:pPr>
            <a:endParaRPr lang="en-US" sz="1700" dirty="0"/>
          </a:p>
        </p:txBody>
      </p:sp>
      <p:pic>
        <p:nvPicPr>
          <p:cNvPr id="4" name="Picture 2" descr="http://www.aideffectiveness.org/busanhlf4/images/hlf4/logo.jpg"/>
          <p:cNvPicPr>
            <a:picLocks noChangeAspect="1" noChangeArrowheads="1"/>
          </p:cNvPicPr>
          <p:nvPr/>
        </p:nvPicPr>
        <p:blipFill>
          <a:blip r:embed="rId2" cstate="print"/>
          <a:srcRect/>
          <a:stretch>
            <a:fillRect/>
          </a:stretch>
        </p:blipFill>
        <p:spPr bwMode="auto">
          <a:xfrm>
            <a:off x="6019800" y="228600"/>
            <a:ext cx="2895600" cy="961341"/>
          </a:xfrm>
          <a:prstGeom prst="rect">
            <a:avLst/>
          </a:prstGeom>
          <a:noFill/>
        </p:spPr>
      </p:pic>
      <p:sp>
        <p:nvSpPr>
          <p:cNvPr id="11" name="TextBox 10"/>
          <p:cNvSpPr txBox="1"/>
          <p:nvPr/>
        </p:nvSpPr>
        <p:spPr>
          <a:xfrm>
            <a:off x="4572000" y="1600200"/>
            <a:ext cx="4038600" cy="510909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200" b="1" dirty="0" smtClean="0"/>
              <a:t>Additional Elements</a:t>
            </a:r>
          </a:p>
          <a:p>
            <a:endParaRPr lang="en-US" sz="1900" b="1" dirty="0" smtClean="0"/>
          </a:p>
          <a:p>
            <a:pPr marL="285750" lvl="0" indent="-285750">
              <a:buFont typeface="Wingdings" pitchFamily="2" charset="2"/>
              <a:buChar char="ü"/>
            </a:pPr>
            <a:r>
              <a:rPr lang="en-US" sz="1900" dirty="0" smtClean="0"/>
              <a:t>Both aid and fiscal transparency are integral to the transparency agenda and they need to be seen as linked.</a:t>
            </a:r>
          </a:p>
          <a:p>
            <a:pPr marL="285750" lvl="0" indent="-285750">
              <a:buFont typeface="Wingdings" pitchFamily="2" charset="2"/>
              <a:buChar char="ü"/>
            </a:pPr>
            <a:r>
              <a:rPr lang="en-US" sz="1900" dirty="0" smtClean="0"/>
              <a:t>Emphasis on the role of governments to publish timely and comprehensive information</a:t>
            </a:r>
          </a:p>
          <a:p>
            <a:pPr marL="285750" indent="-285750">
              <a:buFont typeface="Wingdings" pitchFamily="2" charset="2"/>
              <a:buChar char="ü"/>
            </a:pPr>
            <a:r>
              <a:rPr lang="en-US" sz="1900" dirty="0" smtClean="0"/>
              <a:t>Transforming </a:t>
            </a:r>
            <a:r>
              <a:rPr lang="en-US" sz="1900" dirty="0" err="1" smtClean="0"/>
              <a:t>DAC</a:t>
            </a:r>
            <a:r>
              <a:rPr lang="en-US" sz="1900" dirty="0" smtClean="0"/>
              <a:t> into an international hub for transparency, including housing the standards.</a:t>
            </a:r>
          </a:p>
          <a:p>
            <a:pPr marL="285750" indent="-285750">
              <a:buFont typeface="Wingdings" pitchFamily="2" charset="2"/>
              <a:buChar char="ü"/>
            </a:pPr>
            <a:r>
              <a:rPr lang="en-US" sz="1900" dirty="0" smtClean="0"/>
              <a:t>Development of internal donor mechanisms to allow multi-year budgeting</a:t>
            </a:r>
          </a:p>
          <a:p>
            <a:pPr marL="285750" indent="-285750"/>
            <a:endParaRPr lang="en-US" sz="1900" dirty="0" smtClean="0"/>
          </a:p>
          <a:p>
            <a:pPr marL="285750" indent="-285750">
              <a:buFont typeface="Wingdings" pitchFamily="2" charset="2"/>
              <a:buChar char="ü"/>
            </a:pPr>
            <a:endParaRPr lang="en-US" sz="1900" dirty="0" smtClean="0"/>
          </a:p>
          <a:p>
            <a:pPr marL="285750" indent="-285750"/>
            <a:endParaRPr lang="en-US" sz="1900" dirty="0" smtClean="0"/>
          </a:p>
        </p:txBody>
      </p:sp>
      <p:sp>
        <p:nvSpPr>
          <p:cNvPr id="6" name="Rectangle 5"/>
          <p:cNvSpPr/>
          <p:nvPr/>
        </p:nvSpPr>
        <p:spPr>
          <a:xfrm>
            <a:off x="228600" y="0"/>
            <a:ext cx="4271362" cy="1384995"/>
          </a:xfrm>
          <a:prstGeom prst="rect">
            <a:avLst/>
          </a:prstGeom>
        </p:spPr>
        <p:txBody>
          <a:bodyPr wrap="square">
            <a:spAutoFit/>
          </a:bodyPr>
          <a:lstStyle/>
          <a:p>
            <a:pPr>
              <a:spcBef>
                <a:spcPct val="0"/>
              </a:spcBef>
            </a:pPr>
            <a:r>
              <a:rPr lang="en-US" sz="2800" b="1" dirty="0" smtClean="0">
                <a:solidFill>
                  <a:schemeClr val="tx2"/>
                </a:solidFill>
                <a:latin typeface="+mj-lt"/>
                <a:ea typeface="+mj-ea"/>
                <a:cs typeface="+mj-cs"/>
              </a:rPr>
              <a:t>Synergies of the Transparency Proposals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5334000" cy="990600"/>
          </a:xfrm>
        </p:spPr>
        <p:txBody>
          <a:bodyPr>
            <a:normAutofit fontScale="90000"/>
          </a:bodyPr>
          <a:lstStyle/>
          <a:p>
            <a:r>
              <a:rPr lang="en-US" sz="2800" b="1" dirty="0" smtClean="0"/>
              <a:t>Fostering Support for the Transparency Building Block between Now and Busan </a:t>
            </a:r>
            <a:endParaRPr lang="en-US" sz="2800" b="1" dirty="0"/>
          </a:p>
        </p:txBody>
      </p:sp>
      <p:sp>
        <p:nvSpPr>
          <p:cNvPr id="3" name="Content Placeholder 2"/>
          <p:cNvSpPr>
            <a:spLocks noGrp="1"/>
          </p:cNvSpPr>
          <p:nvPr>
            <p:ph idx="1"/>
          </p:nvPr>
        </p:nvSpPr>
        <p:spPr>
          <a:xfrm>
            <a:off x="152400" y="1371600"/>
            <a:ext cx="8537448" cy="838200"/>
          </a:xfrm>
        </p:spPr>
        <p:txBody>
          <a:bodyPr>
            <a:noAutofit/>
          </a:bodyPr>
          <a:lstStyle/>
          <a:p>
            <a:pPr>
              <a:buNone/>
            </a:pPr>
            <a:r>
              <a:rPr lang="en-US" sz="2000" b="1" dirty="0" smtClean="0">
                <a:solidFill>
                  <a:srgbClr val="C00000"/>
                </a:solidFill>
              </a:rPr>
              <a:t>High Level Panel Discussion on Transparency during WB-IMF Annual Meetings, September 22 – co hosted by WB and Sweden</a:t>
            </a:r>
            <a:endParaRPr lang="en-US" sz="2000" b="1" dirty="0">
              <a:solidFill>
                <a:srgbClr val="C00000"/>
              </a:solidFill>
            </a:endParaRPr>
          </a:p>
        </p:txBody>
      </p:sp>
      <p:pic>
        <p:nvPicPr>
          <p:cNvPr id="4" name="Picture 2" descr="http://www.aideffectiveness.org/busanhlf4/images/hlf4/logo.jpg"/>
          <p:cNvPicPr>
            <a:picLocks noChangeAspect="1" noChangeArrowheads="1"/>
          </p:cNvPicPr>
          <p:nvPr/>
        </p:nvPicPr>
        <p:blipFill>
          <a:blip r:embed="rId2" cstate="print"/>
          <a:srcRect/>
          <a:stretch>
            <a:fillRect/>
          </a:stretch>
        </p:blipFill>
        <p:spPr bwMode="auto">
          <a:xfrm>
            <a:off x="5715000" y="152400"/>
            <a:ext cx="3276600" cy="1087833"/>
          </a:xfrm>
          <a:prstGeom prst="rect">
            <a:avLst/>
          </a:prstGeom>
          <a:noFill/>
        </p:spPr>
      </p:pic>
      <p:sp>
        <p:nvSpPr>
          <p:cNvPr id="6" name="TextBox 5"/>
          <p:cNvSpPr txBox="1"/>
          <p:nvPr/>
        </p:nvSpPr>
        <p:spPr>
          <a:xfrm>
            <a:off x="304800" y="2209801"/>
            <a:ext cx="8382000" cy="453970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spcAft>
                <a:spcPts val="600"/>
              </a:spcAft>
            </a:pPr>
            <a:r>
              <a:rPr lang="en-US" sz="2000" b="1" dirty="0" smtClean="0"/>
              <a:t>Panel: </a:t>
            </a:r>
            <a:r>
              <a:rPr lang="en-US" sz="2000" dirty="0" smtClean="0"/>
              <a:t>Ministers and high level representatives from Rwanda, Sweden, South Africa, the United Kingdom, United States and the OECD, and a civil society representative from the ‘Make Aid Transparent’ Coalition. </a:t>
            </a:r>
          </a:p>
          <a:p>
            <a:pPr>
              <a:spcAft>
                <a:spcPts val="600"/>
              </a:spcAft>
            </a:pPr>
            <a:r>
              <a:rPr lang="en-US" sz="2100" b="1" dirty="0" smtClean="0"/>
              <a:t>Key messages: </a:t>
            </a:r>
          </a:p>
          <a:p>
            <a:pPr>
              <a:buFont typeface="Wingdings" pitchFamily="2" charset="2"/>
              <a:buChar char="ü"/>
            </a:pPr>
            <a:r>
              <a:rPr lang="en-US" dirty="0" smtClean="0"/>
              <a:t>A partner country focus;  strong demand for data and information from </a:t>
            </a:r>
            <a:r>
              <a:rPr lang="en-US" dirty="0" err="1" smtClean="0"/>
              <a:t>DPs</a:t>
            </a:r>
            <a:r>
              <a:rPr lang="en-US" dirty="0" smtClean="0"/>
              <a:t> to improve accountability.</a:t>
            </a:r>
          </a:p>
          <a:p>
            <a:pPr>
              <a:buFont typeface="Wingdings" pitchFamily="2" charset="2"/>
              <a:buChar char="ü"/>
            </a:pPr>
            <a:r>
              <a:rPr lang="en-US" dirty="0" smtClean="0"/>
              <a:t>Heightened focus on fiscal transparency;</a:t>
            </a:r>
          </a:p>
          <a:p>
            <a:pPr>
              <a:buFont typeface="Wingdings" pitchFamily="2" charset="2"/>
              <a:buChar char="ü"/>
            </a:pPr>
            <a:r>
              <a:rPr lang="en-US" dirty="0" smtClean="0"/>
              <a:t> Stronger focus on transparency for results as key to accountability;</a:t>
            </a:r>
          </a:p>
          <a:p>
            <a:pPr>
              <a:buFont typeface="Wingdings" pitchFamily="2" charset="2"/>
              <a:buChar char="ü"/>
            </a:pPr>
            <a:r>
              <a:rPr lang="en-US" dirty="0" smtClean="0"/>
              <a:t> Accelerate progress on publishing to comparable standards on aid flows and development assistance;</a:t>
            </a:r>
          </a:p>
          <a:p>
            <a:pPr marL="231775" indent="-231775">
              <a:buFont typeface="Wingdings" pitchFamily="2" charset="2"/>
              <a:buChar char="ü"/>
            </a:pPr>
            <a:r>
              <a:rPr lang="en-US" dirty="0" smtClean="0"/>
              <a:t>Importance of multi-stakeholder partnerships </a:t>
            </a:r>
          </a:p>
          <a:p>
            <a:pPr marL="231775" indent="-231775">
              <a:buFont typeface="Wingdings" pitchFamily="2" charset="2"/>
              <a:buChar char="ü"/>
            </a:pPr>
            <a:r>
              <a:rPr lang="en-US" dirty="0" smtClean="0"/>
              <a:t>Importance of synergies across various aid and fiscal transparency initiatives –call for a Global Transparency Compact that brings it all together.</a:t>
            </a:r>
          </a:p>
          <a:p>
            <a:endParaRPr lang="en-US" dirty="0" smtClean="0"/>
          </a:p>
          <a:p>
            <a:pPr>
              <a:buFont typeface="Wingdings" pitchFamily="2" charset="2"/>
              <a:buChar char="ü"/>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5663</TotalTime>
  <Words>970</Words>
  <Application>Microsoft Office PowerPoint</Application>
  <PresentationFormat>On-screen Show (4:3)</PresentationFormat>
  <Paragraphs>122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BUILDING BLOCK FOR HLF-4  PUSHING THE BOUNDARIES ON TRANSPARENCY FOR BETTER PREDICTABILITY, ENGAGEMENT AND ACCOUNTABILITY</vt:lpstr>
      <vt:lpstr>Outline of Presentation</vt:lpstr>
      <vt:lpstr>Link between Aid and Fiscal Transparency</vt:lpstr>
      <vt:lpstr>Limited Progress on Transparency Commitments</vt:lpstr>
      <vt:lpstr>Strong Demand for More and Better Information</vt:lpstr>
      <vt:lpstr>Game Changer to Strengthen Aid Transparency</vt:lpstr>
      <vt:lpstr>Game Changer to Strengthen Fiscal Transparency</vt:lpstr>
      <vt:lpstr>               </vt:lpstr>
      <vt:lpstr>Fostering Support for the Transparency Building Block between Now and Busan </vt:lpstr>
      <vt:lpstr>Fostering Support for the Transparency Building Block between Now and Busan-Continued </vt:lpstr>
      <vt:lpstr>Comments or Questions</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Featuring the Transparency Theme in Busan</dc:title>
  <dc:creator>wb91500</dc:creator>
  <cp:lastModifiedBy>wb91500</cp:lastModifiedBy>
  <cp:revision>339</cp:revision>
  <dcterms:created xsi:type="dcterms:W3CDTF">2011-05-08T21:11:13Z</dcterms:created>
  <dcterms:modified xsi:type="dcterms:W3CDTF">2011-10-04T00:17:11Z</dcterms:modified>
</cp:coreProperties>
</file>