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2" r:id="rId3"/>
    <p:sldId id="264" r:id="rId4"/>
    <p:sldId id="274" r:id="rId5"/>
    <p:sldId id="275" r:id="rId6"/>
    <p:sldId id="276" r:id="rId7"/>
    <p:sldId id="277" r:id="rId8"/>
    <p:sldId id="279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14" autoAdjust="0"/>
  </p:normalViewPr>
  <p:slideViewPr>
    <p:cSldViewPr showGuides="1">
      <p:cViewPr>
        <p:scale>
          <a:sx n="100" d="100"/>
          <a:sy n="100" d="100"/>
        </p:scale>
        <p:origin x="-516" y="1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FF145-EDD6-4F3A-B55A-B18EBB980F6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81663-F4AF-4879-91FE-E7EDD34BD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8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 non-payers now offering to pay</a:t>
            </a:r>
            <a:r>
              <a:rPr lang="en-GB" baseline="0" dirty="0" smtClean="0"/>
              <a:t> are: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New Zealand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Switzerland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The Global Fund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GAVI</a:t>
            </a:r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1663-F4AF-4879-91FE-E7EDD34BDA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6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2510805"/>
            <a:ext cx="7772400" cy="1224136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6400800" cy="15841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pic>
        <p:nvPicPr>
          <p:cNvPr id="1027" name="Picture 3" descr="\\crp.unops.local\files\UserHome\daeunl\Desktop\IATI powerpoint\IATI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36087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42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0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3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09120"/>
          </a:xfrm>
          <a:noFill/>
          <a:effectLst/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6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359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19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83" y="1916832"/>
            <a:ext cx="4041205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1268760"/>
            <a:ext cx="4041775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1916832"/>
            <a:ext cx="404279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29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358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589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92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>
              <a:solidFill>
                <a:srgbClr val="3B3B3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39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69360"/>
            <a:ext cx="2283739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BFCF2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678" y="1484784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669360"/>
            <a:ext cx="1162472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B28F44-8F7E-4F18-8248-7E1CC3B4E4DD}" type="datetimeFigureOut">
              <a:rPr lang="en-US">
                <a:solidFill>
                  <a:srgbClr val="3B3B3B"/>
                </a:solidFill>
              </a:rPr>
              <a:pPr/>
              <a:t>10/14/2014</a:t>
            </a:fld>
            <a:endParaRPr dirty="0"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9678" y="6669360"/>
            <a:ext cx="2895600" cy="216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0BCF-0D6D-43FF-AE4F-E1791E02F874}" type="slidenum">
              <a:rPr lang="en-GB" smtClean="0">
                <a:solidFill>
                  <a:srgbClr val="3B3B3B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3B3B3B">
                  <a:tint val="75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3739" y="6669360"/>
            <a:ext cx="2283739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BFCF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67478" y="6669360"/>
            <a:ext cx="2283739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BFCF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1217" y="6669360"/>
            <a:ext cx="2292783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BFC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7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3B3B3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F: IATI financial update, funding </a:t>
            </a:r>
            <a:r>
              <a:rPr lang="en-US" dirty="0"/>
              <a:t>model and fundraising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UNOPS</a:t>
            </a:r>
          </a:p>
          <a:p>
            <a:r>
              <a:rPr lang="en-US" dirty="0" smtClean="0"/>
              <a:t>IATI Secretariat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in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085584" cy="4709120"/>
          </a:xfrm>
        </p:spPr>
        <p:txBody>
          <a:bodyPr>
            <a:normAutofit/>
          </a:bodyPr>
          <a:lstStyle/>
          <a:p>
            <a:r>
              <a:rPr lang="en-GB" sz="1700" dirty="0" smtClean="0"/>
              <a:t>As trustee, UNOPS has negotiated, signed and received membership fees and voluntary contributions from </a:t>
            </a:r>
            <a:r>
              <a:rPr lang="en-GB" sz="1700" b="1" dirty="0" smtClean="0"/>
              <a:t>27 different organizations</a:t>
            </a:r>
          </a:p>
          <a:p>
            <a:r>
              <a:rPr lang="en-GB" sz="1700" dirty="0" smtClean="0"/>
              <a:t>This includes </a:t>
            </a:r>
            <a:r>
              <a:rPr lang="en-GB" sz="1700" b="1" dirty="0"/>
              <a:t>4</a:t>
            </a:r>
            <a:r>
              <a:rPr lang="en-GB" sz="1700" dirty="0" smtClean="0"/>
              <a:t> instances of membership fees from the </a:t>
            </a:r>
            <a:r>
              <a:rPr lang="en-GB" sz="1700" b="1" dirty="0" smtClean="0"/>
              <a:t>CSO category of </a:t>
            </a:r>
            <a:r>
              <a:rPr lang="en-GB" sz="1700" b="1" dirty="0"/>
              <a:t>membership</a:t>
            </a:r>
          </a:p>
          <a:p>
            <a:r>
              <a:rPr lang="en-GB" sz="1700" dirty="0" smtClean="0"/>
              <a:t>In the providers of development cooperation category this includes </a:t>
            </a:r>
            <a:r>
              <a:rPr lang="en-GB" sz="1700" b="1" dirty="0" smtClean="0"/>
              <a:t>21</a:t>
            </a:r>
            <a:r>
              <a:rPr lang="en-GB" sz="1700" dirty="0" smtClean="0"/>
              <a:t> such </a:t>
            </a:r>
            <a:r>
              <a:rPr lang="en-GB" sz="1700" b="1" dirty="0" smtClean="0"/>
              <a:t>varying types of organization </a:t>
            </a:r>
            <a:r>
              <a:rPr lang="en-GB" sz="1700" dirty="0" smtClean="0"/>
              <a:t>as OECD-DAC donor agencies, UN system entities, international </a:t>
            </a:r>
            <a:r>
              <a:rPr lang="en-GB" sz="1700" dirty="0"/>
              <a:t>financial </a:t>
            </a:r>
            <a:r>
              <a:rPr lang="en-GB" sz="1700" dirty="0" smtClean="0"/>
              <a:t>institutions and foundations </a:t>
            </a:r>
          </a:p>
          <a:p>
            <a:r>
              <a:rPr lang="en-GB" sz="1700" dirty="0" smtClean="0"/>
              <a:t>This trust fund arrangement is currently the </a:t>
            </a:r>
            <a:r>
              <a:rPr lang="en-GB" sz="1700" b="1" dirty="0" smtClean="0"/>
              <a:t>most diverse </a:t>
            </a:r>
            <a:r>
              <a:rPr lang="en-GB" sz="1700" dirty="0" smtClean="0"/>
              <a:t>in terms of organization-type in UNOPS entire portfolio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7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financial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632848" cy="50405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The total amount received into the pooled IATI fund by the end of the programme year at 31 August 2014 was </a:t>
            </a:r>
            <a:r>
              <a:rPr lang="en-GB" sz="1700" b="1" dirty="0" smtClean="0"/>
              <a:t>USD 2,089,707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Minus advance membership payments,</a:t>
            </a:r>
            <a:r>
              <a:rPr lang="en-GB" sz="1700" dirty="0" smtClean="0"/>
              <a:t> the amount available for implementing activities was </a:t>
            </a:r>
            <a:r>
              <a:rPr lang="en-US" sz="1700" b="1" dirty="0" smtClean="0"/>
              <a:t>USD 1,831,569 </a:t>
            </a:r>
            <a:r>
              <a:rPr lang="en-US" sz="1700" dirty="0" smtClean="0"/>
              <a:t>(</a:t>
            </a:r>
            <a:r>
              <a:rPr lang="en-GB" sz="1700" dirty="0"/>
              <a:t>83% </a:t>
            </a:r>
            <a:r>
              <a:rPr lang="en-GB" sz="1700" dirty="0" smtClean="0"/>
              <a:t>of the Y1 budget)</a:t>
            </a:r>
            <a:endParaRPr lang="en-US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Of this, the amount spent implementing activities at 31 August 2014 was </a:t>
            </a:r>
            <a:r>
              <a:rPr lang="en-GB" sz="1700" b="1" dirty="0" smtClean="0"/>
              <a:t>USD 1,596,426 </a:t>
            </a:r>
            <a:r>
              <a:rPr lang="en-GB" sz="1700" dirty="0" smtClean="0"/>
              <a:t>(</a:t>
            </a:r>
            <a:r>
              <a:rPr lang="en-GB" sz="1700" dirty="0"/>
              <a:t>72% of </a:t>
            </a:r>
            <a:r>
              <a:rPr lang="en-GB" sz="1700" dirty="0" smtClean="0"/>
              <a:t>the Y1 </a:t>
            </a:r>
            <a:r>
              <a:rPr lang="en-GB" sz="1700" dirty="0"/>
              <a:t>budget) </a:t>
            </a:r>
            <a:endParaRPr lang="en-GB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T</a:t>
            </a:r>
            <a:r>
              <a:rPr lang="en-GB" sz="1700" dirty="0" smtClean="0"/>
              <a:t>he amount currently committed and/or soon to be disbursed for final quarter activities is </a:t>
            </a:r>
            <a:r>
              <a:rPr lang="en-GB" sz="1700" b="1" dirty="0" smtClean="0"/>
              <a:t>USD 188,171 </a:t>
            </a:r>
            <a:r>
              <a:rPr lang="en-GB" sz="1700" dirty="0" smtClean="0"/>
              <a:t>(9% </a:t>
            </a:r>
            <a:r>
              <a:rPr lang="en-GB" sz="1700" dirty="0"/>
              <a:t>of </a:t>
            </a:r>
            <a:r>
              <a:rPr lang="en-GB" sz="1700" dirty="0" smtClean="0"/>
              <a:t>the Y1 budget)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The amount remaining in the trust fund to be carried over to the Y2 opening balance is </a:t>
            </a:r>
            <a:r>
              <a:rPr lang="en-GB" sz="1700" b="1" dirty="0" smtClean="0"/>
              <a:t>USD 46,971 </a:t>
            </a:r>
            <a:r>
              <a:rPr lang="en-GB" sz="1700" dirty="0" smtClean="0"/>
              <a:t>(2% of the Y1 budget)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7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financial 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085584" cy="4824536"/>
          </a:xfrm>
        </p:spPr>
        <p:txBody>
          <a:bodyPr>
            <a:normAutofit lnSpcReduction="10000"/>
          </a:bodyPr>
          <a:lstStyle/>
          <a:p>
            <a:r>
              <a:rPr lang="en-GB" sz="1700" dirty="0" smtClean="0"/>
              <a:t>Cash flow has been identified as a significant issue with the membership fee model agreed to during Y1</a:t>
            </a:r>
          </a:p>
          <a:p>
            <a:r>
              <a:rPr lang="en-GB" sz="1700" dirty="0" smtClean="0"/>
              <a:t>Non-payment of fees and very </a:t>
            </a:r>
            <a:r>
              <a:rPr lang="en-GB" sz="1700" dirty="0"/>
              <a:t>late payment of fees </a:t>
            </a:r>
            <a:r>
              <a:rPr lang="en-GB" sz="1700" dirty="0" smtClean="0"/>
              <a:t>by </a:t>
            </a:r>
            <a:r>
              <a:rPr lang="en-GB" sz="1700" dirty="0"/>
              <a:t>providers of development </a:t>
            </a:r>
            <a:r>
              <a:rPr lang="en-GB" sz="1700" dirty="0" smtClean="0"/>
              <a:t>cooperation had two significant consequences:</a:t>
            </a:r>
          </a:p>
          <a:p>
            <a:pPr lvl="1"/>
            <a:r>
              <a:rPr lang="en-GB" sz="1600" dirty="0" smtClean="0"/>
              <a:t>The full Y1 budget amount </a:t>
            </a:r>
            <a:r>
              <a:rPr lang="en-GB" sz="1600" b="1" dirty="0" smtClean="0"/>
              <a:t>was not reached</a:t>
            </a:r>
          </a:p>
          <a:p>
            <a:pPr lvl="1"/>
            <a:r>
              <a:rPr lang="en-GB" sz="1600" dirty="0"/>
              <a:t>R</a:t>
            </a:r>
            <a:r>
              <a:rPr lang="en-GB" sz="1600" dirty="0" smtClean="0"/>
              <a:t>eceipt of some membership fees </a:t>
            </a:r>
            <a:r>
              <a:rPr lang="en-GB" sz="1600" b="1" dirty="0" smtClean="0"/>
              <a:t>only in Q3/Q4 </a:t>
            </a:r>
            <a:r>
              <a:rPr lang="en-GB" sz="1600" dirty="0" smtClean="0"/>
              <a:t>required a delayed start or postponement of activities to Year 2</a:t>
            </a:r>
          </a:p>
          <a:p>
            <a:r>
              <a:rPr lang="en-GB" sz="1700" dirty="0" smtClean="0"/>
              <a:t>In conclusion, while we thank the members who provided generous voluntary contributions in Y1 as trustee we urge the following:</a:t>
            </a:r>
          </a:p>
          <a:p>
            <a:pPr lvl="1"/>
            <a:r>
              <a:rPr lang="en-GB" sz="1600" dirty="0" smtClean="0"/>
              <a:t>Some </a:t>
            </a:r>
            <a:r>
              <a:rPr lang="en-GB" sz="1600" b="1" dirty="0" smtClean="0"/>
              <a:t>fine-tuning</a:t>
            </a:r>
            <a:r>
              <a:rPr lang="en-GB" sz="1600" dirty="0" smtClean="0"/>
              <a:t> of the model presently agreed is required by members</a:t>
            </a:r>
          </a:p>
          <a:p>
            <a:pPr lvl="1"/>
            <a:r>
              <a:rPr lang="en-GB" sz="1600" dirty="0" smtClean="0"/>
              <a:t>All members should endeavour to </a:t>
            </a:r>
            <a:r>
              <a:rPr lang="en-GB" sz="1600" b="1" dirty="0" smtClean="0"/>
              <a:t>pay their fees in Q1 </a:t>
            </a:r>
            <a:r>
              <a:rPr lang="en-GB" sz="1600" dirty="0" smtClean="0"/>
              <a:t>to improve the predictability of cash flow</a:t>
            </a:r>
          </a:p>
          <a:p>
            <a:pPr lvl="1"/>
            <a:endParaRPr lang="en-GB" sz="1300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9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 financial forecast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The total amount </a:t>
            </a:r>
            <a:r>
              <a:rPr lang="en-GB" sz="1700" dirty="0" smtClean="0"/>
              <a:t>need to be raised, excluding in-kind contributions, advance fee payments and other carryovers, to fully implement the Y2 </a:t>
            </a:r>
            <a:r>
              <a:rPr lang="en-GB" sz="1700" dirty="0" err="1" smtClean="0"/>
              <a:t>workplan</a:t>
            </a:r>
            <a:r>
              <a:rPr lang="en-GB" sz="1700" dirty="0" smtClean="0"/>
              <a:t> is </a:t>
            </a:r>
            <a:r>
              <a:rPr lang="en-GB" sz="1700" b="1" dirty="0" smtClean="0"/>
              <a:t>USD 1,923,067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As trustee, we estimate that the as yet to be received Y2 membership fees will raise </a:t>
            </a:r>
            <a:r>
              <a:rPr lang="en-GB" sz="1700" b="1" dirty="0" smtClean="0"/>
              <a:t>USD 910,116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This is dependent on all Y1 payers meeting their Y2 obligations and includes the expected fees from </a:t>
            </a:r>
            <a:r>
              <a:rPr lang="en-GB" sz="1600" b="1" dirty="0" smtClean="0"/>
              <a:t>the four Y1 non-paying members who have now indicated their ability to pay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This means that the amount </a:t>
            </a:r>
            <a:r>
              <a:rPr lang="en-GB" sz="1700" dirty="0" smtClean="0"/>
              <a:t>that needs to be financed by voluntary contributions in </a:t>
            </a:r>
            <a:r>
              <a:rPr lang="en-GB" sz="1700" dirty="0"/>
              <a:t>Y2 </a:t>
            </a:r>
            <a:r>
              <a:rPr lang="en-GB" sz="1700" dirty="0" smtClean="0"/>
              <a:t>is </a:t>
            </a:r>
            <a:r>
              <a:rPr lang="en-GB" sz="1700" b="1" dirty="0" smtClean="0"/>
              <a:t>USD 1,012,951</a:t>
            </a:r>
            <a:endParaRPr lang="en-GB" sz="1700" b="1" dirty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300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5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Fine-tuning the funding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As trustee, we would advocate for some fine-tuning of the 70/30 model agreed to in March 2013: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This is based on the lessons learned from the first year of implementing a </a:t>
            </a:r>
            <a:r>
              <a:rPr lang="en-GB" sz="1600" b="1" dirty="0" smtClean="0"/>
              <a:t>theoretical model in a real-world context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It also follows some analysis of a number of financial scenarios based on what funds </a:t>
            </a:r>
            <a:r>
              <a:rPr lang="en-GB" sz="1600" b="1" dirty="0" smtClean="0"/>
              <a:t>can be predicted </a:t>
            </a:r>
            <a:r>
              <a:rPr lang="en-GB" sz="1600" dirty="0" smtClean="0"/>
              <a:t>for Y2 though membership fees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>
                <a:solidFill>
                  <a:srgbClr val="3B3B3B"/>
                </a:solidFill>
              </a:rPr>
              <a:t>Of </a:t>
            </a:r>
            <a:r>
              <a:rPr lang="en-GB" sz="1700" dirty="0">
                <a:solidFill>
                  <a:srgbClr val="3B3B3B"/>
                </a:solidFill>
              </a:rPr>
              <a:t>actual contributions collected in Y1, </a:t>
            </a:r>
            <a:r>
              <a:rPr lang="en-GB" sz="1700" dirty="0" smtClean="0">
                <a:solidFill>
                  <a:srgbClr val="3B3B3B"/>
                </a:solidFill>
              </a:rPr>
              <a:t>more than half came from voluntary contributions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Looking at </a:t>
            </a:r>
            <a:r>
              <a:rPr lang="en-GB" sz="1700" smtClean="0"/>
              <a:t>Y2 </a:t>
            </a:r>
            <a:r>
              <a:rPr lang="en-GB" sz="1700" smtClean="0"/>
              <a:t>predictions</a:t>
            </a:r>
            <a:r>
              <a:rPr lang="en-GB" sz="1700" dirty="0" smtClean="0"/>
              <a:t>, 53% will need to be raised from voluntary contributions</a:t>
            </a:r>
            <a:endParaRPr lang="en-GB" sz="1600" dirty="0" smtClean="0"/>
          </a:p>
          <a:p>
            <a:pPr lvl="1"/>
            <a:endParaRPr lang="en-GB" sz="1300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7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Fine-tuning the funding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The paper identifies two options for a decision by the members: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/>
              <a:t>Raising the level </a:t>
            </a:r>
            <a:r>
              <a:rPr lang="en-GB" sz="1600" dirty="0" smtClean="0"/>
              <a:t>of the membership fee or;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Accepting that </a:t>
            </a:r>
            <a:r>
              <a:rPr lang="en-GB" sz="1600" b="1" dirty="0" smtClean="0"/>
              <a:t>50%</a:t>
            </a:r>
            <a:r>
              <a:rPr lang="en-GB" sz="1600" dirty="0" smtClean="0"/>
              <a:t> of what is needed for implementation will need to be raised from </a:t>
            </a:r>
            <a:r>
              <a:rPr lang="en-GB" sz="1600" b="1" dirty="0" smtClean="0"/>
              <a:t>voluntary contributions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/>
              <a:t>If the model is opened up to a greater dependency on voluntary </a:t>
            </a:r>
            <a:r>
              <a:rPr lang="en-GB" sz="1700" dirty="0" smtClean="0"/>
              <a:t>contributions then this </a:t>
            </a:r>
            <a:r>
              <a:rPr lang="en-GB" sz="1700" b="1" dirty="0" smtClean="0"/>
              <a:t>requires a more elaborate resource mobilization strategy</a:t>
            </a:r>
            <a:endParaRPr lang="en-GB" sz="17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700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9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Fundraising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b="1" dirty="0" smtClean="0"/>
              <a:t>The how</a:t>
            </a:r>
            <a:r>
              <a:rPr lang="en-GB" sz="1700" dirty="0"/>
              <a:t> </a:t>
            </a:r>
            <a:r>
              <a:rPr lang="en-GB" sz="1700" b="1" i="1" dirty="0" smtClean="0"/>
              <a:t>- </a:t>
            </a:r>
            <a:r>
              <a:rPr lang="en-GB" sz="1700" dirty="0" smtClean="0"/>
              <a:t>UNDP will develop a fundraising strategy in consultation with the Standing Sub-Group on Budget and Finance and with the support of a fundraising expert as an in-kind contribution by UNDP</a:t>
            </a:r>
            <a:endParaRPr lang="en-GB" sz="16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b="1" dirty="0" smtClean="0"/>
              <a:t>The what - </a:t>
            </a:r>
            <a:r>
              <a:rPr lang="en-GB" sz="1700" dirty="0" smtClean="0"/>
              <a:t>The annex to Paper 5 outlines some initial thinking about how to better incentivize voluntary contributions and suggests the following: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Soft-earmarking </a:t>
            </a:r>
            <a:r>
              <a:rPr lang="en-GB" sz="1600" dirty="0" err="1" smtClean="0"/>
              <a:t>workplan</a:t>
            </a:r>
            <a:r>
              <a:rPr lang="en-GB" sz="1600" dirty="0" smtClean="0"/>
              <a:t> items to be underwritten by voluntary contributions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Receiving financial contributions from outside the membership and including the private sector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/>
              <a:t>B</a:t>
            </a:r>
            <a:r>
              <a:rPr lang="en-GB" sz="1600" dirty="0" smtClean="0"/>
              <a:t>randing enhancements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700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Interlinked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824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700" dirty="0" smtClean="0"/>
              <a:t>Financial matters raised here should be understood as being deeply linked with and dependent on other </a:t>
            </a:r>
            <a:r>
              <a:rPr lang="en-GB" sz="1700" dirty="0"/>
              <a:t>Governance and Funding </a:t>
            </a:r>
            <a:r>
              <a:rPr lang="en-GB" sz="1700" dirty="0" smtClean="0"/>
              <a:t>elements being discussed in </a:t>
            </a:r>
            <a:r>
              <a:rPr lang="en-GB" sz="1700" b="1" dirty="0" smtClean="0"/>
              <a:t>Session F: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</a:rPr>
              <a:t>Clarification of </a:t>
            </a:r>
            <a:r>
              <a:rPr lang="en-GB" sz="1600" dirty="0">
                <a:solidFill>
                  <a:schemeClr val="tx1"/>
                </a:solidFill>
              </a:rPr>
              <a:t>the status of members and </a:t>
            </a:r>
            <a:r>
              <a:rPr lang="en-GB" sz="1600" dirty="0" smtClean="0">
                <a:solidFill>
                  <a:schemeClr val="tx1"/>
                </a:solidFill>
              </a:rPr>
              <a:t>observers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Endorsement of the Y2 </a:t>
            </a:r>
            <a:r>
              <a:rPr lang="en-GB" sz="1600" dirty="0" err="1" smtClean="0"/>
              <a:t>workplan</a:t>
            </a:r>
            <a:endParaRPr lang="en-GB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700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3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ATI">
      <a:dk1>
        <a:srgbClr val="3B3B3B"/>
      </a:dk1>
      <a:lt1>
        <a:srgbClr val="FBFCF2"/>
      </a:lt1>
      <a:dk2>
        <a:srgbClr val="25247B"/>
      </a:dk2>
      <a:lt2>
        <a:srgbClr val="EEECE1"/>
      </a:lt2>
      <a:accent1>
        <a:srgbClr val="ACC32B"/>
      </a:accent1>
      <a:accent2>
        <a:srgbClr val="007244"/>
      </a:accent2>
      <a:accent3>
        <a:srgbClr val="0092D0"/>
      </a:accent3>
      <a:accent4>
        <a:srgbClr val="25247B"/>
      </a:accent4>
      <a:accent5>
        <a:srgbClr val="21BAFF"/>
      </a:accent5>
      <a:accent6>
        <a:srgbClr val="4D4DCB"/>
      </a:accent6>
      <a:hlink>
        <a:srgbClr val="ACC32B"/>
      </a:hlink>
      <a:folHlink>
        <a:srgbClr val="007244"/>
      </a:folHlink>
    </a:clrScheme>
    <a:fontScheme name="IATI theme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6363</TotalTime>
  <Words>735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Session F: IATI financial update, funding model and fundraising</vt:lpstr>
      <vt:lpstr>Year 1 in review</vt:lpstr>
      <vt:lpstr>Year 1 financial update</vt:lpstr>
      <vt:lpstr>Year 1 financial lessons learned</vt:lpstr>
      <vt:lpstr>Year 2 financial forecast</vt:lpstr>
      <vt:lpstr>Fine-tuning the funding model</vt:lpstr>
      <vt:lpstr>Fine-tuning the funding model</vt:lpstr>
      <vt:lpstr>Fundraising</vt:lpstr>
      <vt:lpstr>Interlinked issues</vt:lpstr>
    </vt:vector>
  </TitlesOfParts>
  <Company>UNOPS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IATI financial update</dc:title>
  <dc:creator>Cillian O'Cathail</dc:creator>
  <cp:lastModifiedBy>AP</cp:lastModifiedBy>
  <cp:revision>72</cp:revision>
  <dcterms:created xsi:type="dcterms:W3CDTF">2014-03-11T12:56:25Z</dcterms:created>
  <dcterms:modified xsi:type="dcterms:W3CDTF">2014-10-14T20:55:35Z</dcterms:modified>
</cp:coreProperties>
</file>