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66963" autoAdjust="0"/>
  </p:normalViewPr>
  <p:slideViewPr>
    <p:cSldViewPr showGuides="1">
      <p:cViewPr>
        <p:scale>
          <a:sx n="46" d="100"/>
          <a:sy n="46" d="100"/>
        </p:scale>
        <p:origin x="-1992" y="-42"/>
      </p:cViewPr>
      <p:guideLst>
        <p:guide orient="horz" pos="4319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>
        <p:scale>
          <a:sx n="90" d="100"/>
          <a:sy n="90" d="100"/>
        </p:scale>
        <p:origin x="-203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C071A-86A8-4A53-8B33-37DCD5BBC644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0837E-7A60-4EE5-ADE4-D7FEE0836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054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4531B-D3FA-4604-8D10-362F6682623E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CAB20-449B-4D14-B15B-3114AADB2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501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CAB20-449B-4D14-B15B-3114AADB226A}" type="slidenum">
              <a:rPr lang="en-GB" smtClean="0"/>
              <a:t>1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DAF6E-EED6-4A77-BB70-8EB78F31BFE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215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DAF6E-EED6-4A77-BB70-8EB78F31BFE5}" type="slidenum">
              <a:rPr lang="en-GB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215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DAF6E-EED6-4A77-BB70-8EB78F31BFE5}" type="slidenum">
              <a:rPr lang="en-GB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215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DAF6E-EED6-4A77-BB70-8EB78F31BFE5}" type="slidenum">
              <a:rPr lang="en-GB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215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9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01200"/>
            <a:ext cx="1742400" cy="685680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fr-FR" dirty="0" smtClean="0"/>
              <a:t>CLIQUEZ POUR MODIFIER LE TITRE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Cliquez pour modifier les sous-titres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5BC4EF2A-851D-4E77-B78C-9ACF8063B57C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15/10/2014</a:t>
            </a:fld>
            <a:endParaRPr lang="fr-FR">
              <a:solidFill>
                <a:prstClr val="black">
                  <a:tint val="75000"/>
                </a:prstClr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>
                  <a:tint val="75000"/>
                </a:prstClr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  <a:endParaRPr lang="en-US" dirty="0" smtClean="0"/>
          </a:p>
          <a:p>
            <a:pPr lvl="1" eaLnBrk="1" latinLnBrk="0" hangingPunct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 eaLnBrk="1" latinLnBrk="0" hangingPunct="1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 eaLnBrk="1" latinLnBrk="0" hangingPunct="1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 eaLnBrk="1" latinLnBrk="0" hangingPunct="1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5BC4EF2A-851D-4E77-B78C-9ACF8063B57C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15/10/2014</a:t>
            </a:fld>
            <a:endParaRPr lang="fr-FR">
              <a:solidFill>
                <a:prstClr val="black">
                  <a:tint val="75000"/>
                </a:prstClr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>
                  <a:tint val="75000"/>
                </a:prstClr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0145341A-38AE-483C-B4A5-FDC522834447}" type="slidenum">
              <a:rPr lang="fr-FR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682992"/>
            <a:ext cx="6624000" cy="1531616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modifier</a:t>
            </a:r>
            <a:br>
              <a:rPr lang="fr-FR" dirty="0" smtClean="0"/>
            </a:br>
            <a:r>
              <a:rPr lang="fr-FR" dirty="0" smtClean="0"/>
              <a:t>le titre de l'en-tête de section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5BC4EF2A-851D-4E77-B78C-9ACF8063B57C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15/10/2014</a:t>
            </a:fld>
            <a:endParaRPr lang="fr-FR">
              <a:solidFill>
                <a:prstClr val="black">
                  <a:tint val="75000"/>
                </a:prstClr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>
                  <a:tint val="75000"/>
                </a:prstClr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0145341A-38AE-483C-B4A5-FDC522834447}" type="slidenum">
              <a:rPr lang="fr-FR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EF2A-851D-4E77-B78C-9ACF8063B57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41A-38AE-483C-B4A5-FDC52283444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75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  <a:endParaRPr kumimoji="0" lang="en-US" dirty="0" smtClean="0"/>
          </a:p>
          <a:p>
            <a:pPr lvl="1" eaLnBrk="1" latinLnBrk="0" hangingPunct="1"/>
            <a:r>
              <a:rPr kumimoji="0" lang="en-US" dirty="0" err="1" smtClean="0"/>
              <a:t>Deuxième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2" eaLnBrk="1" latinLnBrk="0" hangingPunct="1"/>
            <a:r>
              <a:rPr kumimoji="0" lang="en-US" dirty="0" err="1" smtClean="0"/>
              <a:t>Troisième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3" eaLnBrk="1" latinLnBrk="0" hangingPunct="1"/>
            <a:r>
              <a:rPr kumimoji="0" lang="en-US" dirty="0" err="1" smtClean="0"/>
              <a:t>Quatrième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4" eaLnBrk="1" latinLnBrk="0" hangingPunct="1"/>
            <a:r>
              <a:rPr kumimoji="0" lang="en-US" dirty="0" err="1" smtClean="0"/>
              <a:t>Cinquième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5BC4EF2A-851D-4E77-B78C-9ACF8063B57C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15/10/2014</a:t>
            </a:fld>
            <a:endParaRPr lang="fr-FR">
              <a:solidFill>
                <a:prstClr val="black">
                  <a:tint val="75000"/>
                </a:prstClr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>
                  <a:tint val="75000"/>
                </a:prstClr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0145341A-38AE-483C-B4A5-FDC522834447}" type="slidenum">
              <a:rPr lang="fr-FR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10" name="Picture 9" descr="banner.jpg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6092825"/>
            <a:ext cx="9144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0" y="58674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2" name="Picture 11" descr="OECD_TEXT_20cm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212335" y="6172200"/>
            <a:ext cx="1774506" cy="5476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68000" y="2501105"/>
            <a:ext cx="7776000" cy="1246495"/>
          </a:xfrm>
        </p:spPr>
        <p:txBody>
          <a:bodyPr/>
          <a:lstStyle/>
          <a:p>
            <a:r>
              <a:rPr lang="fr-FR" sz="4000" cap="none" dirty="0" err="1" smtClean="0"/>
              <a:t>Transparency</a:t>
            </a:r>
            <a:r>
              <a:rPr lang="fr-FR" sz="4000" cap="none" dirty="0" smtClean="0"/>
              <a:t> </a:t>
            </a:r>
            <a:r>
              <a:rPr lang="fr-FR" sz="4000" cap="none" dirty="0" err="1" smtClean="0"/>
              <a:t>Beyond</a:t>
            </a:r>
            <a:r>
              <a:rPr lang="fr-FR" sz="4000" cap="none" dirty="0" smtClean="0"/>
              <a:t> Mexico</a:t>
            </a:r>
            <a:br>
              <a:rPr lang="fr-FR" sz="4000" cap="none" dirty="0" smtClean="0"/>
            </a:br>
            <a:r>
              <a:rPr lang="fr-FR" sz="4000" cap="none" dirty="0" smtClean="0"/>
              <a:t>IATI </a:t>
            </a:r>
            <a:r>
              <a:rPr lang="fr-FR" sz="4000" cap="none" dirty="0" err="1" smtClean="0"/>
              <a:t>Steering</a:t>
            </a:r>
            <a:r>
              <a:rPr lang="fr-FR" sz="4000" cap="none" dirty="0" smtClean="0"/>
              <a:t> </a:t>
            </a:r>
            <a:r>
              <a:rPr lang="fr-FR" sz="4000" cap="none" dirty="0" err="1" smtClean="0"/>
              <a:t>Committee</a:t>
            </a:r>
            <a:endParaRPr lang="en-GB" sz="40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59632" y="3789040"/>
            <a:ext cx="6588376" cy="1118255"/>
          </a:xfrm>
        </p:spPr>
        <p:txBody>
          <a:bodyPr/>
          <a:lstStyle/>
          <a:p>
            <a:r>
              <a:rPr lang="fr-FR" dirty="0" err="1" smtClean="0"/>
              <a:t>Lessons</a:t>
            </a:r>
            <a:r>
              <a:rPr lang="fr-FR" dirty="0" smtClean="0"/>
              <a:t> </a:t>
            </a:r>
            <a:r>
              <a:rPr lang="fr-FR" dirty="0" err="1" smtClean="0"/>
              <a:t>Learnt</a:t>
            </a:r>
            <a:r>
              <a:rPr lang="fr-FR" dirty="0" smtClean="0"/>
              <a:t> and </a:t>
            </a:r>
            <a:r>
              <a:rPr lang="fr-FR" dirty="0" err="1" smtClean="0"/>
              <a:t>proposals</a:t>
            </a:r>
            <a:r>
              <a:rPr lang="fr-FR" dirty="0" smtClean="0"/>
              <a:t> on a </a:t>
            </a:r>
            <a:r>
              <a:rPr lang="fr-FR" dirty="0" err="1" smtClean="0"/>
              <a:t>way</a:t>
            </a:r>
            <a:r>
              <a:rPr lang="fr-FR" dirty="0" smtClean="0"/>
              <a:t> </a:t>
            </a:r>
            <a:r>
              <a:rPr lang="fr-FR" dirty="0" err="1" smtClean="0"/>
              <a:t>forward</a:t>
            </a:r>
            <a:r>
              <a:rPr lang="fr-FR" dirty="0" smtClean="0"/>
              <a:t> for the Busan « </a:t>
            </a:r>
            <a:r>
              <a:rPr lang="fr-FR" dirty="0" err="1" smtClean="0"/>
              <a:t>Transparency</a:t>
            </a:r>
            <a:r>
              <a:rPr lang="fr-FR" dirty="0" smtClean="0"/>
              <a:t> » </a:t>
            </a:r>
            <a:r>
              <a:rPr lang="fr-FR" dirty="0" err="1" smtClean="0"/>
              <a:t>indicator</a:t>
            </a:r>
            <a:r>
              <a:rPr lang="fr-FR" dirty="0" smtClean="0"/>
              <a:t> and the </a:t>
            </a:r>
            <a:r>
              <a:rPr lang="fr-FR" dirty="0" err="1" smtClean="0"/>
              <a:t>common</a:t>
            </a:r>
            <a:r>
              <a:rPr lang="fr-FR" dirty="0" smtClean="0"/>
              <a:t> standard</a:t>
            </a:r>
          </a:p>
          <a:p>
            <a:endParaRPr lang="fr-FR" dirty="0"/>
          </a:p>
          <a:p>
            <a:r>
              <a:rPr lang="fr-FR" dirty="0" smtClean="0"/>
              <a:t>Guillaume Delalande, Policy </a:t>
            </a:r>
            <a:r>
              <a:rPr lang="fr-FR" dirty="0" err="1" smtClean="0"/>
              <a:t>Analyst</a:t>
            </a:r>
            <a:r>
              <a:rPr lang="fr-FR" dirty="0" smtClean="0"/>
              <a:t>, OECD, DCD/SDF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55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184"/>
            <a:ext cx="8305800" cy="1371600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latin typeface="Calibri" panose="020F0502020204030204" pitchFamily="34" charset="0"/>
              </a:rPr>
              <a:t>A few </a:t>
            </a:r>
            <a:r>
              <a:rPr lang="fr-FR" b="1" dirty="0" err="1" smtClean="0">
                <a:latin typeface="Calibri" panose="020F0502020204030204" pitchFamily="34" charset="0"/>
              </a:rPr>
              <a:t>elements</a:t>
            </a:r>
            <a:r>
              <a:rPr lang="fr-FR" b="1" dirty="0" smtClean="0">
                <a:latin typeface="Calibri" panose="020F0502020204030204" pitchFamily="34" charset="0"/>
              </a:rPr>
              <a:t>  </a:t>
            </a:r>
            <a:r>
              <a:rPr lang="fr-FR" b="1" dirty="0" err="1" smtClean="0">
                <a:latin typeface="Calibri" panose="020F0502020204030204" pitchFamily="34" charset="0"/>
              </a:rPr>
              <a:t>may</a:t>
            </a:r>
            <a:r>
              <a:rPr lang="fr-FR" b="1" dirty="0" smtClean="0">
                <a:latin typeface="Calibri" panose="020F0502020204030204" pitchFamily="34" charset="0"/>
              </a:rPr>
              <a:t> </a:t>
            </a:r>
            <a:r>
              <a:rPr lang="fr-FR" b="1" dirty="0" err="1" smtClean="0">
                <a:latin typeface="Calibri" panose="020F0502020204030204" pitchFamily="34" charset="0"/>
              </a:rPr>
              <a:t>need</a:t>
            </a:r>
            <a:r>
              <a:rPr lang="fr-FR" b="1" dirty="0" smtClean="0">
                <a:latin typeface="Calibri" panose="020F0502020204030204" pitchFamily="34" charset="0"/>
              </a:rPr>
              <a:t> to </a:t>
            </a:r>
            <a:r>
              <a:rPr lang="fr-FR" b="1" dirty="0" err="1" smtClean="0">
                <a:latin typeface="Calibri" panose="020F0502020204030204" pitchFamily="34" charset="0"/>
              </a:rPr>
              <a:t>be</a:t>
            </a:r>
            <a:r>
              <a:rPr lang="fr-FR" b="1" dirty="0" smtClean="0">
                <a:latin typeface="Calibri" panose="020F0502020204030204" pitchFamily="34" charset="0"/>
              </a:rPr>
              <a:t> </a:t>
            </a:r>
            <a:r>
              <a:rPr lang="fr-FR" b="1" dirty="0" err="1" smtClean="0">
                <a:latin typeface="Calibri" panose="020F0502020204030204" pitchFamily="34" charset="0"/>
              </a:rPr>
              <a:t>clarified</a:t>
            </a:r>
            <a:r>
              <a:rPr lang="fr-FR" b="1" dirty="0" smtClean="0">
                <a:latin typeface="Calibri" panose="020F0502020204030204" pitchFamily="34" charset="0"/>
              </a:rPr>
              <a:t> </a:t>
            </a:r>
            <a:br>
              <a:rPr lang="fr-FR" b="1" dirty="0" smtClean="0">
                <a:latin typeface="Calibri" panose="020F0502020204030204" pitchFamily="34" charset="0"/>
              </a:rPr>
            </a:br>
            <a:r>
              <a:rPr lang="fr-FR" b="1" dirty="0" err="1" smtClean="0">
                <a:latin typeface="Calibri" panose="020F0502020204030204" pitchFamily="34" charset="0"/>
              </a:rPr>
              <a:t>before</a:t>
            </a:r>
            <a:r>
              <a:rPr lang="fr-FR" b="1" dirty="0" smtClean="0">
                <a:latin typeface="Calibri" panose="020F0502020204030204" pitchFamily="34" charset="0"/>
              </a:rPr>
              <a:t> the </a:t>
            </a:r>
            <a:r>
              <a:rPr lang="fr-FR" b="1" dirty="0" err="1" smtClean="0">
                <a:latin typeface="Calibri" panose="020F0502020204030204" pitchFamily="34" charset="0"/>
              </a:rPr>
              <a:t>next</a:t>
            </a:r>
            <a:r>
              <a:rPr lang="fr-FR" b="1" dirty="0" smtClean="0">
                <a:latin typeface="Calibri" panose="020F0502020204030204" pitchFamily="34" charset="0"/>
              </a:rPr>
              <a:t> version of the </a:t>
            </a:r>
            <a:r>
              <a:rPr lang="fr-FR" b="1" dirty="0" err="1" smtClean="0">
                <a:latin typeface="Calibri" panose="020F0502020204030204" pitchFamily="34" charset="0"/>
              </a:rPr>
              <a:t>indicator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752600"/>
            <a:ext cx="8229600" cy="3657600"/>
          </a:xfrm>
        </p:spPr>
        <p:txBody>
          <a:bodyPr>
            <a:noAutofit/>
          </a:bodyPr>
          <a:lstStyle/>
          <a:p>
            <a:pPr marL="62865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latin typeface="Calibri" panose="020F0502020204030204" pitchFamily="34" charset="0"/>
              </a:rPr>
              <a:t>The definition of the common standard and its governance structure</a:t>
            </a:r>
          </a:p>
          <a:p>
            <a:pPr marL="62865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endParaRPr lang="en-US" sz="3000" dirty="0" smtClean="0">
              <a:latin typeface="Calibri" panose="020F0502020204030204" pitchFamily="34" charset="0"/>
            </a:endParaRPr>
          </a:p>
          <a:p>
            <a:pPr marL="62865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latin typeface="Calibri" panose="020F0502020204030204" pitchFamily="34" charset="0"/>
              </a:rPr>
              <a:t>What is actually measured:</a:t>
            </a:r>
          </a:p>
          <a:p>
            <a:pPr marL="1028250" lvl="1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>
                <a:latin typeface="Calibri" panose="020F0502020204030204" pitchFamily="34" charset="0"/>
              </a:rPr>
              <a:t>The common standard implementation</a:t>
            </a:r>
          </a:p>
          <a:p>
            <a:pPr marL="1028250" lvl="1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>
                <a:latin typeface="Calibri" panose="020F0502020204030204" pitchFamily="34" charset="0"/>
              </a:rPr>
              <a:t>Information on resource flows</a:t>
            </a:r>
          </a:p>
          <a:p>
            <a:pPr marL="1028250" lvl="1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>
                <a:latin typeface="Calibri" panose="020F0502020204030204" pitchFamily="34" charset="0"/>
              </a:rPr>
              <a:t>All information on development cooperation.  </a:t>
            </a:r>
            <a:endParaRPr lang="en-US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20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184"/>
            <a:ext cx="8305800" cy="1371600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latin typeface="Calibri" panose="020F0502020204030204" pitchFamily="34" charset="0"/>
              </a:rPr>
              <a:t>A </a:t>
            </a:r>
            <a:r>
              <a:rPr lang="fr-FR" b="1" dirty="0" err="1" smtClean="0">
                <a:latin typeface="Calibri" panose="020F0502020204030204" pitchFamily="34" charset="0"/>
              </a:rPr>
              <a:t>number</a:t>
            </a:r>
            <a:r>
              <a:rPr lang="fr-FR" b="1" dirty="0" smtClean="0">
                <a:latin typeface="Calibri" panose="020F0502020204030204" pitchFamily="34" charset="0"/>
              </a:rPr>
              <a:t> of </a:t>
            </a:r>
            <a:br>
              <a:rPr lang="fr-FR" b="1" dirty="0" smtClean="0">
                <a:latin typeface="Calibri" panose="020F0502020204030204" pitchFamily="34" charset="0"/>
              </a:rPr>
            </a:br>
            <a:r>
              <a:rPr lang="fr-FR" b="1" dirty="0" err="1" smtClean="0">
                <a:latin typeface="Calibri" panose="020F0502020204030204" pitchFamily="34" charset="0"/>
              </a:rPr>
              <a:t>suggested</a:t>
            </a:r>
            <a:r>
              <a:rPr lang="fr-FR" b="1" dirty="0" smtClean="0">
                <a:latin typeface="Calibri" panose="020F0502020204030204" pitchFamily="34" charset="0"/>
              </a:rPr>
              <a:t> </a:t>
            </a:r>
            <a:r>
              <a:rPr lang="fr-FR" b="1" dirty="0" err="1" smtClean="0">
                <a:latin typeface="Calibri" panose="020F0502020204030204" pitchFamily="34" charset="0"/>
              </a:rPr>
              <a:t>methodological</a:t>
            </a:r>
            <a:r>
              <a:rPr lang="fr-FR" b="1" dirty="0" smtClean="0">
                <a:latin typeface="Calibri" panose="020F0502020204030204" pitchFamily="34" charset="0"/>
              </a:rPr>
              <a:t> </a:t>
            </a:r>
            <a:r>
              <a:rPr lang="fr-FR" b="1" dirty="0" err="1" smtClean="0">
                <a:latin typeface="Calibri" panose="020F0502020204030204" pitchFamily="34" charset="0"/>
              </a:rPr>
              <a:t>improvements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536576"/>
            <a:ext cx="8553896" cy="4340696"/>
          </a:xfrm>
        </p:spPr>
        <p:txBody>
          <a:bodyPr>
            <a:noAutofit/>
          </a:bodyPr>
          <a:lstStyle/>
          <a:p>
            <a:pPr marL="62865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latin typeface="Calibri" panose="020F0502020204030204" pitchFamily="34" charset="0"/>
              </a:rPr>
              <a:t>OECD systems and the IATI cannot be assessed along the same parameters.</a:t>
            </a:r>
          </a:p>
          <a:p>
            <a:pPr marL="1028250" lvl="1" indent="-514350">
              <a:lnSpc>
                <a:spcPts val="3000"/>
              </a:lnSpc>
              <a:spcBef>
                <a:spcPts val="0"/>
              </a:spcBef>
            </a:pPr>
            <a:r>
              <a:rPr lang="en-US" sz="2000" dirty="0" smtClean="0">
                <a:latin typeface="Calibri" panose="020F0502020204030204" pitchFamily="34" charset="0"/>
              </a:rPr>
              <a:t>Timeliness : Statistical data differs from management data. </a:t>
            </a:r>
          </a:p>
          <a:p>
            <a:pPr marL="1028250" lvl="1" indent="-514350">
              <a:lnSpc>
                <a:spcPts val="3000"/>
              </a:lnSpc>
              <a:spcBef>
                <a:spcPts val="0"/>
              </a:spcBef>
            </a:pPr>
            <a:r>
              <a:rPr lang="en-US" sz="2000" dirty="0" smtClean="0">
                <a:latin typeface="Calibri" panose="020F0502020204030204" pitchFamily="34" charset="0"/>
              </a:rPr>
              <a:t>Comprehensiveness: not all fields are in the CRS.</a:t>
            </a:r>
          </a:p>
          <a:p>
            <a:pPr marL="114300" indent="0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3000" dirty="0" smtClean="0">
              <a:latin typeface="Calibri" panose="020F0502020204030204" pitchFamily="34" charset="0"/>
            </a:endParaRPr>
          </a:p>
          <a:p>
            <a:pPr marL="628650" indent="-514350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000" dirty="0" smtClean="0">
                <a:latin typeface="Calibri" panose="020F0502020204030204" pitchFamily="34" charset="0"/>
              </a:rPr>
              <a:t>In each dimension, some technical </a:t>
            </a:r>
            <a:r>
              <a:rPr lang="en-US" sz="3000" dirty="0">
                <a:latin typeface="Calibri" panose="020F0502020204030204" pitchFamily="34" charset="0"/>
              </a:rPr>
              <a:t>issues </a:t>
            </a:r>
            <a:r>
              <a:rPr lang="en-US" sz="3000" dirty="0" smtClean="0">
                <a:latin typeface="Calibri" panose="020F0502020204030204" pitchFamily="34" charset="0"/>
              </a:rPr>
              <a:t>to address.</a:t>
            </a:r>
          </a:p>
          <a:p>
            <a:pPr marL="628650" indent="-514350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</a:pPr>
            <a:endParaRPr lang="en-US" sz="3000" dirty="0" smtClean="0">
              <a:latin typeface="Calibri" panose="020F0502020204030204" pitchFamily="34" charset="0"/>
            </a:endParaRPr>
          </a:p>
          <a:p>
            <a:pPr marL="628650" indent="-514350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000" dirty="0">
                <a:latin typeface="Calibri" panose="020F0502020204030204" pitchFamily="34" charset="0"/>
              </a:rPr>
              <a:t>The possible addition of new dimensions (such as quality)</a:t>
            </a:r>
          </a:p>
          <a:p>
            <a:pPr marL="1028250" lvl="1" indent="-514350">
              <a:lnSpc>
                <a:spcPts val="3000"/>
              </a:lnSpc>
              <a:spcBef>
                <a:spcPts val="0"/>
              </a:spcBef>
            </a:pPr>
            <a:endParaRPr lang="en-US" sz="2000" dirty="0" smtClean="0">
              <a:latin typeface="Calibri" panose="020F0502020204030204" pitchFamily="34" charset="0"/>
            </a:endParaRPr>
          </a:p>
          <a:p>
            <a:pPr marL="62865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endParaRPr lang="en-US" sz="3000" dirty="0">
              <a:latin typeface="Calibri" panose="020F0502020204030204" pitchFamily="34" charset="0"/>
            </a:endParaRPr>
          </a:p>
          <a:p>
            <a:pPr marL="62865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endParaRPr lang="en-US" sz="3000" dirty="0" smtClean="0">
              <a:latin typeface="Calibri" panose="020F0502020204030204" pitchFamily="34" charset="0"/>
            </a:endParaRPr>
          </a:p>
          <a:p>
            <a:pPr marL="62865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endParaRPr lang="en-US" sz="3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35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184"/>
            <a:ext cx="8305800" cy="1371600"/>
          </a:xfrm>
        </p:spPr>
        <p:txBody>
          <a:bodyPr>
            <a:normAutofit/>
          </a:bodyPr>
          <a:lstStyle/>
          <a:p>
            <a:pPr algn="ctr"/>
            <a:r>
              <a:rPr lang="fr-FR" b="1" dirty="0" err="1" smtClean="0">
                <a:latin typeface="Calibri" panose="020F0502020204030204" pitchFamily="34" charset="0"/>
              </a:rPr>
              <a:t>Some</a:t>
            </a:r>
            <a:r>
              <a:rPr lang="fr-FR" b="1" dirty="0" smtClean="0">
                <a:latin typeface="Calibri" panose="020F0502020204030204" pitchFamily="34" charset="0"/>
              </a:rPr>
              <a:t> </a:t>
            </a:r>
            <a:r>
              <a:rPr lang="fr-FR" b="1" dirty="0" err="1" smtClean="0">
                <a:latin typeface="Calibri" panose="020F0502020204030204" pitchFamily="34" charset="0"/>
              </a:rPr>
              <a:t>proposals</a:t>
            </a:r>
            <a:r>
              <a:rPr lang="fr-FR" b="1" dirty="0" smtClean="0">
                <a:latin typeface="Calibri" panose="020F0502020204030204" pitchFamily="34" charset="0"/>
              </a:rPr>
              <a:t> on a </a:t>
            </a:r>
            <a:r>
              <a:rPr lang="fr-FR" b="1" dirty="0" err="1" smtClean="0">
                <a:latin typeface="Calibri" panose="020F0502020204030204" pitchFamily="34" charset="0"/>
              </a:rPr>
              <a:t>way</a:t>
            </a:r>
            <a:r>
              <a:rPr lang="fr-FR" b="1" dirty="0" smtClean="0">
                <a:latin typeface="Calibri" panose="020F0502020204030204" pitchFamily="34" charset="0"/>
              </a:rPr>
              <a:t> </a:t>
            </a:r>
            <a:r>
              <a:rPr lang="fr-FR" b="1" dirty="0" err="1" smtClean="0">
                <a:latin typeface="Calibri" panose="020F0502020204030204" pitchFamily="34" charset="0"/>
              </a:rPr>
              <a:t>forward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752600"/>
            <a:ext cx="8229600" cy="3657600"/>
          </a:xfrm>
        </p:spPr>
        <p:txBody>
          <a:bodyPr>
            <a:noAutofit/>
          </a:bodyPr>
          <a:lstStyle/>
          <a:p>
            <a:pPr marL="62865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latin typeface="Calibri" panose="020F0502020204030204" pitchFamily="34" charset="0"/>
              </a:rPr>
              <a:t>The creation of a multi-stakeholder group, which could:</a:t>
            </a:r>
          </a:p>
          <a:p>
            <a:pPr marL="1028250" lvl="1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>
                <a:latin typeface="Calibri" panose="020F0502020204030204" pitchFamily="34" charset="0"/>
              </a:rPr>
              <a:t>Ensure the necessary buy-in</a:t>
            </a:r>
          </a:p>
          <a:p>
            <a:pPr marL="1028250" lvl="1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>
                <a:latin typeface="Calibri" panose="020F0502020204030204" pitchFamily="34" charset="0"/>
              </a:rPr>
              <a:t>Help clarify some of the definitions</a:t>
            </a:r>
          </a:p>
          <a:p>
            <a:pPr marL="1028250" lvl="1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>
                <a:latin typeface="Calibri" panose="020F0502020204030204" pitchFamily="34" charset="0"/>
              </a:rPr>
              <a:t>Help address methodological and technical issues (scope, presentation of results, etc.)</a:t>
            </a:r>
            <a:endParaRPr lang="en-US" sz="2600" dirty="0">
              <a:latin typeface="Calibri" panose="020F0502020204030204" pitchFamily="34" charset="0"/>
            </a:endParaRPr>
          </a:p>
          <a:p>
            <a:pPr marL="1028250" lvl="1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endParaRPr lang="en-US" sz="2600" dirty="0" smtClean="0">
              <a:latin typeface="Calibri" panose="020F0502020204030204" pitchFamily="34" charset="0"/>
            </a:endParaRPr>
          </a:p>
          <a:p>
            <a:pPr marL="62865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latin typeface="Calibri" panose="020F0502020204030204" pitchFamily="34" charset="0"/>
              </a:rPr>
              <a:t>A consultative and transparent validation process.</a:t>
            </a:r>
          </a:p>
          <a:p>
            <a:pPr marL="62865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endParaRPr lang="en-US" sz="3000" dirty="0">
              <a:latin typeface="Calibri" panose="020F0502020204030204" pitchFamily="34" charset="0"/>
            </a:endParaRPr>
          </a:p>
          <a:p>
            <a:pPr marL="62865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endParaRPr lang="en-US" sz="3000" dirty="0" smtClean="0">
              <a:latin typeface="Calibri" panose="020F0502020204030204" pitchFamily="34" charset="0"/>
            </a:endParaRPr>
          </a:p>
          <a:p>
            <a:pPr marL="1028250" lvl="1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endParaRPr lang="en-US" sz="2600" dirty="0">
              <a:latin typeface="Calibri" panose="020F0502020204030204" pitchFamily="34" charset="0"/>
            </a:endParaRPr>
          </a:p>
          <a:p>
            <a:pPr marL="62865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endParaRPr lang="en-US" sz="3000" dirty="0" smtClean="0">
              <a:latin typeface="Calibri" panose="020F0502020204030204" pitchFamily="34" charset="0"/>
            </a:endParaRPr>
          </a:p>
          <a:p>
            <a:pPr marL="62865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endParaRPr lang="en-US" sz="3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14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GB" sz="2800" dirty="0">
              <a:latin typeface="Calibri" panose="020F0502020204030204" pitchFamily="34" charset="0"/>
            </a:endParaRPr>
          </a:p>
          <a:p>
            <a:pPr marL="114300" indent="0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GB" sz="2800" dirty="0" smtClean="0">
              <a:latin typeface="Calibri" panose="020F0502020204030204" pitchFamily="34" charset="0"/>
            </a:endParaRPr>
          </a:p>
          <a:p>
            <a:pPr marL="114300" indent="0" algn="ctr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4400" i="1" dirty="0" err="1" smtClean="0">
                <a:latin typeface="Calibri" panose="020F0502020204030204" pitchFamily="34" charset="0"/>
              </a:rPr>
              <a:t>Thank</a:t>
            </a:r>
            <a:r>
              <a:rPr lang="fr-FR" sz="4400" i="1" dirty="0" smtClean="0">
                <a:latin typeface="Calibri" panose="020F0502020204030204" pitchFamily="34" charset="0"/>
              </a:rPr>
              <a:t> </a:t>
            </a:r>
            <a:r>
              <a:rPr lang="fr-FR" sz="4400" i="1" dirty="0" err="1" smtClean="0">
                <a:latin typeface="Calibri" panose="020F0502020204030204" pitchFamily="34" charset="0"/>
              </a:rPr>
              <a:t>you</a:t>
            </a:r>
            <a:r>
              <a:rPr lang="fr-FR" sz="4400" i="1" dirty="0" smtClean="0">
                <a:latin typeface="Calibri" panose="020F0502020204030204" pitchFamily="34" charset="0"/>
              </a:rPr>
              <a:t> !</a:t>
            </a:r>
          </a:p>
          <a:p>
            <a:pPr marL="114300" indent="0" algn="ctr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4400" i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1800" i="1" dirty="0" smtClean="0">
                <a:latin typeface="Calibri" panose="020F0502020204030204" pitchFamily="34" charset="0"/>
              </a:rPr>
              <a:t>The WP-Stat Paper:</a:t>
            </a:r>
          </a:p>
          <a:p>
            <a:pPr marL="0" indent="0" algn="ctr">
              <a:buNone/>
            </a:pPr>
            <a:r>
              <a:rPr lang="en-US" sz="1800" i="1" dirty="0" smtClean="0">
                <a:latin typeface="Calibri" panose="020F0502020204030204" pitchFamily="34" charset="0"/>
              </a:rPr>
              <a:t>“Transparency </a:t>
            </a:r>
            <a:r>
              <a:rPr lang="en-US" sz="1800" i="1" dirty="0">
                <a:latin typeface="Calibri" panose="020F0502020204030204" pitchFamily="34" charset="0"/>
              </a:rPr>
              <a:t>Beyond Mexico: Lessons learnt and proposals on a way forward for the </a:t>
            </a:r>
            <a:r>
              <a:rPr lang="en-US" sz="1800" i="1" dirty="0" smtClean="0">
                <a:latin typeface="Calibri" panose="020F0502020204030204" pitchFamily="34" charset="0"/>
              </a:rPr>
              <a:t>Busan </a:t>
            </a:r>
            <a:r>
              <a:rPr lang="en-US" sz="1800" i="1" dirty="0">
                <a:latin typeface="Calibri" panose="020F0502020204030204" pitchFamily="34" charset="0"/>
              </a:rPr>
              <a:t>transparency </a:t>
            </a:r>
            <a:r>
              <a:rPr lang="en-US" sz="1800" i="1" dirty="0" smtClean="0">
                <a:latin typeface="Calibri" panose="020F0502020204030204" pitchFamily="34" charset="0"/>
              </a:rPr>
              <a:t>indicator </a:t>
            </a:r>
            <a:r>
              <a:rPr lang="en-US" sz="1800" i="1" dirty="0">
                <a:latin typeface="Calibri" panose="020F0502020204030204" pitchFamily="34" charset="0"/>
              </a:rPr>
              <a:t>and the common </a:t>
            </a:r>
            <a:r>
              <a:rPr lang="en-US" sz="1800" i="1" dirty="0" smtClean="0">
                <a:latin typeface="Calibri" panose="020F0502020204030204" pitchFamily="34" charset="0"/>
              </a:rPr>
              <a:t>standard”</a:t>
            </a:r>
            <a:endParaRPr lang="fr-FR" sz="1800" i="1" dirty="0">
              <a:latin typeface="Calibri" panose="020F0502020204030204" pitchFamily="34" charset="0"/>
            </a:endParaRPr>
          </a:p>
          <a:p>
            <a:pPr marL="114300" indent="0" algn="ctr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i="1" dirty="0">
                <a:latin typeface="Calibri" panose="020F0502020204030204" pitchFamily="34" charset="0"/>
              </a:rPr>
              <a:t>DCD/DAC/STAT/RD(2014)3/RD7</a:t>
            </a:r>
          </a:p>
          <a:p>
            <a:pPr marL="114300" inden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62865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98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CDE_Français_blanc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OCDE_Français_blanc</Template>
  <TotalTime>1143</TotalTime>
  <Words>192</Words>
  <Application>Microsoft Office PowerPoint</Application>
  <PresentationFormat>On-screen Show (4:3)</PresentationFormat>
  <Paragraphs>43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OCDE_Français_blanc</vt:lpstr>
      <vt:lpstr>Transparency Beyond Mexico IATI Steering Committee</vt:lpstr>
      <vt:lpstr>A few elements  may need to be clarified  before the next version of the indicator</vt:lpstr>
      <vt:lpstr>A number of  suggested methodological improvements</vt:lpstr>
      <vt:lpstr>Some proposals on a way forward</vt:lpstr>
      <vt:lpstr>PowerPoint Presentation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DELALANDE Guillaume</dc:creator>
  <cp:lastModifiedBy>DELALANDE Guillaume</cp:lastModifiedBy>
  <cp:revision>49</cp:revision>
  <dcterms:created xsi:type="dcterms:W3CDTF">2014-09-11T07:05:05Z</dcterms:created>
  <dcterms:modified xsi:type="dcterms:W3CDTF">2014-10-15T05:40:48Z</dcterms:modified>
</cp:coreProperties>
</file>