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6" r:id="rId2"/>
  </p:sldMasterIdLst>
  <p:notesMasterIdLst>
    <p:notesMasterId r:id="rId20"/>
  </p:notesMasterIdLst>
  <p:sldIdLst>
    <p:sldId id="288" r:id="rId3"/>
    <p:sldId id="280" r:id="rId4"/>
    <p:sldId id="277" r:id="rId5"/>
    <p:sldId id="276" r:id="rId6"/>
    <p:sldId id="270" r:id="rId7"/>
    <p:sldId id="268" r:id="rId8"/>
    <p:sldId id="259" r:id="rId9"/>
    <p:sldId id="273" r:id="rId10"/>
    <p:sldId id="269" r:id="rId11"/>
    <p:sldId id="263" r:id="rId12"/>
    <p:sldId id="264" r:id="rId13"/>
    <p:sldId id="265" r:id="rId14"/>
    <p:sldId id="261" r:id="rId15"/>
    <p:sldId id="282" r:id="rId16"/>
    <p:sldId id="278" r:id="rId17"/>
    <p:sldId id="279" r:id="rId18"/>
    <p:sldId id="289" r:id="rId19"/>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941" autoAdjust="0"/>
  </p:normalViewPr>
  <p:slideViewPr>
    <p:cSldViewPr snapToGrid="0">
      <p:cViewPr varScale="1">
        <p:scale>
          <a:sx n="66" d="100"/>
          <a:sy n="66" d="100"/>
        </p:scale>
        <p:origin x="9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rsonal\Desktop\CHINA%20STUDY\data%20analyis%20for%20GPEDC.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'5a'!$C$25:$C$28</c:f>
              <c:strCache>
                <c:ptCount val="4"/>
                <c:pt idx="0">
                  <c:v>Total disbursements</c:v>
                </c:pt>
                <c:pt idx="2">
                  <c:v>(USD m)</c:v>
                </c:pt>
                <c:pt idx="3">
                  <c:v>a</c:v>
                </c:pt>
              </c:strCache>
            </c:strRef>
          </c:tx>
          <c:spPr>
            <a:solidFill>
              <a:schemeClr val="accent1"/>
            </a:solidFill>
            <a:ln>
              <a:solidFill>
                <a:schemeClr val="accent1">
                  <a:hueOff val="0"/>
                  <a:satOff val="0"/>
                  <a:lumOff val="0"/>
                </a:schemeClr>
              </a:solidFill>
            </a:ln>
            <a:effectLst>
              <a:outerShdw blurRad="50800" dist="38100" algn="l" rotWithShape="0">
                <a:prstClr val="black">
                  <a:alpha val="40000"/>
                </a:prstClr>
              </a:outerShdw>
            </a:effectLst>
          </c:spPr>
          <c:invertIfNegative val="0"/>
          <c:dLbls>
            <c:dLbl>
              <c:idx val="3"/>
              <c:layout>
                <c:manualLayout>
                  <c:x val="0"/>
                  <c:y val="1.846409903256065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6284847868584611E-2"/>
                      <c:h val="5.9404440013693757E-2"/>
                    </c:manualLayout>
                  </c15:layout>
                </c:ext>
              </c:extLst>
            </c:dLbl>
            <c:dLbl>
              <c:idx val="4"/>
              <c:layout>
                <c:manualLayout>
                  <c:x val="0"/>
                  <c:y val="-4.192329271694478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6284847868584611E-2"/>
                      <c:h val="3.1727657288126994E-2"/>
                    </c:manualLayout>
                  </c15:layout>
                </c:ext>
              </c:extLst>
            </c:dLbl>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'5a'!$B$29:$B$39</c:f>
              <c:strCache>
                <c:ptCount val="11"/>
                <c:pt idx="0">
                  <c:v>Cambodia</c:v>
                </c:pt>
                <c:pt idx="1">
                  <c:v>Congo, Dem. Rep.</c:v>
                </c:pt>
                <c:pt idx="2">
                  <c:v>Madagascar</c:v>
                </c:pt>
                <c:pt idx="3">
                  <c:v>Mali</c:v>
                </c:pt>
                <c:pt idx="4">
                  <c:v>Moldova</c:v>
                </c:pt>
                <c:pt idx="5">
                  <c:v>Nepal</c:v>
                </c:pt>
                <c:pt idx="6">
                  <c:v>Philippines</c:v>
                </c:pt>
                <c:pt idx="7">
                  <c:v>Samoa</c:v>
                </c:pt>
                <c:pt idx="8">
                  <c:v>Senegal</c:v>
                </c:pt>
                <c:pt idx="9">
                  <c:v>Tajikistan</c:v>
                </c:pt>
                <c:pt idx="10">
                  <c:v>Togo</c:v>
                </c:pt>
              </c:strCache>
            </c:strRef>
          </c:cat>
          <c:val>
            <c:numRef>
              <c:f>'5a'!$C$29:$C$39</c:f>
              <c:numCache>
                <c:formatCode>#\ ##0.0</c:formatCode>
                <c:ptCount val="11"/>
                <c:pt idx="0">
                  <c:v>259.6513359999999</c:v>
                </c:pt>
                <c:pt idx="1">
                  <c:v>273.82969400000002</c:v>
                </c:pt>
                <c:pt idx="2">
                  <c:v>4.8427720000000001</c:v>
                </c:pt>
                <c:pt idx="3">
                  <c:v>9.2424470000000003</c:v>
                </c:pt>
                <c:pt idx="4">
                  <c:v>8.7912999999999997</c:v>
                </c:pt>
                <c:pt idx="5">
                  <c:v>28.344923000000001</c:v>
                </c:pt>
                <c:pt idx="6">
                  <c:v>1.2</c:v>
                </c:pt>
                <c:pt idx="7">
                  <c:v>20.841929</c:v>
                </c:pt>
                <c:pt idx="8">
                  <c:v>19.538364000000001</c:v>
                </c:pt>
                <c:pt idx="9">
                  <c:v>27.624085999999998</c:v>
                </c:pt>
                <c:pt idx="10">
                  <c:v>116.79960900000003</c:v>
                </c:pt>
              </c:numCache>
            </c:numRef>
          </c:val>
        </c:ser>
        <c:dLbls>
          <c:showLegendKey val="0"/>
          <c:showVal val="1"/>
          <c:showCatName val="0"/>
          <c:showSerName val="0"/>
          <c:showPercent val="0"/>
          <c:showBubbleSize val="0"/>
        </c:dLbls>
        <c:gapWidth val="67"/>
        <c:overlap val="-23"/>
        <c:axId val="171113056"/>
        <c:axId val="171114736"/>
      </c:barChart>
      <c:catAx>
        <c:axId val="1711130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n-US"/>
          </a:p>
        </c:txPr>
        <c:crossAx val="171114736"/>
        <c:crosses val="autoZero"/>
        <c:auto val="1"/>
        <c:lblAlgn val="ctr"/>
        <c:lblOffset val="100"/>
        <c:noMultiLvlLbl val="0"/>
      </c:catAx>
      <c:valAx>
        <c:axId val="171114736"/>
        <c:scaling>
          <c:orientation val="minMax"/>
        </c:scaling>
        <c:delete val="0"/>
        <c:axPos val="l"/>
        <c:majorGridlines>
          <c:spPr>
            <a:ln w="9525" cap="flat" cmpd="sng" algn="ctr">
              <a:solidFill>
                <a:schemeClr val="tx2">
                  <a:lumMod val="15000"/>
                  <a:lumOff val="85000"/>
                </a:schemeClr>
              </a:solidFill>
              <a:round/>
            </a:ln>
            <a:effectLst/>
          </c:spPr>
        </c:majorGridlines>
        <c:numFmt formatCode="#\ ##0.0" sourceLinked="1"/>
        <c:majorTickMark val="none"/>
        <c:minorTickMark val="none"/>
        <c:tickLblPos val="nextTo"/>
        <c:spPr>
          <a:noFill/>
          <a:ln>
            <a:noFill/>
          </a:ln>
          <a:effectLst/>
        </c:spPr>
        <c:txPr>
          <a:bodyPr rot="-60000000" vert="horz"/>
          <a:lstStyle/>
          <a:p>
            <a:pPr>
              <a:defRPr/>
            </a:pPr>
            <a:endParaRPr lang="en-US"/>
          </a:p>
        </c:txPr>
        <c:crossAx val="171113056"/>
        <c:crosses val="autoZero"/>
        <c:crossBetween val="between"/>
      </c:valAx>
      <c:spPr>
        <a:noFill/>
        <a:ln>
          <a:noFill/>
        </a:ln>
        <a:effectLst/>
      </c:spPr>
    </c:plotArea>
    <c:plotVisOnly val="1"/>
    <c:dispBlanksAs val="gap"/>
    <c:showDLblsOverMax val="0"/>
  </c:chart>
  <c:spPr>
    <a:noFill/>
    <a:ln>
      <a:noFill/>
    </a:ln>
    <a:effectLst/>
  </c:spPr>
  <c:txPr>
    <a:bodyPr/>
    <a:lstStyle/>
    <a:p>
      <a:pPr>
        <a:defRPr lang="en-US" sz="1400" kern="1200" dirty="0" smtClean="0">
          <a:solidFill>
            <a:schemeClr val="accent1">
              <a:lumMod val="75000"/>
            </a:schemeClr>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b="0" dirty="0">
                <a:solidFill>
                  <a:schemeClr val="accent1">
                    <a:lumMod val="75000"/>
                  </a:schemeClr>
                </a:solidFill>
              </a:rPr>
              <a:t>Chinese development cooperation </a:t>
            </a:r>
            <a:r>
              <a:rPr lang="en-US" b="0" dirty="0" smtClean="0">
                <a:solidFill>
                  <a:schemeClr val="accent1">
                    <a:lumMod val="75000"/>
                  </a:schemeClr>
                </a:solidFill>
              </a:rPr>
              <a:t>data reported </a:t>
            </a:r>
            <a:r>
              <a:rPr lang="en-US" b="0" dirty="0">
                <a:solidFill>
                  <a:schemeClr val="accent1">
                    <a:lumMod val="75000"/>
                  </a:schemeClr>
                </a:solidFill>
              </a:rPr>
              <a:t>in the 2014 GPEDC progress </a:t>
            </a:r>
            <a:r>
              <a:rPr lang="en-US" b="0" dirty="0" smtClean="0">
                <a:solidFill>
                  <a:schemeClr val="accent1">
                    <a:lumMod val="75000"/>
                  </a:schemeClr>
                </a:solidFill>
              </a:rPr>
              <a:t>report as a percentage of China’s total development</a:t>
            </a:r>
            <a:r>
              <a:rPr lang="en-US" b="0" baseline="0" dirty="0" smtClean="0">
                <a:solidFill>
                  <a:schemeClr val="accent1">
                    <a:lumMod val="75000"/>
                  </a:schemeClr>
                </a:solidFill>
              </a:rPr>
              <a:t> cooperation</a:t>
            </a:r>
            <a:endParaRPr lang="en-US" b="0" dirty="0">
              <a:solidFill>
                <a:schemeClr val="accent1">
                  <a:lumMod val="75000"/>
                </a:schemeClr>
              </a:solidFill>
            </a:endParaRPr>
          </a:p>
        </c:rich>
      </c:tx>
      <c:layout>
        <c:manualLayout>
          <c:xMode val="edge"/>
          <c:yMode val="edge"/>
          <c:x val="0.12384766783889781"/>
          <c:y val="3.201681785849355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val>
            <c:numRef>
              <c:f>Sheet1!$A$1:$B$1</c:f>
              <c:numCache>
                <c:formatCode>General</c:formatCode>
                <c:ptCount val="2"/>
                <c:pt idx="0">
                  <c:v>700</c:v>
                </c:pt>
                <c:pt idx="1">
                  <c:v>4100</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B0592-5C44-4552-8FD5-C8EA612C28B3}"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3F3CFB61-5EB3-4F09-A88F-AEC1ADB5CE1A}">
      <dgm:prSet phldrT="[Text]"/>
      <dgm:spPr/>
      <dgm:t>
        <a:bodyPr/>
        <a:lstStyle/>
        <a:p>
          <a:pPr algn="ctr"/>
          <a:r>
            <a:rPr lang="en-US" dirty="0" smtClean="0"/>
            <a:t>AIMS</a:t>
          </a:r>
          <a:endParaRPr lang="en-US" dirty="0"/>
        </a:p>
      </dgm:t>
    </dgm:pt>
    <dgm:pt modelId="{2B91E993-F538-43F1-A085-110C0B0E0FA6}" type="parTrans" cxnId="{A7499CD7-0EC4-4358-B242-AB9A3DBA7A20}">
      <dgm:prSet/>
      <dgm:spPr/>
      <dgm:t>
        <a:bodyPr/>
        <a:lstStyle/>
        <a:p>
          <a:pPr algn="ctr"/>
          <a:endParaRPr lang="en-US"/>
        </a:p>
      </dgm:t>
    </dgm:pt>
    <dgm:pt modelId="{A3B3CD9C-59C6-45A2-9E30-A70A680FBD0C}" type="sibTrans" cxnId="{A7499CD7-0EC4-4358-B242-AB9A3DBA7A20}">
      <dgm:prSet/>
      <dgm:spPr/>
      <dgm:t>
        <a:bodyPr/>
        <a:lstStyle/>
        <a:p>
          <a:pPr algn="ctr"/>
          <a:endParaRPr lang="en-US"/>
        </a:p>
      </dgm:t>
    </dgm:pt>
    <dgm:pt modelId="{7C203268-4C28-4537-8E1D-7EE31251FA7F}">
      <dgm:prSet phldrT="[Text]"/>
      <dgm:spPr/>
      <dgm:t>
        <a:bodyPr/>
        <a:lstStyle/>
        <a:p>
          <a:pPr algn="ctr"/>
          <a:r>
            <a:rPr lang="en-US" dirty="0" smtClean="0"/>
            <a:t>Loan agreements</a:t>
          </a:r>
          <a:endParaRPr lang="en-US" dirty="0"/>
        </a:p>
      </dgm:t>
    </dgm:pt>
    <dgm:pt modelId="{00768C84-9CC0-4C25-8DBD-C4923B0B4938}" type="parTrans" cxnId="{CE26998B-C729-4C87-9D54-C5B74F8523C1}">
      <dgm:prSet/>
      <dgm:spPr/>
      <dgm:t>
        <a:bodyPr/>
        <a:lstStyle/>
        <a:p>
          <a:pPr algn="ctr"/>
          <a:endParaRPr lang="en-US"/>
        </a:p>
      </dgm:t>
    </dgm:pt>
    <dgm:pt modelId="{F2A75B32-29C8-4FDD-AAD7-C88FE23CDCEC}" type="sibTrans" cxnId="{CE26998B-C729-4C87-9D54-C5B74F8523C1}">
      <dgm:prSet/>
      <dgm:spPr/>
      <dgm:t>
        <a:bodyPr/>
        <a:lstStyle/>
        <a:p>
          <a:pPr algn="ctr"/>
          <a:endParaRPr lang="en-US"/>
        </a:p>
      </dgm:t>
    </dgm:pt>
    <dgm:pt modelId="{55912D99-32A6-40E2-8D5D-06EFF416C556}">
      <dgm:prSet phldrT="[Text]"/>
      <dgm:spPr/>
      <dgm:t>
        <a:bodyPr/>
        <a:lstStyle/>
        <a:p>
          <a:pPr algn="ctr"/>
          <a:r>
            <a:rPr lang="en-US" dirty="0" smtClean="0"/>
            <a:t>Chinese ECC Office</a:t>
          </a:r>
          <a:endParaRPr lang="en-US" dirty="0"/>
        </a:p>
      </dgm:t>
    </dgm:pt>
    <dgm:pt modelId="{89849595-9DA5-419F-8AE4-6D6D6BA7A8F2}" type="parTrans" cxnId="{11C370F8-5F7F-45F5-8578-657998933AFD}">
      <dgm:prSet/>
      <dgm:spPr/>
      <dgm:t>
        <a:bodyPr/>
        <a:lstStyle/>
        <a:p>
          <a:pPr algn="ctr"/>
          <a:endParaRPr lang="en-US"/>
        </a:p>
      </dgm:t>
    </dgm:pt>
    <dgm:pt modelId="{5628993B-D104-48D6-9D22-15509BF1682B}" type="sibTrans" cxnId="{11C370F8-5F7F-45F5-8578-657998933AFD}">
      <dgm:prSet/>
      <dgm:spPr/>
      <dgm:t>
        <a:bodyPr/>
        <a:lstStyle/>
        <a:p>
          <a:pPr algn="ctr"/>
          <a:endParaRPr lang="en-US"/>
        </a:p>
      </dgm:t>
    </dgm:pt>
    <dgm:pt modelId="{5CC629CC-5714-4EB6-B931-B33941652081}">
      <dgm:prSet phldrT="[Text]"/>
      <dgm:spPr/>
      <dgm:t>
        <a:bodyPr/>
        <a:lstStyle/>
        <a:p>
          <a:pPr algn="ctr"/>
          <a:r>
            <a:rPr lang="en-US" dirty="0" smtClean="0"/>
            <a:t>Direct contact with MOFCOM/MOF in Beijing</a:t>
          </a:r>
          <a:endParaRPr lang="en-US" dirty="0"/>
        </a:p>
      </dgm:t>
    </dgm:pt>
    <dgm:pt modelId="{C4B03E1F-CB20-4866-92D8-277CE9C4AB91}" type="parTrans" cxnId="{842722BB-D1F4-4D88-B829-42F416C42BAA}">
      <dgm:prSet/>
      <dgm:spPr/>
      <dgm:t>
        <a:bodyPr/>
        <a:lstStyle/>
        <a:p>
          <a:pPr algn="ctr"/>
          <a:endParaRPr lang="en-US"/>
        </a:p>
      </dgm:t>
    </dgm:pt>
    <dgm:pt modelId="{21596755-7023-4BCE-A245-F8834D62B7AC}" type="sibTrans" cxnId="{842722BB-D1F4-4D88-B829-42F416C42BAA}">
      <dgm:prSet/>
      <dgm:spPr/>
      <dgm:t>
        <a:bodyPr/>
        <a:lstStyle/>
        <a:p>
          <a:pPr algn="ctr"/>
          <a:endParaRPr lang="en-US"/>
        </a:p>
      </dgm:t>
    </dgm:pt>
    <dgm:pt modelId="{3D90F20B-9020-4A7D-B349-E69C3B27BA5F}" type="pres">
      <dgm:prSet presAssocID="{2C5B0592-5C44-4552-8FD5-C8EA612C28B3}" presName="cycle" presStyleCnt="0">
        <dgm:presLayoutVars>
          <dgm:chMax val="1"/>
          <dgm:dir/>
          <dgm:animLvl val="ctr"/>
          <dgm:resizeHandles val="exact"/>
        </dgm:presLayoutVars>
      </dgm:prSet>
      <dgm:spPr/>
      <dgm:t>
        <a:bodyPr/>
        <a:lstStyle/>
        <a:p>
          <a:endParaRPr lang="en-US"/>
        </a:p>
      </dgm:t>
    </dgm:pt>
    <dgm:pt modelId="{A90BEEAF-2725-48E0-ACF6-EAF1C8D7582B}" type="pres">
      <dgm:prSet presAssocID="{3F3CFB61-5EB3-4F09-A88F-AEC1ADB5CE1A}" presName="centerShape" presStyleLbl="node0" presStyleIdx="0" presStyleCnt="1"/>
      <dgm:spPr/>
      <dgm:t>
        <a:bodyPr/>
        <a:lstStyle/>
        <a:p>
          <a:endParaRPr lang="en-US"/>
        </a:p>
      </dgm:t>
    </dgm:pt>
    <dgm:pt modelId="{46FF7572-E387-4911-9336-D7B917B37816}" type="pres">
      <dgm:prSet presAssocID="{00768C84-9CC0-4C25-8DBD-C4923B0B4938}" presName="parTrans" presStyleLbl="bgSibTrans2D1" presStyleIdx="0" presStyleCnt="3"/>
      <dgm:spPr/>
      <dgm:t>
        <a:bodyPr/>
        <a:lstStyle/>
        <a:p>
          <a:endParaRPr lang="en-US"/>
        </a:p>
      </dgm:t>
    </dgm:pt>
    <dgm:pt modelId="{88FFF85E-99AD-43BF-BBC4-0A9F04E498A1}" type="pres">
      <dgm:prSet presAssocID="{7C203268-4C28-4537-8E1D-7EE31251FA7F}" presName="node" presStyleLbl="node1" presStyleIdx="0" presStyleCnt="3">
        <dgm:presLayoutVars>
          <dgm:bulletEnabled val="1"/>
        </dgm:presLayoutVars>
      </dgm:prSet>
      <dgm:spPr/>
      <dgm:t>
        <a:bodyPr/>
        <a:lstStyle/>
        <a:p>
          <a:endParaRPr lang="en-US"/>
        </a:p>
      </dgm:t>
    </dgm:pt>
    <dgm:pt modelId="{7076F147-8AC7-4A3E-82FF-E427E495052E}" type="pres">
      <dgm:prSet presAssocID="{89849595-9DA5-419F-8AE4-6D6D6BA7A8F2}" presName="parTrans" presStyleLbl="bgSibTrans2D1" presStyleIdx="1" presStyleCnt="3"/>
      <dgm:spPr/>
      <dgm:t>
        <a:bodyPr/>
        <a:lstStyle/>
        <a:p>
          <a:endParaRPr lang="en-US"/>
        </a:p>
      </dgm:t>
    </dgm:pt>
    <dgm:pt modelId="{5379A9DB-6156-4FAE-8B2F-190245291026}" type="pres">
      <dgm:prSet presAssocID="{55912D99-32A6-40E2-8D5D-06EFF416C556}" presName="node" presStyleLbl="node1" presStyleIdx="1" presStyleCnt="3">
        <dgm:presLayoutVars>
          <dgm:bulletEnabled val="1"/>
        </dgm:presLayoutVars>
      </dgm:prSet>
      <dgm:spPr/>
      <dgm:t>
        <a:bodyPr/>
        <a:lstStyle/>
        <a:p>
          <a:endParaRPr lang="en-US"/>
        </a:p>
      </dgm:t>
    </dgm:pt>
    <dgm:pt modelId="{CE9F724A-3BEF-4A92-9DBE-BC04165D03B6}" type="pres">
      <dgm:prSet presAssocID="{C4B03E1F-CB20-4866-92D8-277CE9C4AB91}" presName="parTrans" presStyleLbl="bgSibTrans2D1" presStyleIdx="2" presStyleCnt="3"/>
      <dgm:spPr/>
      <dgm:t>
        <a:bodyPr/>
        <a:lstStyle/>
        <a:p>
          <a:endParaRPr lang="en-US"/>
        </a:p>
      </dgm:t>
    </dgm:pt>
    <dgm:pt modelId="{0AF8E8A3-318E-4121-84F0-E4EA4193992E}" type="pres">
      <dgm:prSet presAssocID="{5CC629CC-5714-4EB6-B931-B33941652081}" presName="node" presStyleLbl="node1" presStyleIdx="2" presStyleCnt="3">
        <dgm:presLayoutVars>
          <dgm:bulletEnabled val="1"/>
        </dgm:presLayoutVars>
      </dgm:prSet>
      <dgm:spPr/>
      <dgm:t>
        <a:bodyPr/>
        <a:lstStyle/>
        <a:p>
          <a:endParaRPr lang="en-US"/>
        </a:p>
      </dgm:t>
    </dgm:pt>
  </dgm:ptLst>
  <dgm:cxnLst>
    <dgm:cxn modelId="{BE61D712-3AD7-4FF1-9053-08C84C7ED263}" type="presOf" srcId="{C4B03E1F-CB20-4866-92D8-277CE9C4AB91}" destId="{CE9F724A-3BEF-4A92-9DBE-BC04165D03B6}" srcOrd="0" destOrd="0" presId="urn:microsoft.com/office/officeart/2005/8/layout/radial4"/>
    <dgm:cxn modelId="{CE26998B-C729-4C87-9D54-C5B74F8523C1}" srcId="{3F3CFB61-5EB3-4F09-A88F-AEC1ADB5CE1A}" destId="{7C203268-4C28-4537-8E1D-7EE31251FA7F}" srcOrd="0" destOrd="0" parTransId="{00768C84-9CC0-4C25-8DBD-C4923B0B4938}" sibTransId="{F2A75B32-29C8-4FDD-AAD7-C88FE23CDCEC}"/>
    <dgm:cxn modelId="{A7499CD7-0EC4-4358-B242-AB9A3DBA7A20}" srcId="{2C5B0592-5C44-4552-8FD5-C8EA612C28B3}" destId="{3F3CFB61-5EB3-4F09-A88F-AEC1ADB5CE1A}" srcOrd="0" destOrd="0" parTransId="{2B91E993-F538-43F1-A085-110C0B0E0FA6}" sibTransId="{A3B3CD9C-59C6-45A2-9E30-A70A680FBD0C}"/>
    <dgm:cxn modelId="{4D0C1951-BFBA-42D9-98F0-473349A323BD}" type="presOf" srcId="{55912D99-32A6-40E2-8D5D-06EFF416C556}" destId="{5379A9DB-6156-4FAE-8B2F-190245291026}" srcOrd="0" destOrd="0" presId="urn:microsoft.com/office/officeart/2005/8/layout/radial4"/>
    <dgm:cxn modelId="{11C370F8-5F7F-45F5-8578-657998933AFD}" srcId="{3F3CFB61-5EB3-4F09-A88F-AEC1ADB5CE1A}" destId="{55912D99-32A6-40E2-8D5D-06EFF416C556}" srcOrd="1" destOrd="0" parTransId="{89849595-9DA5-419F-8AE4-6D6D6BA7A8F2}" sibTransId="{5628993B-D104-48D6-9D22-15509BF1682B}"/>
    <dgm:cxn modelId="{26F2759A-4968-41A3-8A7D-02865F80855A}" type="presOf" srcId="{00768C84-9CC0-4C25-8DBD-C4923B0B4938}" destId="{46FF7572-E387-4911-9336-D7B917B37816}" srcOrd="0" destOrd="0" presId="urn:microsoft.com/office/officeart/2005/8/layout/radial4"/>
    <dgm:cxn modelId="{A401D2FB-9CAE-476E-833E-02D0CC49EBDD}" type="presOf" srcId="{5CC629CC-5714-4EB6-B931-B33941652081}" destId="{0AF8E8A3-318E-4121-84F0-E4EA4193992E}" srcOrd="0" destOrd="0" presId="urn:microsoft.com/office/officeart/2005/8/layout/radial4"/>
    <dgm:cxn modelId="{B42E45B1-EBAA-49A7-AA9B-09C45D44F636}" type="presOf" srcId="{89849595-9DA5-419F-8AE4-6D6D6BA7A8F2}" destId="{7076F147-8AC7-4A3E-82FF-E427E495052E}" srcOrd="0" destOrd="0" presId="urn:microsoft.com/office/officeart/2005/8/layout/radial4"/>
    <dgm:cxn modelId="{709E0AE8-B202-4610-9398-7FF163ACC253}" type="presOf" srcId="{3F3CFB61-5EB3-4F09-A88F-AEC1ADB5CE1A}" destId="{A90BEEAF-2725-48E0-ACF6-EAF1C8D7582B}" srcOrd="0" destOrd="0" presId="urn:microsoft.com/office/officeart/2005/8/layout/radial4"/>
    <dgm:cxn modelId="{8D6DF563-D2B2-49C8-A7A4-2CCCA077FF24}" type="presOf" srcId="{2C5B0592-5C44-4552-8FD5-C8EA612C28B3}" destId="{3D90F20B-9020-4A7D-B349-E69C3B27BA5F}" srcOrd="0" destOrd="0" presId="urn:microsoft.com/office/officeart/2005/8/layout/radial4"/>
    <dgm:cxn modelId="{842722BB-D1F4-4D88-B829-42F416C42BAA}" srcId="{3F3CFB61-5EB3-4F09-A88F-AEC1ADB5CE1A}" destId="{5CC629CC-5714-4EB6-B931-B33941652081}" srcOrd="2" destOrd="0" parTransId="{C4B03E1F-CB20-4866-92D8-277CE9C4AB91}" sibTransId="{21596755-7023-4BCE-A245-F8834D62B7AC}"/>
    <dgm:cxn modelId="{A711A559-7D89-4BDC-B63C-9A3780973A0C}" type="presOf" srcId="{7C203268-4C28-4537-8E1D-7EE31251FA7F}" destId="{88FFF85E-99AD-43BF-BBC4-0A9F04E498A1}" srcOrd="0" destOrd="0" presId="urn:microsoft.com/office/officeart/2005/8/layout/radial4"/>
    <dgm:cxn modelId="{31F1CC17-02DD-4E1E-9CA5-A5104BFA1C97}" type="presParOf" srcId="{3D90F20B-9020-4A7D-B349-E69C3B27BA5F}" destId="{A90BEEAF-2725-48E0-ACF6-EAF1C8D7582B}" srcOrd="0" destOrd="0" presId="urn:microsoft.com/office/officeart/2005/8/layout/radial4"/>
    <dgm:cxn modelId="{CE9A0FA7-B2A1-4872-AC91-B1752DDA3112}" type="presParOf" srcId="{3D90F20B-9020-4A7D-B349-E69C3B27BA5F}" destId="{46FF7572-E387-4911-9336-D7B917B37816}" srcOrd="1" destOrd="0" presId="urn:microsoft.com/office/officeart/2005/8/layout/radial4"/>
    <dgm:cxn modelId="{DF621A6B-970F-46A1-A831-D08ABEDCD6FB}" type="presParOf" srcId="{3D90F20B-9020-4A7D-B349-E69C3B27BA5F}" destId="{88FFF85E-99AD-43BF-BBC4-0A9F04E498A1}" srcOrd="2" destOrd="0" presId="urn:microsoft.com/office/officeart/2005/8/layout/radial4"/>
    <dgm:cxn modelId="{A436B3F4-8259-4AA1-A540-E55A6154E946}" type="presParOf" srcId="{3D90F20B-9020-4A7D-B349-E69C3B27BA5F}" destId="{7076F147-8AC7-4A3E-82FF-E427E495052E}" srcOrd="3" destOrd="0" presId="urn:microsoft.com/office/officeart/2005/8/layout/radial4"/>
    <dgm:cxn modelId="{982AF5C1-3A27-488F-A327-F6A38586222D}" type="presParOf" srcId="{3D90F20B-9020-4A7D-B349-E69C3B27BA5F}" destId="{5379A9DB-6156-4FAE-8B2F-190245291026}" srcOrd="4" destOrd="0" presId="urn:microsoft.com/office/officeart/2005/8/layout/radial4"/>
    <dgm:cxn modelId="{7F59B04B-D9D2-4F31-9ADC-1B52AB7C0992}" type="presParOf" srcId="{3D90F20B-9020-4A7D-B349-E69C3B27BA5F}" destId="{CE9F724A-3BEF-4A92-9DBE-BC04165D03B6}" srcOrd="5" destOrd="0" presId="urn:microsoft.com/office/officeart/2005/8/layout/radial4"/>
    <dgm:cxn modelId="{4A9322DC-4F4A-4C05-8C5D-1BEB171C3BCC}" type="presParOf" srcId="{3D90F20B-9020-4A7D-B349-E69C3B27BA5F}" destId="{0AF8E8A3-318E-4121-84F0-E4EA4193992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81811-7B10-4C14-AA82-C74287415B9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FF70A1-EC3C-4AAF-957D-672DC9173243}">
      <dgm:prSet phldrT="[Text]"/>
      <dgm:spPr/>
      <dgm:t>
        <a:bodyPr/>
        <a:lstStyle/>
        <a:p>
          <a:r>
            <a:rPr lang="en-US" dirty="0" smtClean="0"/>
            <a:t>Mapping</a:t>
          </a:r>
          <a:endParaRPr lang="en-US" dirty="0"/>
        </a:p>
      </dgm:t>
    </dgm:pt>
    <dgm:pt modelId="{B216F225-86AE-4855-B9C4-6D3C65088265}" type="parTrans" cxnId="{4E8C98EF-2E7E-4F35-8FA8-4162FB2679BE}">
      <dgm:prSet/>
      <dgm:spPr/>
      <dgm:t>
        <a:bodyPr/>
        <a:lstStyle/>
        <a:p>
          <a:endParaRPr lang="en-US"/>
        </a:p>
      </dgm:t>
    </dgm:pt>
    <dgm:pt modelId="{FCF8DEC5-E43D-4F14-9BCF-1AA0EC3AE124}" type="sibTrans" cxnId="{4E8C98EF-2E7E-4F35-8FA8-4162FB2679BE}">
      <dgm:prSet/>
      <dgm:spPr/>
      <dgm:t>
        <a:bodyPr/>
        <a:lstStyle/>
        <a:p>
          <a:endParaRPr lang="en-US"/>
        </a:p>
      </dgm:t>
    </dgm:pt>
    <dgm:pt modelId="{9BCE2C0F-5CE0-4924-9DBC-E8D83C289704}">
      <dgm:prSet phldrT="[Text]"/>
      <dgm:spPr/>
      <dgm:t>
        <a:bodyPr/>
        <a:lstStyle/>
        <a:p>
          <a:r>
            <a:rPr lang="en-US" dirty="0" smtClean="0"/>
            <a:t>AIMS that capture Chinese flows</a:t>
          </a:r>
          <a:endParaRPr lang="en-US" dirty="0"/>
        </a:p>
      </dgm:t>
    </dgm:pt>
    <dgm:pt modelId="{555CA13D-34B4-4CBC-9A69-71B0532F6FAE}" type="parTrans" cxnId="{B2D5B3ED-3751-45DA-8945-993255A07505}">
      <dgm:prSet/>
      <dgm:spPr/>
      <dgm:t>
        <a:bodyPr/>
        <a:lstStyle/>
        <a:p>
          <a:endParaRPr lang="en-US"/>
        </a:p>
      </dgm:t>
    </dgm:pt>
    <dgm:pt modelId="{6455BC51-5F1F-465A-B58A-8FA19FDB18CF}" type="sibTrans" cxnId="{B2D5B3ED-3751-45DA-8945-993255A07505}">
      <dgm:prSet/>
      <dgm:spPr/>
      <dgm:t>
        <a:bodyPr/>
        <a:lstStyle/>
        <a:p>
          <a:endParaRPr lang="en-US"/>
        </a:p>
      </dgm:t>
    </dgm:pt>
    <dgm:pt modelId="{C7128FFE-02CB-4D25-9986-ED0E266C7346}">
      <dgm:prSet phldrT="[Text]"/>
      <dgm:spPr/>
      <dgm:t>
        <a:bodyPr/>
        <a:lstStyle/>
        <a:p>
          <a:r>
            <a:rPr lang="en-US" dirty="0" smtClean="0"/>
            <a:t>Trends under GPEDC monitoring 2015/16</a:t>
          </a:r>
          <a:endParaRPr lang="en-US" dirty="0"/>
        </a:p>
      </dgm:t>
    </dgm:pt>
    <dgm:pt modelId="{6EA62F5D-8A9C-428D-BEDB-ADFB1A4959F5}" type="parTrans" cxnId="{3D7F5EE9-A709-4B0D-B1DF-1459248358DC}">
      <dgm:prSet/>
      <dgm:spPr/>
      <dgm:t>
        <a:bodyPr/>
        <a:lstStyle/>
        <a:p>
          <a:endParaRPr lang="en-US"/>
        </a:p>
      </dgm:t>
    </dgm:pt>
    <dgm:pt modelId="{16E24D5F-F434-4D33-A40E-83A788D00796}" type="sibTrans" cxnId="{3D7F5EE9-A709-4B0D-B1DF-1459248358DC}">
      <dgm:prSet/>
      <dgm:spPr/>
      <dgm:t>
        <a:bodyPr/>
        <a:lstStyle/>
        <a:p>
          <a:endParaRPr lang="en-US"/>
        </a:p>
      </dgm:t>
    </dgm:pt>
    <dgm:pt modelId="{729CE0C1-BB7A-43DD-9D10-4FDFB55B09DF}">
      <dgm:prSet phldrT="[Text]"/>
      <dgm:spPr/>
      <dgm:t>
        <a:bodyPr/>
        <a:lstStyle/>
        <a:p>
          <a:r>
            <a:rPr lang="en-US" dirty="0" smtClean="0"/>
            <a:t>Joint Research</a:t>
          </a:r>
          <a:endParaRPr lang="en-US" dirty="0"/>
        </a:p>
      </dgm:t>
    </dgm:pt>
    <dgm:pt modelId="{33A1F5DA-59B8-4250-8BB7-D6B32E061639}" type="parTrans" cxnId="{1C50EDA3-E743-4201-994A-11EEFF84AF7D}">
      <dgm:prSet/>
      <dgm:spPr/>
      <dgm:t>
        <a:bodyPr/>
        <a:lstStyle/>
        <a:p>
          <a:endParaRPr lang="en-US"/>
        </a:p>
      </dgm:t>
    </dgm:pt>
    <dgm:pt modelId="{403AECE2-1E37-437B-8747-BD2A71CDB671}" type="sibTrans" cxnId="{1C50EDA3-E743-4201-994A-11EEFF84AF7D}">
      <dgm:prSet/>
      <dgm:spPr/>
      <dgm:t>
        <a:bodyPr/>
        <a:lstStyle/>
        <a:p>
          <a:endParaRPr lang="en-US"/>
        </a:p>
      </dgm:t>
    </dgm:pt>
    <dgm:pt modelId="{4B19CC5F-2416-4189-96B5-67C80999807B}">
      <dgm:prSet phldrT="[Text]" custT="1"/>
      <dgm:spPr/>
      <dgm:t>
        <a:bodyPr/>
        <a:lstStyle/>
        <a:p>
          <a:r>
            <a:rPr lang="en-US" sz="1800" b="1" u="none" dirty="0" smtClean="0">
              <a:solidFill>
                <a:schemeClr val="tx1"/>
              </a:solidFill>
              <a:latin typeface="+mj-lt"/>
              <a:ea typeface="+mj-ea"/>
              <a:cs typeface="+mj-cs"/>
            </a:rPr>
            <a:t>System</a:t>
          </a:r>
          <a:r>
            <a:rPr lang="en-US" sz="1800" b="0" dirty="0" smtClean="0">
              <a:solidFill>
                <a:schemeClr val="tx1"/>
              </a:solidFill>
              <a:latin typeface="+mj-lt"/>
              <a:ea typeface="+mj-ea"/>
              <a:cs typeface="+mj-cs"/>
            </a:rPr>
            <a:t>: How AIMS register Chinese flows (geo, sectors, grant/loans, modalities, </a:t>
          </a:r>
          <a:r>
            <a:rPr lang="en-US" sz="1800" b="0" dirty="0" err="1" smtClean="0">
              <a:solidFill>
                <a:schemeClr val="tx1"/>
              </a:solidFill>
              <a:latin typeface="+mj-lt"/>
              <a:ea typeface="+mj-ea"/>
              <a:cs typeface="+mj-cs"/>
            </a:rPr>
            <a:t>etc</a:t>
          </a:r>
          <a:r>
            <a:rPr lang="en-US" sz="1800" b="0" dirty="0" smtClean="0">
              <a:solidFill>
                <a:schemeClr val="tx1"/>
              </a:solidFill>
              <a:latin typeface="+mj-lt"/>
              <a:ea typeface="+mj-ea"/>
              <a:cs typeface="+mj-cs"/>
            </a:rPr>
            <a:t>)?</a:t>
          </a:r>
          <a:endParaRPr lang="en-US" sz="1800" b="0" dirty="0">
            <a:solidFill>
              <a:schemeClr val="tx1"/>
            </a:solidFill>
          </a:endParaRPr>
        </a:p>
      </dgm:t>
    </dgm:pt>
    <dgm:pt modelId="{B0407584-3FD6-4CDD-9373-A4ECD50BFC96}" type="parTrans" cxnId="{43377D52-2AF7-409D-96D2-5F58CE8D6F8A}">
      <dgm:prSet/>
      <dgm:spPr/>
      <dgm:t>
        <a:bodyPr/>
        <a:lstStyle/>
        <a:p>
          <a:endParaRPr lang="en-US"/>
        </a:p>
      </dgm:t>
    </dgm:pt>
    <dgm:pt modelId="{A8B4834C-862D-4B4D-B98C-9DE85E26443C}" type="sibTrans" cxnId="{43377D52-2AF7-409D-96D2-5F58CE8D6F8A}">
      <dgm:prSet/>
      <dgm:spPr/>
      <dgm:t>
        <a:bodyPr/>
        <a:lstStyle/>
        <a:p>
          <a:endParaRPr lang="en-US"/>
        </a:p>
      </dgm:t>
    </dgm:pt>
    <dgm:pt modelId="{FF88216B-42ED-46CD-A26D-20A2A4D8F6B2}">
      <dgm:prSet phldrT="[Text]"/>
      <dgm:spPr/>
      <dgm:t>
        <a:bodyPr/>
        <a:lstStyle/>
        <a:p>
          <a:r>
            <a:rPr lang="en-US" dirty="0" smtClean="0"/>
            <a:t>Dialogue</a:t>
          </a:r>
          <a:endParaRPr lang="en-US" dirty="0"/>
        </a:p>
      </dgm:t>
    </dgm:pt>
    <dgm:pt modelId="{5EBFC8BC-4862-40CB-B8A2-5A20832116E8}" type="parTrans" cxnId="{A36648B1-43B1-40C3-B3E2-F61154460D1D}">
      <dgm:prSet/>
      <dgm:spPr/>
      <dgm:t>
        <a:bodyPr/>
        <a:lstStyle/>
        <a:p>
          <a:endParaRPr lang="en-US"/>
        </a:p>
      </dgm:t>
    </dgm:pt>
    <dgm:pt modelId="{1CC54DFB-FE39-4592-ABC9-E8D178A8B62B}" type="sibTrans" cxnId="{A36648B1-43B1-40C3-B3E2-F61154460D1D}">
      <dgm:prSet/>
      <dgm:spPr/>
      <dgm:t>
        <a:bodyPr/>
        <a:lstStyle/>
        <a:p>
          <a:endParaRPr lang="en-US"/>
        </a:p>
      </dgm:t>
    </dgm:pt>
    <dgm:pt modelId="{753CE62A-8624-4495-A323-64127B15AB37}">
      <dgm:prSet phldrT="[Text]"/>
      <dgm:spPr/>
      <dgm:t>
        <a:bodyPr/>
        <a:lstStyle/>
        <a:p>
          <a:r>
            <a:rPr lang="en-US" dirty="0" smtClean="0"/>
            <a:t>Beijing-level dialogue (embassies, partner country representatives, MOFCOM/MOF/MOFA, Universities and Think Tanks)</a:t>
          </a:r>
          <a:endParaRPr lang="en-US" dirty="0"/>
        </a:p>
      </dgm:t>
    </dgm:pt>
    <dgm:pt modelId="{E929BA1D-E9BD-476D-A743-9FA5EEC8A731}" type="parTrans" cxnId="{1B513DB7-7928-4543-89AC-C81B21D2C694}">
      <dgm:prSet/>
      <dgm:spPr/>
      <dgm:t>
        <a:bodyPr/>
        <a:lstStyle/>
        <a:p>
          <a:endParaRPr lang="en-US"/>
        </a:p>
      </dgm:t>
    </dgm:pt>
    <dgm:pt modelId="{C2936B14-E738-49C7-98E6-A76E18BAFAEA}" type="sibTrans" cxnId="{1B513DB7-7928-4543-89AC-C81B21D2C694}">
      <dgm:prSet/>
      <dgm:spPr/>
      <dgm:t>
        <a:bodyPr/>
        <a:lstStyle/>
        <a:p>
          <a:endParaRPr lang="en-US"/>
        </a:p>
      </dgm:t>
    </dgm:pt>
    <dgm:pt modelId="{BE5F4F2E-1FFE-4B0C-B444-CAA8556BAC44}">
      <dgm:prSet phldrT="[Text]"/>
      <dgm:spPr/>
      <dgm:t>
        <a:bodyPr/>
        <a:lstStyle/>
        <a:p>
          <a:r>
            <a:rPr lang="en-US" dirty="0" smtClean="0"/>
            <a:t>Policy briefs targeting MOFCOM, MOFA and MOF.</a:t>
          </a:r>
          <a:endParaRPr lang="en-US" dirty="0"/>
        </a:p>
      </dgm:t>
    </dgm:pt>
    <dgm:pt modelId="{CF35689B-9E1F-44B3-8B17-EADF1EC0E179}" type="parTrans" cxnId="{EF22EDDE-1282-4F3C-8D1F-656E58083AA3}">
      <dgm:prSet/>
      <dgm:spPr/>
      <dgm:t>
        <a:bodyPr/>
        <a:lstStyle/>
        <a:p>
          <a:endParaRPr lang="en-US"/>
        </a:p>
      </dgm:t>
    </dgm:pt>
    <dgm:pt modelId="{DFCB8043-F4DE-4765-A4F4-DD661002E493}" type="sibTrans" cxnId="{EF22EDDE-1282-4F3C-8D1F-656E58083AA3}">
      <dgm:prSet/>
      <dgm:spPr/>
      <dgm:t>
        <a:bodyPr/>
        <a:lstStyle/>
        <a:p>
          <a:endParaRPr lang="en-US"/>
        </a:p>
      </dgm:t>
    </dgm:pt>
    <dgm:pt modelId="{2D461256-5FF7-4E67-91BA-B3D615394A78}">
      <dgm:prSet custT="1"/>
      <dgm:spPr/>
      <dgm:t>
        <a:bodyPr/>
        <a:lstStyle/>
        <a:p>
          <a:r>
            <a:rPr lang="en-US" sz="1800" b="1" u="none" dirty="0" smtClean="0">
              <a:solidFill>
                <a:schemeClr val="tx1"/>
              </a:solidFill>
              <a:latin typeface="+mj-lt"/>
              <a:ea typeface="+mj-ea"/>
              <a:cs typeface="+mj-cs"/>
            </a:rPr>
            <a:t>Process</a:t>
          </a:r>
          <a:r>
            <a:rPr lang="en-US" sz="1800" b="0" dirty="0" smtClean="0">
              <a:solidFill>
                <a:schemeClr val="tx1"/>
              </a:solidFill>
              <a:latin typeface="+mj-lt"/>
              <a:ea typeface="+mj-ea"/>
              <a:cs typeface="+mj-cs"/>
            </a:rPr>
            <a:t>: How do countries engage, how validate?</a:t>
          </a:r>
          <a:endParaRPr lang="en-US" sz="1800" b="0" dirty="0">
            <a:solidFill>
              <a:schemeClr val="tx1"/>
            </a:solidFill>
            <a:latin typeface="+mj-lt"/>
            <a:ea typeface="+mj-ea"/>
            <a:cs typeface="+mj-cs"/>
          </a:endParaRPr>
        </a:p>
      </dgm:t>
    </dgm:pt>
    <dgm:pt modelId="{626625F1-FE70-4FF3-810C-18FA1AB7D83F}" type="parTrans" cxnId="{61B0C8E4-47DF-4D2E-ACDC-FB62432889C2}">
      <dgm:prSet/>
      <dgm:spPr/>
      <dgm:t>
        <a:bodyPr/>
        <a:lstStyle/>
        <a:p>
          <a:endParaRPr lang="en-US"/>
        </a:p>
      </dgm:t>
    </dgm:pt>
    <dgm:pt modelId="{A1D990C7-2A73-4DAB-B7A6-21926E80A620}" type="sibTrans" cxnId="{61B0C8E4-47DF-4D2E-ACDC-FB62432889C2}">
      <dgm:prSet/>
      <dgm:spPr/>
      <dgm:t>
        <a:bodyPr/>
        <a:lstStyle/>
        <a:p>
          <a:endParaRPr lang="en-US"/>
        </a:p>
      </dgm:t>
    </dgm:pt>
    <dgm:pt modelId="{04ADD21C-7745-4C2F-A446-CF2B0CFAB61B}">
      <dgm:prSet custT="1"/>
      <dgm:spPr/>
      <dgm:t>
        <a:bodyPr/>
        <a:lstStyle/>
        <a:p>
          <a:r>
            <a:rPr lang="en-US" sz="1800" b="1" u="none" dirty="0" smtClean="0">
              <a:solidFill>
                <a:schemeClr val="tx1"/>
              </a:solidFill>
              <a:latin typeface="+mj-lt"/>
              <a:ea typeface="+mj-ea"/>
              <a:cs typeface="+mj-cs"/>
            </a:rPr>
            <a:t>Use of data</a:t>
          </a:r>
          <a:r>
            <a:rPr lang="en-US" sz="1800" b="0" dirty="0" smtClean="0">
              <a:solidFill>
                <a:schemeClr val="tx1"/>
              </a:solidFill>
              <a:latin typeface="+mj-lt"/>
              <a:ea typeface="+mj-ea"/>
              <a:cs typeface="+mj-cs"/>
            </a:rPr>
            <a:t>: How is the data used in budget/MTEF/expenditure tracking processes? Public reports?</a:t>
          </a:r>
          <a:endParaRPr lang="en-US" sz="1800" b="0" dirty="0">
            <a:solidFill>
              <a:schemeClr val="tx1"/>
            </a:solidFill>
            <a:latin typeface="+mj-lt"/>
            <a:ea typeface="+mj-ea"/>
            <a:cs typeface="+mj-cs"/>
          </a:endParaRPr>
        </a:p>
      </dgm:t>
    </dgm:pt>
    <dgm:pt modelId="{E53EC26B-79E0-4B2D-807A-8B9436CC06E6}" type="parTrans" cxnId="{3C21CA79-8DD6-4338-822C-9F0F45A623ED}">
      <dgm:prSet/>
      <dgm:spPr/>
      <dgm:t>
        <a:bodyPr/>
        <a:lstStyle/>
        <a:p>
          <a:endParaRPr lang="en-US"/>
        </a:p>
      </dgm:t>
    </dgm:pt>
    <dgm:pt modelId="{2A835223-04DC-4A61-BA67-8BD1636DD5E9}" type="sibTrans" cxnId="{3C21CA79-8DD6-4338-822C-9F0F45A623ED}">
      <dgm:prSet/>
      <dgm:spPr/>
      <dgm:t>
        <a:bodyPr/>
        <a:lstStyle/>
        <a:p>
          <a:endParaRPr lang="en-US"/>
        </a:p>
      </dgm:t>
    </dgm:pt>
    <dgm:pt modelId="{2CCF6A73-BB57-48F9-AF25-7728C3B07E81}">
      <dgm:prSet custT="1"/>
      <dgm:spPr/>
      <dgm:t>
        <a:bodyPr/>
        <a:lstStyle/>
        <a:p>
          <a:r>
            <a:rPr lang="en-US" sz="1800" b="1" dirty="0" smtClean="0">
              <a:solidFill>
                <a:schemeClr val="tx1"/>
              </a:solidFill>
              <a:latin typeface="+mj-lt"/>
              <a:ea typeface="+mj-ea"/>
              <a:cs typeface="+mj-cs"/>
            </a:rPr>
            <a:t>Other providers</a:t>
          </a:r>
          <a:r>
            <a:rPr lang="en-US" sz="1800" b="0" dirty="0" smtClean="0">
              <a:solidFill>
                <a:schemeClr val="tx1"/>
              </a:solidFill>
              <a:latin typeface="+mj-lt"/>
              <a:ea typeface="+mj-ea"/>
              <a:cs typeface="+mj-cs"/>
            </a:rPr>
            <a:t>: Match with experiences with other SSC providers</a:t>
          </a:r>
          <a:endParaRPr lang="en-US" sz="1800" b="0" dirty="0">
            <a:solidFill>
              <a:schemeClr val="tx1"/>
            </a:solidFill>
            <a:latin typeface="+mj-lt"/>
            <a:ea typeface="+mj-ea"/>
            <a:cs typeface="+mj-cs"/>
          </a:endParaRPr>
        </a:p>
      </dgm:t>
    </dgm:pt>
    <dgm:pt modelId="{F2F2BCAD-E9EC-4101-86F7-58C81CD14B12}" type="parTrans" cxnId="{387CA35D-3C53-4428-BC11-D8D8EDA0FBA2}">
      <dgm:prSet/>
      <dgm:spPr/>
      <dgm:t>
        <a:bodyPr/>
        <a:lstStyle/>
        <a:p>
          <a:endParaRPr lang="en-US"/>
        </a:p>
      </dgm:t>
    </dgm:pt>
    <dgm:pt modelId="{A0C6CB28-6512-412D-A231-CD9C29737100}" type="sibTrans" cxnId="{387CA35D-3C53-4428-BC11-D8D8EDA0FBA2}">
      <dgm:prSet/>
      <dgm:spPr/>
      <dgm:t>
        <a:bodyPr/>
        <a:lstStyle/>
        <a:p>
          <a:endParaRPr lang="en-US"/>
        </a:p>
      </dgm:t>
    </dgm:pt>
    <dgm:pt modelId="{E0B8B5C3-0E5D-4EC0-8699-17E0EE243A5B}">
      <dgm:prSet phldrT="[Text]"/>
      <dgm:spPr/>
      <dgm:t>
        <a:bodyPr/>
        <a:lstStyle/>
        <a:p>
          <a:r>
            <a:rPr lang="en-US" dirty="0" smtClean="0"/>
            <a:t>Establishment of pilots</a:t>
          </a:r>
          <a:endParaRPr lang="en-US" dirty="0"/>
        </a:p>
      </dgm:t>
    </dgm:pt>
    <dgm:pt modelId="{CD2D135D-4A8C-4303-B049-C1B02092150F}" type="parTrans" cxnId="{E88685AE-5704-4740-BFCA-DD322D73B6B0}">
      <dgm:prSet/>
      <dgm:spPr/>
      <dgm:t>
        <a:bodyPr/>
        <a:lstStyle/>
        <a:p>
          <a:endParaRPr lang="en-US"/>
        </a:p>
      </dgm:t>
    </dgm:pt>
    <dgm:pt modelId="{F983E335-CA25-4B71-885F-79DA37000F44}" type="sibTrans" cxnId="{E88685AE-5704-4740-BFCA-DD322D73B6B0}">
      <dgm:prSet/>
      <dgm:spPr/>
      <dgm:t>
        <a:bodyPr/>
        <a:lstStyle/>
        <a:p>
          <a:endParaRPr lang="en-US"/>
        </a:p>
      </dgm:t>
    </dgm:pt>
    <dgm:pt modelId="{41FCA7AD-A7AB-4587-99FA-640F7D27CD86}">
      <dgm:prSet phldrT="[Text]"/>
      <dgm:spPr/>
      <dgm:t>
        <a:bodyPr/>
        <a:lstStyle/>
        <a:p>
          <a:r>
            <a:rPr lang="en-US" dirty="0" smtClean="0"/>
            <a:t>Which Chinese institutions?</a:t>
          </a:r>
          <a:endParaRPr lang="en-US" dirty="0"/>
        </a:p>
      </dgm:t>
    </dgm:pt>
    <dgm:pt modelId="{DB8C7160-3549-4C2B-8A44-2AE699717560}" type="parTrans" cxnId="{BA24CDFB-B8D9-41B7-A78C-1A446B41F7EF}">
      <dgm:prSet/>
      <dgm:spPr/>
      <dgm:t>
        <a:bodyPr/>
        <a:lstStyle/>
        <a:p>
          <a:endParaRPr lang="en-US"/>
        </a:p>
      </dgm:t>
    </dgm:pt>
    <dgm:pt modelId="{C270C4E0-5596-4B0C-B6C4-192B177F3B21}" type="sibTrans" cxnId="{BA24CDFB-B8D9-41B7-A78C-1A446B41F7EF}">
      <dgm:prSet/>
      <dgm:spPr/>
      <dgm:t>
        <a:bodyPr/>
        <a:lstStyle/>
        <a:p>
          <a:endParaRPr lang="en-US"/>
        </a:p>
      </dgm:t>
    </dgm:pt>
    <dgm:pt modelId="{2B7E980A-719C-4A56-B4C1-4AB46CE9AF4F}" type="pres">
      <dgm:prSet presAssocID="{B4381811-7B10-4C14-AA82-C74287415B9F}" presName="Name0" presStyleCnt="0">
        <dgm:presLayoutVars>
          <dgm:dir/>
          <dgm:animLvl val="lvl"/>
          <dgm:resizeHandles val="exact"/>
        </dgm:presLayoutVars>
      </dgm:prSet>
      <dgm:spPr/>
      <dgm:t>
        <a:bodyPr/>
        <a:lstStyle/>
        <a:p>
          <a:endParaRPr lang="en-US"/>
        </a:p>
      </dgm:t>
    </dgm:pt>
    <dgm:pt modelId="{16FE653A-3937-4AD1-A364-4C52091E0EDF}" type="pres">
      <dgm:prSet presAssocID="{3CFF70A1-EC3C-4AAF-957D-672DC9173243}" presName="linNode" presStyleCnt="0"/>
      <dgm:spPr/>
    </dgm:pt>
    <dgm:pt modelId="{E22C9BE8-7A31-4A36-9F81-C851FC3C6CA5}" type="pres">
      <dgm:prSet presAssocID="{3CFF70A1-EC3C-4AAF-957D-672DC9173243}" presName="parentText" presStyleLbl="node1" presStyleIdx="0" presStyleCnt="3" custScaleY="82555">
        <dgm:presLayoutVars>
          <dgm:chMax val="1"/>
          <dgm:bulletEnabled val="1"/>
        </dgm:presLayoutVars>
      </dgm:prSet>
      <dgm:spPr/>
      <dgm:t>
        <a:bodyPr/>
        <a:lstStyle/>
        <a:p>
          <a:endParaRPr lang="en-US"/>
        </a:p>
      </dgm:t>
    </dgm:pt>
    <dgm:pt modelId="{76D686C3-5827-4723-8C74-3647401D9CE9}" type="pres">
      <dgm:prSet presAssocID="{3CFF70A1-EC3C-4AAF-957D-672DC9173243}" presName="descendantText" presStyleLbl="alignAccFollowNode1" presStyleIdx="0" presStyleCnt="3" custLinFactNeighborX="4152" custLinFactNeighborY="-7197">
        <dgm:presLayoutVars>
          <dgm:bulletEnabled val="1"/>
        </dgm:presLayoutVars>
      </dgm:prSet>
      <dgm:spPr/>
      <dgm:t>
        <a:bodyPr/>
        <a:lstStyle/>
        <a:p>
          <a:endParaRPr lang="en-US"/>
        </a:p>
      </dgm:t>
    </dgm:pt>
    <dgm:pt modelId="{72CCF40E-958E-4E0D-9326-3B7728ECAAA5}" type="pres">
      <dgm:prSet presAssocID="{FCF8DEC5-E43D-4F14-9BCF-1AA0EC3AE124}" presName="sp" presStyleCnt="0"/>
      <dgm:spPr/>
    </dgm:pt>
    <dgm:pt modelId="{0863DB4F-5AAB-49EB-AD41-0425AB05D82E}" type="pres">
      <dgm:prSet presAssocID="{729CE0C1-BB7A-43DD-9D10-4FDFB55B09DF}" presName="linNode" presStyleCnt="0"/>
      <dgm:spPr/>
    </dgm:pt>
    <dgm:pt modelId="{C7EDF8D8-CEE3-4EF7-939E-F161863AC830}" type="pres">
      <dgm:prSet presAssocID="{729CE0C1-BB7A-43DD-9D10-4FDFB55B09DF}" presName="parentText" presStyleLbl="node1" presStyleIdx="1" presStyleCnt="3" custScaleY="128218">
        <dgm:presLayoutVars>
          <dgm:chMax val="1"/>
          <dgm:bulletEnabled val="1"/>
        </dgm:presLayoutVars>
      </dgm:prSet>
      <dgm:spPr/>
      <dgm:t>
        <a:bodyPr/>
        <a:lstStyle/>
        <a:p>
          <a:endParaRPr lang="en-US"/>
        </a:p>
      </dgm:t>
    </dgm:pt>
    <dgm:pt modelId="{5E7BC812-D08A-40B7-9D0E-59BF0D1AB7BC}" type="pres">
      <dgm:prSet presAssocID="{729CE0C1-BB7A-43DD-9D10-4FDFB55B09DF}" presName="descendantText" presStyleLbl="alignAccFollowNode1" presStyleIdx="1" presStyleCnt="3" custScaleY="175439">
        <dgm:presLayoutVars>
          <dgm:bulletEnabled val="1"/>
        </dgm:presLayoutVars>
      </dgm:prSet>
      <dgm:spPr/>
      <dgm:t>
        <a:bodyPr/>
        <a:lstStyle/>
        <a:p>
          <a:endParaRPr lang="en-US"/>
        </a:p>
      </dgm:t>
    </dgm:pt>
    <dgm:pt modelId="{A1EC6E59-C67D-43E6-B487-7DAAEC2A462F}" type="pres">
      <dgm:prSet presAssocID="{403AECE2-1E37-437B-8747-BD2A71CDB671}" presName="sp" presStyleCnt="0"/>
      <dgm:spPr/>
    </dgm:pt>
    <dgm:pt modelId="{7BD09278-BD42-40CC-A469-966BEA794BD1}" type="pres">
      <dgm:prSet presAssocID="{FF88216B-42ED-46CD-A26D-20A2A4D8F6B2}" presName="linNode" presStyleCnt="0"/>
      <dgm:spPr/>
    </dgm:pt>
    <dgm:pt modelId="{A11B0A3D-CACE-405D-A19A-EE573ED6771A}" type="pres">
      <dgm:prSet presAssocID="{FF88216B-42ED-46CD-A26D-20A2A4D8F6B2}" presName="parentText" presStyleLbl="node1" presStyleIdx="2" presStyleCnt="3" custScaleY="118625">
        <dgm:presLayoutVars>
          <dgm:chMax val="1"/>
          <dgm:bulletEnabled val="1"/>
        </dgm:presLayoutVars>
      </dgm:prSet>
      <dgm:spPr/>
      <dgm:t>
        <a:bodyPr/>
        <a:lstStyle/>
        <a:p>
          <a:endParaRPr lang="en-US"/>
        </a:p>
      </dgm:t>
    </dgm:pt>
    <dgm:pt modelId="{86C1D28A-0BA0-41FD-B17C-6A158624C5B7}" type="pres">
      <dgm:prSet presAssocID="{FF88216B-42ED-46CD-A26D-20A2A4D8F6B2}" presName="descendantText" presStyleLbl="alignAccFollowNode1" presStyleIdx="2" presStyleCnt="3" custScaleY="153226">
        <dgm:presLayoutVars>
          <dgm:bulletEnabled val="1"/>
        </dgm:presLayoutVars>
      </dgm:prSet>
      <dgm:spPr/>
      <dgm:t>
        <a:bodyPr/>
        <a:lstStyle/>
        <a:p>
          <a:endParaRPr lang="en-US"/>
        </a:p>
      </dgm:t>
    </dgm:pt>
  </dgm:ptLst>
  <dgm:cxnLst>
    <dgm:cxn modelId="{1C50EDA3-E743-4201-994A-11EEFF84AF7D}" srcId="{B4381811-7B10-4C14-AA82-C74287415B9F}" destId="{729CE0C1-BB7A-43DD-9D10-4FDFB55B09DF}" srcOrd="1" destOrd="0" parTransId="{33A1F5DA-59B8-4250-8BB7-D6B32E061639}" sibTransId="{403AECE2-1E37-437B-8747-BD2A71CDB671}"/>
    <dgm:cxn modelId="{4E8C98EF-2E7E-4F35-8FA8-4162FB2679BE}" srcId="{B4381811-7B10-4C14-AA82-C74287415B9F}" destId="{3CFF70A1-EC3C-4AAF-957D-672DC9173243}" srcOrd="0" destOrd="0" parTransId="{B216F225-86AE-4855-B9C4-6D3C65088265}" sibTransId="{FCF8DEC5-E43D-4F14-9BCF-1AA0EC3AE124}"/>
    <dgm:cxn modelId="{E675D29F-B6FA-475B-B672-AF4F4CED8D18}" type="presOf" srcId="{C7128FFE-02CB-4D25-9986-ED0E266C7346}" destId="{76D686C3-5827-4723-8C74-3647401D9CE9}" srcOrd="0" destOrd="1" presId="urn:microsoft.com/office/officeart/2005/8/layout/vList5"/>
    <dgm:cxn modelId="{BA24CDFB-B8D9-41B7-A78C-1A446B41F7EF}" srcId="{3CFF70A1-EC3C-4AAF-957D-672DC9173243}" destId="{41FCA7AD-A7AB-4587-99FA-640F7D27CD86}" srcOrd="2" destOrd="0" parTransId="{DB8C7160-3549-4C2B-8A44-2AE699717560}" sibTransId="{C270C4E0-5596-4B0C-B6C4-192B177F3B21}"/>
    <dgm:cxn modelId="{79444972-C1CE-418A-8CAE-5AFF4EC5B35C}" type="presOf" srcId="{BE5F4F2E-1FFE-4B0C-B444-CAA8556BAC44}" destId="{86C1D28A-0BA0-41FD-B17C-6A158624C5B7}" srcOrd="0" destOrd="1" presId="urn:microsoft.com/office/officeart/2005/8/layout/vList5"/>
    <dgm:cxn modelId="{FB84B1F7-E381-49B5-BB5E-AD2423494D18}" type="presOf" srcId="{2D461256-5FF7-4E67-91BA-B3D615394A78}" destId="{5E7BC812-D08A-40B7-9D0E-59BF0D1AB7BC}" srcOrd="0" destOrd="1" presId="urn:microsoft.com/office/officeart/2005/8/layout/vList5"/>
    <dgm:cxn modelId="{E88685AE-5704-4740-BFCA-DD322D73B6B0}" srcId="{FF88216B-42ED-46CD-A26D-20A2A4D8F6B2}" destId="{E0B8B5C3-0E5D-4EC0-8699-17E0EE243A5B}" srcOrd="2" destOrd="0" parTransId="{CD2D135D-4A8C-4303-B049-C1B02092150F}" sibTransId="{F983E335-CA25-4B71-885F-79DA37000F44}"/>
    <dgm:cxn modelId="{7673B57B-5AC9-47B2-9501-1550042D82C8}" type="presOf" srcId="{04ADD21C-7745-4C2F-A446-CF2B0CFAB61B}" destId="{5E7BC812-D08A-40B7-9D0E-59BF0D1AB7BC}" srcOrd="0" destOrd="2" presId="urn:microsoft.com/office/officeart/2005/8/layout/vList5"/>
    <dgm:cxn modelId="{93B60175-EFAE-4448-9ADC-6C8A7053A324}" type="presOf" srcId="{4B19CC5F-2416-4189-96B5-67C80999807B}" destId="{5E7BC812-D08A-40B7-9D0E-59BF0D1AB7BC}" srcOrd="0" destOrd="0" presId="urn:microsoft.com/office/officeart/2005/8/layout/vList5"/>
    <dgm:cxn modelId="{34758409-9948-4DA6-8F58-848EC69A640B}" type="presOf" srcId="{41FCA7AD-A7AB-4587-99FA-640F7D27CD86}" destId="{76D686C3-5827-4723-8C74-3647401D9CE9}" srcOrd="0" destOrd="2" presId="urn:microsoft.com/office/officeart/2005/8/layout/vList5"/>
    <dgm:cxn modelId="{61B0C8E4-47DF-4D2E-ACDC-FB62432889C2}" srcId="{729CE0C1-BB7A-43DD-9D10-4FDFB55B09DF}" destId="{2D461256-5FF7-4E67-91BA-B3D615394A78}" srcOrd="1" destOrd="0" parTransId="{626625F1-FE70-4FF3-810C-18FA1AB7D83F}" sibTransId="{A1D990C7-2A73-4DAB-B7A6-21926E80A620}"/>
    <dgm:cxn modelId="{3C21CA79-8DD6-4338-822C-9F0F45A623ED}" srcId="{729CE0C1-BB7A-43DD-9D10-4FDFB55B09DF}" destId="{04ADD21C-7745-4C2F-A446-CF2B0CFAB61B}" srcOrd="2" destOrd="0" parTransId="{E53EC26B-79E0-4B2D-807A-8B9436CC06E6}" sibTransId="{2A835223-04DC-4A61-BA67-8BD1636DD5E9}"/>
    <dgm:cxn modelId="{444AE5D2-09BB-45ED-A192-8C605EE0459B}" type="presOf" srcId="{729CE0C1-BB7A-43DD-9D10-4FDFB55B09DF}" destId="{C7EDF8D8-CEE3-4EF7-939E-F161863AC830}" srcOrd="0" destOrd="0" presId="urn:microsoft.com/office/officeart/2005/8/layout/vList5"/>
    <dgm:cxn modelId="{4EC4D068-CB9E-4E25-B64A-1BDE0A57946F}" type="presOf" srcId="{E0B8B5C3-0E5D-4EC0-8699-17E0EE243A5B}" destId="{86C1D28A-0BA0-41FD-B17C-6A158624C5B7}" srcOrd="0" destOrd="2" presId="urn:microsoft.com/office/officeart/2005/8/layout/vList5"/>
    <dgm:cxn modelId="{3D7F5EE9-A709-4B0D-B1DF-1459248358DC}" srcId="{3CFF70A1-EC3C-4AAF-957D-672DC9173243}" destId="{C7128FFE-02CB-4D25-9986-ED0E266C7346}" srcOrd="1" destOrd="0" parTransId="{6EA62F5D-8A9C-428D-BEDB-ADFB1A4959F5}" sibTransId="{16E24D5F-F434-4D33-A40E-83A788D00796}"/>
    <dgm:cxn modelId="{DDFE5630-1BCF-4FA9-B3BC-8886B009B219}" type="presOf" srcId="{753CE62A-8624-4495-A323-64127B15AB37}" destId="{86C1D28A-0BA0-41FD-B17C-6A158624C5B7}" srcOrd="0" destOrd="0" presId="urn:microsoft.com/office/officeart/2005/8/layout/vList5"/>
    <dgm:cxn modelId="{6417C002-0DAB-49CD-B6FC-D8BAD1BCC361}" type="presOf" srcId="{9BCE2C0F-5CE0-4924-9DBC-E8D83C289704}" destId="{76D686C3-5827-4723-8C74-3647401D9CE9}" srcOrd="0" destOrd="0" presId="urn:microsoft.com/office/officeart/2005/8/layout/vList5"/>
    <dgm:cxn modelId="{58BD4217-BECC-432E-B5F8-227B583A4782}" type="presOf" srcId="{3CFF70A1-EC3C-4AAF-957D-672DC9173243}" destId="{E22C9BE8-7A31-4A36-9F81-C851FC3C6CA5}" srcOrd="0" destOrd="0" presId="urn:microsoft.com/office/officeart/2005/8/layout/vList5"/>
    <dgm:cxn modelId="{387CA35D-3C53-4428-BC11-D8D8EDA0FBA2}" srcId="{729CE0C1-BB7A-43DD-9D10-4FDFB55B09DF}" destId="{2CCF6A73-BB57-48F9-AF25-7728C3B07E81}" srcOrd="3" destOrd="0" parTransId="{F2F2BCAD-E9EC-4101-86F7-58C81CD14B12}" sibTransId="{A0C6CB28-6512-412D-A231-CD9C29737100}"/>
    <dgm:cxn modelId="{43377D52-2AF7-409D-96D2-5F58CE8D6F8A}" srcId="{729CE0C1-BB7A-43DD-9D10-4FDFB55B09DF}" destId="{4B19CC5F-2416-4189-96B5-67C80999807B}" srcOrd="0" destOrd="0" parTransId="{B0407584-3FD6-4CDD-9373-A4ECD50BFC96}" sibTransId="{A8B4834C-862D-4B4D-B98C-9DE85E26443C}"/>
    <dgm:cxn modelId="{A93C54F0-73FC-4B44-9F09-844C204A5931}" type="presOf" srcId="{2CCF6A73-BB57-48F9-AF25-7728C3B07E81}" destId="{5E7BC812-D08A-40B7-9D0E-59BF0D1AB7BC}" srcOrd="0" destOrd="3" presId="urn:microsoft.com/office/officeart/2005/8/layout/vList5"/>
    <dgm:cxn modelId="{EF22EDDE-1282-4F3C-8D1F-656E58083AA3}" srcId="{FF88216B-42ED-46CD-A26D-20A2A4D8F6B2}" destId="{BE5F4F2E-1FFE-4B0C-B444-CAA8556BAC44}" srcOrd="1" destOrd="0" parTransId="{CF35689B-9E1F-44B3-8B17-EADF1EC0E179}" sibTransId="{DFCB8043-F4DE-4765-A4F4-DD661002E493}"/>
    <dgm:cxn modelId="{B2D5B3ED-3751-45DA-8945-993255A07505}" srcId="{3CFF70A1-EC3C-4AAF-957D-672DC9173243}" destId="{9BCE2C0F-5CE0-4924-9DBC-E8D83C289704}" srcOrd="0" destOrd="0" parTransId="{555CA13D-34B4-4CBC-9A69-71B0532F6FAE}" sibTransId="{6455BC51-5F1F-465A-B58A-8FA19FDB18CF}"/>
    <dgm:cxn modelId="{A36648B1-43B1-40C3-B3E2-F61154460D1D}" srcId="{B4381811-7B10-4C14-AA82-C74287415B9F}" destId="{FF88216B-42ED-46CD-A26D-20A2A4D8F6B2}" srcOrd="2" destOrd="0" parTransId="{5EBFC8BC-4862-40CB-B8A2-5A20832116E8}" sibTransId="{1CC54DFB-FE39-4592-ABC9-E8D178A8B62B}"/>
    <dgm:cxn modelId="{1B513DB7-7928-4543-89AC-C81B21D2C694}" srcId="{FF88216B-42ED-46CD-A26D-20A2A4D8F6B2}" destId="{753CE62A-8624-4495-A323-64127B15AB37}" srcOrd="0" destOrd="0" parTransId="{E929BA1D-E9BD-476D-A743-9FA5EEC8A731}" sibTransId="{C2936B14-E738-49C7-98E6-A76E18BAFAEA}"/>
    <dgm:cxn modelId="{7FEA0A62-A50E-472C-A378-15C2C72C211A}" type="presOf" srcId="{B4381811-7B10-4C14-AA82-C74287415B9F}" destId="{2B7E980A-719C-4A56-B4C1-4AB46CE9AF4F}" srcOrd="0" destOrd="0" presId="urn:microsoft.com/office/officeart/2005/8/layout/vList5"/>
    <dgm:cxn modelId="{E1E12444-9F2E-4F59-925A-EEDF99F0819C}" type="presOf" srcId="{FF88216B-42ED-46CD-A26D-20A2A4D8F6B2}" destId="{A11B0A3D-CACE-405D-A19A-EE573ED6771A}" srcOrd="0" destOrd="0" presId="urn:microsoft.com/office/officeart/2005/8/layout/vList5"/>
    <dgm:cxn modelId="{0EB0A9E1-A45E-4C3B-B8ED-67AA2A902970}" type="presParOf" srcId="{2B7E980A-719C-4A56-B4C1-4AB46CE9AF4F}" destId="{16FE653A-3937-4AD1-A364-4C52091E0EDF}" srcOrd="0" destOrd="0" presId="urn:microsoft.com/office/officeart/2005/8/layout/vList5"/>
    <dgm:cxn modelId="{10B5C07A-DF63-49C8-9201-28BFEB7C2D69}" type="presParOf" srcId="{16FE653A-3937-4AD1-A364-4C52091E0EDF}" destId="{E22C9BE8-7A31-4A36-9F81-C851FC3C6CA5}" srcOrd="0" destOrd="0" presId="urn:microsoft.com/office/officeart/2005/8/layout/vList5"/>
    <dgm:cxn modelId="{95BB9AB7-E70F-450F-93BC-98BD8A96EF43}" type="presParOf" srcId="{16FE653A-3937-4AD1-A364-4C52091E0EDF}" destId="{76D686C3-5827-4723-8C74-3647401D9CE9}" srcOrd="1" destOrd="0" presId="urn:microsoft.com/office/officeart/2005/8/layout/vList5"/>
    <dgm:cxn modelId="{98CA6B7D-4997-4D77-93B7-F67B0C2CEA14}" type="presParOf" srcId="{2B7E980A-719C-4A56-B4C1-4AB46CE9AF4F}" destId="{72CCF40E-958E-4E0D-9326-3B7728ECAAA5}" srcOrd="1" destOrd="0" presId="urn:microsoft.com/office/officeart/2005/8/layout/vList5"/>
    <dgm:cxn modelId="{8983C9EA-481D-45E8-B717-6E108C3A9374}" type="presParOf" srcId="{2B7E980A-719C-4A56-B4C1-4AB46CE9AF4F}" destId="{0863DB4F-5AAB-49EB-AD41-0425AB05D82E}" srcOrd="2" destOrd="0" presId="urn:microsoft.com/office/officeart/2005/8/layout/vList5"/>
    <dgm:cxn modelId="{33EFD06D-89DE-41C8-BC3C-A6BBF37CC2A5}" type="presParOf" srcId="{0863DB4F-5AAB-49EB-AD41-0425AB05D82E}" destId="{C7EDF8D8-CEE3-4EF7-939E-F161863AC830}" srcOrd="0" destOrd="0" presId="urn:microsoft.com/office/officeart/2005/8/layout/vList5"/>
    <dgm:cxn modelId="{0C326E87-0E11-47CB-9D23-4CF809D8303A}" type="presParOf" srcId="{0863DB4F-5AAB-49EB-AD41-0425AB05D82E}" destId="{5E7BC812-D08A-40B7-9D0E-59BF0D1AB7BC}" srcOrd="1" destOrd="0" presId="urn:microsoft.com/office/officeart/2005/8/layout/vList5"/>
    <dgm:cxn modelId="{00360758-DC2F-454D-9A26-4B5E2016D5BB}" type="presParOf" srcId="{2B7E980A-719C-4A56-B4C1-4AB46CE9AF4F}" destId="{A1EC6E59-C67D-43E6-B487-7DAAEC2A462F}" srcOrd="3" destOrd="0" presId="urn:microsoft.com/office/officeart/2005/8/layout/vList5"/>
    <dgm:cxn modelId="{33AA0018-EC94-4AAF-93EA-909909296FA9}" type="presParOf" srcId="{2B7E980A-719C-4A56-B4C1-4AB46CE9AF4F}" destId="{7BD09278-BD42-40CC-A469-966BEA794BD1}" srcOrd="4" destOrd="0" presId="urn:microsoft.com/office/officeart/2005/8/layout/vList5"/>
    <dgm:cxn modelId="{95EBE222-DE10-4EC2-98E8-4E22D6A59F73}" type="presParOf" srcId="{7BD09278-BD42-40CC-A469-966BEA794BD1}" destId="{A11B0A3D-CACE-405D-A19A-EE573ED6771A}" srcOrd="0" destOrd="0" presId="urn:microsoft.com/office/officeart/2005/8/layout/vList5"/>
    <dgm:cxn modelId="{9D1583BD-F9C9-4F7B-A245-998D69298669}" type="presParOf" srcId="{7BD09278-BD42-40CC-A469-966BEA794BD1}" destId="{86C1D28A-0BA0-41FD-B17C-6A158624C5B7}"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BEEAF-2725-48E0-ACF6-EAF1C8D7582B}">
      <dsp:nvSpPr>
        <dsp:cNvPr id="0" name=""/>
        <dsp:cNvSpPr/>
      </dsp:nvSpPr>
      <dsp:spPr>
        <a:xfrm>
          <a:off x="2229385" y="2812065"/>
          <a:ext cx="2056328" cy="2056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AIMS</a:t>
          </a:r>
          <a:endParaRPr lang="en-US" sz="5000" kern="1200" dirty="0"/>
        </a:p>
      </dsp:txBody>
      <dsp:txXfrm>
        <a:off x="2530527" y="3113207"/>
        <a:ext cx="1454044" cy="1454044"/>
      </dsp:txXfrm>
    </dsp:sp>
    <dsp:sp modelId="{46FF7572-E387-4911-9336-D7B917B37816}">
      <dsp:nvSpPr>
        <dsp:cNvPr id="0" name=""/>
        <dsp:cNvSpPr/>
      </dsp:nvSpPr>
      <dsp:spPr>
        <a:xfrm rot="12900000">
          <a:off x="827248" y="2426308"/>
          <a:ext cx="1658998" cy="58605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FFF85E-99AD-43BF-BBC4-0A9F04E498A1}">
      <dsp:nvSpPr>
        <dsp:cNvPr id="0" name=""/>
        <dsp:cNvSpPr/>
      </dsp:nvSpPr>
      <dsp:spPr>
        <a:xfrm>
          <a:off x="505" y="1462149"/>
          <a:ext cx="1953512" cy="15628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Loan agreements</a:t>
          </a:r>
          <a:endParaRPr lang="en-US" sz="2100" kern="1200" dirty="0"/>
        </a:p>
      </dsp:txBody>
      <dsp:txXfrm>
        <a:off x="46278" y="1507922"/>
        <a:ext cx="1861966" cy="1471263"/>
      </dsp:txXfrm>
    </dsp:sp>
    <dsp:sp modelId="{7076F147-8AC7-4A3E-82FF-E427E495052E}">
      <dsp:nvSpPr>
        <dsp:cNvPr id="0" name=""/>
        <dsp:cNvSpPr/>
      </dsp:nvSpPr>
      <dsp:spPr>
        <a:xfrm rot="16200000">
          <a:off x="2428050" y="1592983"/>
          <a:ext cx="1658998" cy="586053"/>
        </a:xfrm>
        <a:prstGeom prst="lef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79A9DB-6156-4FAE-8B2F-190245291026}">
      <dsp:nvSpPr>
        <dsp:cNvPr id="0" name=""/>
        <dsp:cNvSpPr/>
      </dsp:nvSpPr>
      <dsp:spPr>
        <a:xfrm>
          <a:off x="2280793" y="275106"/>
          <a:ext cx="1953512" cy="156280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Chinese ECC Office</a:t>
          </a:r>
          <a:endParaRPr lang="en-US" sz="2100" kern="1200" dirty="0"/>
        </a:p>
      </dsp:txBody>
      <dsp:txXfrm>
        <a:off x="2326566" y="320879"/>
        <a:ext cx="1861966" cy="1471263"/>
      </dsp:txXfrm>
    </dsp:sp>
    <dsp:sp modelId="{CE9F724A-3BEF-4A92-9DBE-BC04165D03B6}">
      <dsp:nvSpPr>
        <dsp:cNvPr id="0" name=""/>
        <dsp:cNvSpPr/>
      </dsp:nvSpPr>
      <dsp:spPr>
        <a:xfrm rot="19500000">
          <a:off x="4028853" y="2426308"/>
          <a:ext cx="1658998" cy="586053"/>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F8E8A3-318E-4121-84F0-E4EA4193992E}">
      <dsp:nvSpPr>
        <dsp:cNvPr id="0" name=""/>
        <dsp:cNvSpPr/>
      </dsp:nvSpPr>
      <dsp:spPr>
        <a:xfrm>
          <a:off x="4561082" y="1462149"/>
          <a:ext cx="1953512" cy="156280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Direct contact with MOFCOM/MOF in Beijing</a:t>
          </a:r>
          <a:endParaRPr lang="en-US" sz="2100" kern="1200" dirty="0"/>
        </a:p>
      </dsp:txBody>
      <dsp:txXfrm>
        <a:off x="4606855" y="1507922"/>
        <a:ext cx="1861966" cy="1471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686C3-5827-4723-8C74-3647401D9CE9}">
      <dsp:nvSpPr>
        <dsp:cNvPr id="0" name=""/>
        <dsp:cNvSpPr/>
      </dsp:nvSpPr>
      <dsp:spPr>
        <a:xfrm rot="5400000">
          <a:off x="6661082" y="-2875466"/>
          <a:ext cx="97905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AIMS that capture Chinese flows</a:t>
          </a:r>
          <a:endParaRPr lang="en-US" sz="1700" kern="1200" dirty="0"/>
        </a:p>
        <a:p>
          <a:pPr marL="171450" lvl="1" indent="-171450" algn="l" defTabSz="755650">
            <a:lnSpc>
              <a:spcPct val="90000"/>
            </a:lnSpc>
            <a:spcBef>
              <a:spcPct val="0"/>
            </a:spcBef>
            <a:spcAft>
              <a:spcPct val="15000"/>
            </a:spcAft>
            <a:buChar char="••"/>
          </a:pPr>
          <a:r>
            <a:rPr lang="en-US" sz="1700" kern="1200" dirty="0" smtClean="0"/>
            <a:t>Trends under GPEDC monitoring 2015/16</a:t>
          </a:r>
          <a:endParaRPr lang="en-US" sz="1700" kern="1200" dirty="0"/>
        </a:p>
        <a:p>
          <a:pPr marL="171450" lvl="1" indent="-171450" algn="l" defTabSz="755650">
            <a:lnSpc>
              <a:spcPct val="90000"/>
            </a:lnSpc>
            <a:spcBef>
              <a:spcPct val="0"/>
            </a:spcBef>
            <a:spcAft>
              <a:spcPct val="15000"/>
            </a:spcAft>
            <a:buChar char="••"/>
          </a:pPr>
          <a:r>
            <a:rPr lang="en-US" sz="1700" kern="1200" dirty="0" smtClean="0"/>
            <a:t>Which Chinese institutions?</a:t>
          </a:r>
          <a:endParaRPr lang="en-US" sz="1700" kern="1200" dirty="0"/>
        </a:p>
      </dsp:txBody>
      <dsp:txXfrm rot="-5400000">
        <a:off x="3785616" y="47793"/>
        <a:ext cx="6682191" cy="883465"/>
      </dsp:txXfrm>
    </dsp:sp>
    <dsp:sp modelId="{E22C9BE8-7A31-4A36-9F81-C851FC3C6CA5}">
      <dsp:nvSpPr>
        <dsp:cNvPr id="0" name=""/>
        <dsp:cNvSpPr/>
      </dsp:nvSpPr>
      <dsp:spPr>
        <a:xfrm>
          <a:off x="0" y="419"/>
          <a:ext cx="3785616" cy="1010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Mapping</a:t>
          </a:r>
          <a:endParaRPr lang="en-US" sz="4400" kern="1200" dirty="0"/>
        </a:p>
      </dsp:txBody>
      <dsp:txXfrm>
        <a:off x="49320" y="49739"/>
        <a:ext cx="3686976" cy="911679"/>
      </dsp:txXfrm>
    </dsp:sp>
    <dsp:sp modelId="{5E7BC812-D08A-40B7-9D0E-59BF0D1AB7BC}">
      <dsp:nvSpPr>
        <dsp:cNvPr id="0" name=""/>
        <dsp:cNvSpPr/>
      </dsp:nvSpPr>
      <dsp:spPr>
        <a:xfrm rot="5400000">
          <a:off x="6284806" y="-1430957"/>
          <a:ext cx="1717637"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800100">
            <a:lnSpc>
              <a:spcPct val="90000"/>
            </a:lnSpc>
            <a:spcBef>
              <a:spcPct val="0"/>
            </a:spcBef>
            <a:spcAft>
              <a:spcPct val="15000"/>
            </a:spcAft>
            <a:buChar char="••"/>
          </a:pPr>
          <a:r>
            <a:rPr lang="en-US" sz="1800" b="1" u="none" kern="1200" dirty="0" smtClean="0">
              <a:solidFill>
                <a:schemeClr val="tx1"/>
              </a:solidFill>
              <a:latin typeface="+mj-lt"/>
              <a:ea typeface="+mj-ea"/>
              <a:cs typeface="+mj-cs"/>
            </a:rPr>
            <a:t>System</a:t>
          </a:r>
          <a:r>
            <a:rPr lang="en-US" sz="1800" b="0" kern="1200" dirty="0" smtClean="0">
              <a:solidFill>
                <a:schemeClr val="tx1"/>
              </a:solidFill>
              <a:latin typeface="+mj-lt"/>
              <a:ea typeface="+mj-ea"/>
              <a:cs typeface="+mj-cs"/>
            </a:rPr>
            <a:t>: How AIMS register Chinese flows (geo, sectors, grant/loans, modalities, </a:t>
          </a:r>
          <a:r>
            <a:rPr lang="en-US" sz="1800" b="0" kern="1200" dirty="0" err="1" smtClean="0">
              <a:solidFill>
                <a:schemeClr val="tx1"/>
              </a:solidFill>
              <a:latin typeface="+mj-lt"/>
              <a:ea typeface="+mj-ea"/>
              <a:cs typeface="+mj-cs"/>
            </a:rPr>
            <a:t>etc</a:t>
          </a:r>
          <a:r>
            <a:rPr lang="en-US" sz="1800" b="0" kern="1200" dirty="0" smtClean="0">
              <a:solidFill>
                <a:schemeClr val="tx1"/>
              </a:solidFill>
              <a:latin typeface="+mj-lt"/>
              <a:ea typeface="+mj-ea"/>
              <a:cs typeface="+mj-cs"/>
            </a:rPr>
            <a:t>)?</a:t>
          </a:r>
          <a:endParaRPr lang="en-US" sz="1800" b="0" kern="1200" dirty="0">
            <a:solidFill>
              <a:schemeClr val="tx1"/>
            </a:solidFill>
          </a:endParaRPr>
        </a:p>
        <a:p>
          <a:pPr marL="171450" lvl="1" indent="-171450" algn="l" defTabSz="800100">
            <a:lnSpc>
              <a:spcPct val="90000"/>
            </a:lnSpc>
            <a:spcBef>
              <a:spcPct val="0"/>
            </a:spcBef>
            <a:spcAft>
              <a:spcPct val="15000"/>
            </a:spcAft>
            <a:buChar char="••"/>
          </a:pPr>
          <a:r>
            <a:rPr lang="en-US" sz="1800" b="1" u="none" kern="1200" dirty="0" smtClean="0">
              <a:solidFill>
                <a:schemeClr val="tx1"/>
              </a:solidFill>
              <a:latin typeface="+mj-lt"/>
              <a:ea typeface="+mj-ea"/>
              <a:cs typeface="+mj-cs"/>
            </a:rPr>
            <a:t>Process</a:t>
          </a:r>
          <a:r>
            <a:rPr lang="en-US" sz="1800" b="0" kern="1200" dirty="0" smtClean="0">
              <a:solidFill>
                <a:schemeClr val="tx1"/>
              </a:solidFill>
              <a:latin typeface="+mj-lt"/>
              <a:ea typeface="+mj-ea"/>
              <a:cs typeface="+mj-cs"/>
            </a:rPr>
            <a:t>: How do countries engage, how validate?</a:t>
          </a:r>
          <a:endParaRPr lang="en-US" sz="1800" b="0" kern="1200" dirty="0">
            <a:solidFill>
              <a:schemeClr val="tx1"/>
            </a:solidFill>
            <a:latin typeface="+mj-lt"/>
            <a:ea typeface="+mj-ea"/>
            <a:cs typeface="+mj-cs"/>
          </a:endParaRPr>
        </a:p>
        <a:p>
          <a:pPr marL="171450" lvl="1" indent="-171450" algn="l" defTabSz="800100">
            <a:lnSpc>
              <a:spcPct val="90000"/>
            </a:lnSpc>
            <a:spcBef>
              <a:spcPct val="0"/>
            </a:spcBef>
            <a:spcAft>
              <a:spcPct val="15000"/>
            </a:spcAft>
            <a:buChar char="••"/>
          </a:pPr>
          <a:r>
            <a:rPr lang="en-US" sz="1800" b="1" u="none" kern="1200" dirty="0" smtClean="0">
              <a:solidFill>
                <a:schemeClr val="tx1"/>
              </a:solidFill>
              <a:latin typeface="+mj-lt"/>
              <a:ea typeface="+mj-ea"/>
              <a:cs typeface="+mj-cs"/>
            </a:rPr>
            <a:t>Use of data</a:t>
          </a:r>
          <a:r>
            <a:rPr lang="en-US" sz="1800" b="0" kern="1200" dirty="0" smtClean="0">
              <a:solidFill>
                <a:schemeClr val="tx1"/>
              </a:solidFill>
              <a:latin typeface="+mj-lt"/>
              <a:ea typeface="+mj-ea"/>
              <a:cs typeface="+mj-cs"/>
            </a:rPr>
            <a:t>: How is the data used in budget/MTEF/expenditure tracking processes? Public reports?</a:t>
          </a:r>
          <a:endParaRPr lang="en-US" sz="1800" b="0" kern="1200" dirty="0">
            <a:solidFill>
              <a:schemeClr val="tx1"/>
            </a:solidFill>
            <a:latin typeface="+mj-lt"/>
            <a:ea typeface="+mj-ea"/>
            <a:cs typeface="+mj-cs"/>
          </a:endParaRPr>
        </a:p>
        <a:p>
          <a:pPr marL="171450" lvl="1" indent="-171450" algn="l" defTabSz="800100">
            <a:lnSpc>
              <a:spcPct val="90000"/>
            </a:lnSpc>
            <a:spcBef>
              <a:spcPct val="0"/>
            </a:spcBef>
            <a:spcAft>
              <a:spcPct val="15000"/>
            </a:spcAft>
            <a:buChar char="••"/>
          </a:pPr>
          <a:r>
            <a:rPr lang="en-US" sz="1800" b="1" kern="1200" dirty="0" smtClean="0">
              <a:solidFill>
                <a:schemeClr val="tx1"/>
              </a:solidFill>
              <a:latin typeface="+mj-lt"/>
              <a:ea typeface="+mj-ea"/>
              <a:cs typeface="+mj-cs"/>
            </a:rPr>
            <a:t>Other providers</a:t>
          </a:r>
          <a:r>
            <a:rPr lang="en-US" sz="1800" b="0" kern="1200" dirty="0" smtClean="0">
              <a:solidFill>
                <a:schemeClr val="tx1"/>
              </a:solidFill>
              <a:latin typeface="+mj-lt"/>
              <a:ea typeface="+mj-ea"/>
              <a:cs typeface="+mj-cs"/>
            </a:rPr>
            <a:t>: Match with experiences with other SSC providers</a:t>
          </a:r>
          <a:endParaRPr lang="en-US" sz="1800" b="0" kern="1200" dirty="0">
            <a:solidFill>
              <a:schemeClr val="tx1"/>
            </a:solidFill>
            <a:latin typeface="+mj-lt"/>
            <a:ea typeface="+mj-ea"/>
            <a:cs typeface="+mj-cs"/>
          </a:endParaRPr>
        </a:p>
      </dsp:txBody>
      <dsp:txXfrm rot="-5400000">
        <a:off x="3781919" y="1155778"/>
        <a:ext cx="6639563" cy="1549941"/>
      </dsp:txXfrm>
    </dsp:sp>
    <dsp:sp modelId="{C7EDF8D8-CEE3-4EF7-939E-F161863AC830}">
      <dsp:nvSpPr>
        <dsp:cNvPr id="0" name=""/>
        <dsp:cNvSpPr/>
      </dsp:nvSpPr>
      <dsp:spPr>
        <a:xfrm>
          <a:off x="0" y="1146173"/>
          <a:ext cx="3781919" cy="1569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Joint Research</a:t>
          </a:r>
          <a:endParaRPr lang="en-US" sz="4400" kern="1200" dirty="0"/>
        </a:p>
      </dsp:txBody>
      <dsp:txXfrm>
        <a:off x="76600" y="1222773"/>
        <a:ext cx="3628719" cy="1415949"/>
      </dsp:txXfrm>
    </dsp:sp>
    <dsp:sp modelId="{86C1D28A-0BA0-41FD-B17C-6A158624C5B7}">
      <dsp:nvSpPr>
        <dsp:cNvPr id="0" name=""/>
        <dsp:cNvSpPr/>
      </dsp:nvSpPr>
      <dsp:spPr>
        <a:xfrm rot="5400000">
          <a:off x="6393544" y="239132"/>
          <a:ext cx="1500160" cy="67234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Beijing-level dialogue (embassies, partner country representatives, MOFCOM/MOF/MOFA, Universities and Think Tanks)</a:t>
          </a:r>
          <a:endParaRPr lang="en-US" sz="1700" kern="1200" dirty="0"/>
        </a:p>
        <a:p>
          <a:pPr marL="171450" lvl="1" indent="-171450" algn="l" defTabSz="755650">
            <a:lnSpc>
              <a:spcPct val="90000"/>
            </a:lnSpc>
            <a:spcBef>
              <a:spcPct val="0"/>
            </a:spcBef>
            <a:spcAft>
              <a:spcPct val="15000"/>
            </a:spcAft>
            <a:buChar char="••"/>
          </a:pPr>
          <a:r>
            <a:rPr lang="en-US" sz="1700" kern="1200" dirty="0" smtClean="0"/>
            <a:t>Policy briefs targeting MOFCOM, MOFA and MOF.</a:t>
          </a:r>
          <a:endParaRPr lang="en-US" sz="1700" kern="1200" dirty="0"/>
        </a:p>
        <a:p>
          <a:pPr marL="171450" lvl="1" indent="-171450" algn="l" defTabSz="755650">
            <a:lnSpc>
              <a:spcPct val="90000"/>
            </a:lnSpc>
            <a:spcBef>
              <a:spcPct val="0"/>
            </a:spcBef>
            <a:spcAft>
              <a:spcPct val="15000"/>
            </a:spcAft>
            <a:buChar char="••"/>
          </a:pPr>
          <a:r>
            <a:rPr lang="en-US" sz="1700" kern="1200" dirty="0" smtClean="0"/>
            <a:t>Establishment of pilots</a:t>
          </a:r>
          <a:endParaRPr lang="en-US" sz="1700" kern="1200" dirty="0"/>
        </a:p>
      </dsp:txBody>
      <dsp:txXfrm rot="-5400000">
        <a:off x="3781919" y="2923989"/>
        <a:ext cx="6650179" cy="1353696"/>
      </dsp:txXfrm>
    </dsp:sp>
    <dsp:sp modelId="{A11B0A3D-CACE-405D-A19A-EE573ED6771A}">
      <dsp:nvSpPr>
        <dsp:cNvPr id="0" name=""/>
        <dsp:cNvSpPr/>
      </dsp:nvSpPr>
      <dsp:spPr>
        <a:xfrm>
          <a:off x="0" y="2874963"/>
          <a:ext cx="3781919" cy="14517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Dialogue</a:t>
          </a:r>
          <a:endParaRPr lang="en-US" sz="4400" kern="1200" dirty="0"/>
        </a:p>
      </dsp:txBody>
      <dsp:txXfrm>
        <a:off x="70869" y="2945832"/>
        <a:ext cx="3640181" cy="131001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C0DCBEE-F590-44D9-8D8D-9776FBE3DDF5}" type="datetimeFigureOut">
              <a:rPr lang="en-US" smtClean="0"/>
              <a:pPr/>
              <a:t>12/3/2015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A10D833-1304-42CB-89BF-E14DB422C523}" type="slidenum">
              <a:rPr lang="en-US" smtClean="0"/>
              <a:pPr/>
              <a:t>‹#›</a:t>
            </a:fld>
            <a:endParaRPr lang="en-US"/>
          </a:p>
        </p:txBody>
      </p:sp>
    </p:spTree>
    <p:extLst>
      <p:ext uri="{BB962C8B-B14F-4D97-AF65-F5344CB8AC3E}">
        <p14:creationId xmlns:p14="http://schemas.microsoft.com/office/powerpoint/2010/main" val="244911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UNDP China</a:t>
            </a:r>
          </a:p>
          <a:p>
            <a:r>
              <a:rPr lang="en-US" dirty="0" smtClean="0"/>
              <a:t>Research, policy advice</a:t>
            </a:r>
          </a:p>
          <a:p>
            <a:r>
              <a:rPr lang="en-US" dirty="0" smtClean="0"/>
              <a:t>Sometimes</a:t>
            </a:r>
            <a:r>
              <a:rPr lang="en-US" baseline="0" dirty="0" smtClean="0"/>
              <a:t> go forward alone to explore</a:t>
            </a:r>
            <a:r>
              <a:rPr lang="en-US" baseline="0" dirty="0" smtClean="0"/>
              <a:t>.</a:t>
            </a:r>
          </a:p>
          <a:p>
            <a:r>
              <a:rPr lang="en-US" baseline="0" dirty="0" smtClean="0"/>
              <a:t>Thanks </a:t>
            </a:r>
            <a:r>
              <a:rPr lang="en-US" baseline="0" dirty="0" err="1" smtClean="0"/>
              <a:t>Zefania</a:t>
            </a:r>
            <a:r>
              <a:rPr lang="en-US" baseline="0" dirty="0" smtClean="0"/>
              <a:t> for translation and advice, </a:t>
            </a:r>
            <a:r>
              <a:rPr lang="en-US" baseline="0" dirty="0" err="1" smtClean="0"/>
              <a:t>Yvon</a:t>
            </a:r>
            <a:r>
              <a:rPr lang="en-US" baseline="0" dirty="0" smtClean="0"/>
              <a:t>/DRC and Bhuban/Nepal!!</a:t>
            </a:r>
            <a:endParaRPr lang="en-US" baseline="0" dirty="0" smtClean="0"/>
          </a:p>
          <a:p>
            <a:endParaRPr lang="en-US" dirty="0" smtClean="0"/>
          </a:p>
          <a:p>
            <a:r>
              <a:rPr lang="en-US" sz="1200" kern="1200" dirty="0" smtClean="0">
                <a:solidFill>
                  <a:schemeClr val="tx1"/>
                </a:solidFill>
                <a:effectLst/>
                <a:latin typeface="+mn-lt"/>
                <a:ea typeface="+mn-ea"/>
                <a:cs typeface="+mn-cs"/>
              </a:rPr>
              <a:t>In June 2015 UNDP China published the report: </a:t>
            </a:r>
            <a:r>
              <a:rPr lang="en-US" sz="1200" i="1" kern="1200" dirty="0" smtClean="0">
                <a:solidFill>
                  <a:schemeClr val="tx1"/>
                </a:solidFill>
                <a:effectLst/>
                <a:latin typeface="+mn-lt"/>
                <a:ea typeface="+mn-ea"/>
                <a:cs typeface="+mn-cs"/>
              </a:rPr>
              <a:t>Demand-Driven Data: How Partner Countries are Gathering Chinese Development Cooperation Information</a:t>
            </a:r>
            <a:r>
              <a:rPr lang="en-US" sz="1200" kern="1200" dirty="0" smtClean="0">
                <a:solidFill>
                  <a:schemeClr val="tx1"/>
                </a:solidFill>
                <a:effectLst/>
                <a:latin typeface="+mn-lt"/>
                <a:ea typeface="+mn-ea"/>
                <a:cs typeface="+mn-cs"/>
              </a:rPr>
              <a:t>. During the 2013 GPEDC Cooperation monitoring process, 11 partner countries reported on Chinese development cooperation data for the first time. The research paper seeks to better understand the determining factors and mechanisms behind the reporting, and shed some light on how to strengthen the data gathering process. The paper also highlights the importance of development cooperation data for partner countries and the importance of a demand-driven approach. More specifically, the paper identifies some important trends: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is increased demand from partner countries for China’s development cooperation information;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China has become increasingly incentivized to provide information and have it positively reflected in partner countries’ annual reports;</a:t>
            </a:r>
          </a:p>
          <a:p>
            <a:pPr lvl="0"/>
            <a:r>
              <a:rPr lang="en-US" sz="1200" kern="1200" dirty="0" smtClean="0">
                <a:solidFill>
                  <a:schemeClr val="tx1"/>
                </a:solidFill>
                <a:effectLst/>
                <a:latin typeface="+mn-lt"/>
                <a:ea typeface="+mn-ea"/>
                <a:cs typeface="+mn-cs"/>
              </a:rPr>
              <a:t>For partner countries, some challenges exist with regard to accessing Chinese development cooperation data as well as integrating the data into national planning and budgeting processes. </a:t>
            </a:r>
          </a:p>
        </p:txBody>
      </p:sp>
      <p:sp>
        <p:nvSpPr>
          <p:cNvPr id="4" name="Slide Number Placeholder 3"/>
          <p:cNvSpPr>
            <a:spLocks noGrp="1"/>
          </p:cNvSpPr>
          <p:nvPr>
            <p:ph type="sldNum" sz="quarter" idx="10"/>
          </p:nvPr>
        </p:nvSpPr>
        <p:spPr/>
        <p:txBody>
          <a:bodyPr/>
          <a:lstStyle/>
          <a:p>
            <a:fld id="{9A10D833-1304-42CB-89BF-E14DB422C523}" type="slidenum">
              <a:rPr lang="en-US" smtClean="0"/>
              <a:pPr/>
              <a:t>1</a:t>
            </a:fld>
            <a:endParaRPr lang="en-US"/>
          </a:p>
        </p:txBody>
      </p:sp>
    </p:spTree>
    <p:extLst>
      <p:ext uri="{BB962C8B-B14F-4D97-AF65-F5344CB8AC3E}">
        <p14:creationId xmlns:p14="http://schemas.microsoft.com/office/powerpoint/2010/main" val="303301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important role of AIMS and the processes, staff, capacity around them seems significant for the 11 countries.</a:t>
            </a:r>
            <a:endParaRPr lang="en-US" baseline="0" dirty="0" smtClean="0"/>
          </a:p>
          <a:p>
            <a:endParaRPr lang="en-US" dirty="0" smtClean="0"/>
          </a:p>
          <a:p>
            <a:r>
              <a:rPr lang="en-US" dirty="0" smtClean="0"/>
              <a:t>That we find a good starting point – as t</a:t>
            </a:r>
            <a:r>
              <a:rPr lang="en-US" baseline="0" dirty="0" smtClean="0"/>
              <a:t>o date, 46 partner country governments have developed AIMs, and 24 are publically available. </a:t>
            </a:r>
            <a:r>
              <a:rPr lang="en-US" sz="1200" b="0" i="0" u="none" strike="noStrike" kern="1200" baseline="0" dirty="0" smtClean="0">
                <a:solidFill>
                  <a:schemeClr val="tx1"/>
                </a:solidFill>
                <a:latin typeface="+mn-lt"/>
                <a:ea typeface="+mn-ea"/>
                <a:cs typeface="+mn-cs"/>
              </a:rPr>
              <a:t>AIMS are a tool to manage development cooperation programmes in terms of volume, sectors, pipeline, forecasting, technical assistance (TA) and in-kind support. </a:t>
            </a:r>
            <a:r>
              <a:rPr lang="en-US" baseline="0" dirty="0" smtClean="0"/>
              <a:t>AIMS </a:t>
            </a:r>
            <a:r>
              <a:rPr lang="en-US" sz="1200" b="0" i="0" u="none" strike="noStrike" kern="1200" baseline="0" dirty="0" smtClean="0">
                <a:solidFill>
                  <a:schemeClr val="tx1"/>
                </a:solidFill>
                <a:latin typeface="+mn-lt"/>
                <a:ea typeface="+mn-ea"/>
                <a:cs typeface="+mn-cs"/>
              </a:rPr>
              <a:t>rely on a manual process that requires development partners to provide information on their development cooperation activities.</a:t>
            </a:r>
            <a:endParaRPr lang="en-US" baseline="0" dirty="0" smtClean="0"/>
          </a:p>
          <a:p>
            <a:endParaRPr lang="en-US" baseline="0" dirty="0" smtClean="0"/>
          </a:p>
          <a:p>
            <a:r>
              <a:rPr lang="en-US" sz="1200" b="0" i="0" u="none" strike="noStrike" kern="1200" baseline="0" dirty="0" smtClean="0">
                <a:solidFill>
                  <a:schemeClr val="tx1"/>
                </a:solidFill>
                <a:latin typeface="+mn-lt"/>
                <a:ea typeface="+mn-ea"/>
                <a:cs typeface="+mn-cs"/>
              </a:rPr>
              <a:t>Data entry is usually required at the time of agreeing a new project, and then more data is required to provide disbursement projections in order to support the planning and budgeting strategy of the country, and then to confirm disbursements to support reporting and monitoring and evaluation work. Most partner countries will send reminders and so on to providers to do so.  Sometimes they are good about that, other times less good – but overall this tool is now known to work and they are all making strong progress.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some of the 11 of our China cases, the countries have sent exactly these reminders to China. But almost always it has been a little more complex than that. For example for Cambodia, the government produces a summary based on data provided by EXIM bank and/or MOFCOM, which is then verified by the Chinese Economic and Commercial Counselor at the Chinese embassy. </a:t>
            </a:r>
          </a:p>
        </p:txBody>
      </p:sp>
      <p:sp>
        <p:nvSpPr>
          <p:cNvPr id="4" name="Slide Number Placeholder 3"/>
          <p:cNvSpPr>
            <a:spLocks noGrp="1"/>
          </p:cNvSpPr>
          <p:nvPr>
            <p:ph type="sldNum" sz="quarter" idx="10"/>
          </p:nvPr>
        </p:nvSpPr>
        <p:spPr/>
        <p:txBody>
          <a:bodyPr/>
          <a:lstStyle/>
          <a:p>
            <a:fld id="{9A10D833-1304-42CB-89BF-E14DB422C523}" type="slidenum">
              <a:rPr lang="en-US" smtClean="0"/>
              <a:pPr/>
              <a:t>10</a:t>
            </a:fld>
            <a:endParaRPr lang="en-US"/>
          </a:p>
        </p:txBody>
      </p:sp>
    </p:spTree>
    <p:extLst>
      <p:ext uri="{BB962C8B-B14F-4D97-AF65-F5344CB8AC3E}">
        <p14:creationId xmlns:p14="http://schemas.microsoft.com/office/powerpoint/2010/main" val="1889624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Madagascar</a:t>
            </a:r>
          </a:p>
          <a:p>
            <a:endParaRPr lang="en-US" baseline="0" dirty="0" smtClean="0"/>
          </a:p>
          <a:p>
            <a:r>
              <a:rPr lang="en-US" baseline="0" dirty="0" smtClean="0"/>
              <a:t>Big question is how to access, validate and ensure continuous data feeds/inputs.</a:t>
            </a:r>
          </a:p>
          <a:p>
            <a:endParaRPr lang="en-US" baseline="0" dirty="0" smtClean="0"/>
          </a:p>
          <a:p>
            <a:r>
              <a:rPr lang="en-US" baseline="0" dirty="0" smtClean="0"/>
              <a:t>Cambodia examples – ECCs don’t have the overview!</a:t>
            </a:r>
            <a:endParaRPr lang="en-US" dirty="0" smtClean="0"/>
          </a:p>
          <a:p>
            <a:endParaRPr lang="en-US" dirty="0"/>
          </a:p>
        </p:txBody>
      </p:sp>
      <p:sp>
        <p:nvSpPr>
          <p:cNvPr id="4" name="Slide Number Placeholder 3"/>
          <p:cNvSpPr>
            <a:spLocks noGrp="1"/>
          </p:cNvSpPr>
          <p:nvPr>
            <p:ph type="sldNum" sz="quarter" idx="10"/>
          </p:nvPr>
        </p:nvSpPr>
        <p:spPr/>
        <p:txBody>
          <a:bodyPr/>
          <a:lstStyle/>
          <a:p>
            <a:fld id="{9A10D833-1304-42CB-89BF-E14DB422C523}" type="slidenum">
              <a:rPr lang="en-US" smtClean="0"/>
              <a:pPr/>
              <a:t>11</a:t>
            </a:fld>
            <a:endParaRPr lang="en-US"/>
          </a:p>
        </p:txBody>
      </p:sp>
    </p:spTree>
    <p:extLst>
      <p:ext uri="{BB962C8B-B14F-4D97-AF65-F5344CB8AC3E}">
        <p14:creationId xmlns:p14="http://schemas.microsoft.com/office/powerpoint/2010/main" val="293348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we found that </a:t>
            </a:r>
            <a:r>
              <a:rPr lang="en-US" dirty="0" smtClean="0"/>
              <a:t>partner</a:t>
            </a:r>
            <a:r>
              <a:rPr lang="en-US" baseline="0" dirty="0" smtClean="0"/>
              <a:t> countries gather Chinese development cooperation information to put into their AIMs from 3 sources:</a:t>
            </a:r>
          </a:p>
          <a:p>
            <a:endParaRPr lang="en-US" baseline="0" dirty="0" smtClean="0"/>
          </a:p>
          <a:p>
            <a:pPr marL="228600" indent="-228600">
              <a:buAutoNum type="arabicPeriod"/>
            </a:pPr>
            <a:r>
              <a:rPr lang="en-US" baseline="0" dirty="0" smtClean="0"/>
              <a:t>The primary source is from Chinese loan agreements, including concessional loans and non-concessional loans. These loan agreements provide information on the volume, sector, terms of lending, timeframe and focal points. </a:t>
            </a:r>
          </a:p>
          <a:p>
            <a:pPr marL="228600" indent="-228600">
              <a:buAutoNum type="arabicPeriod"/>
            </a:pPr>
            <a:r>
              <a:rPr lang="en-US" baseline="0" dirty="0" smtClean="0"/>
              <a:t>A second source comes from Chinese Economic and Commercial Counsellors’ Office within the Chinese </a:t>
            </a:r>
            <a:r>
              <a:rPr lang="en-US" baseline="0" dirty="0" smtClean="0"/>
              <a:t>embassy. Not just embassy.</a:t>
            </a:r>
            <a:endParaRPr lang="en-US" baseline="0" dirty="0" smtClean="0"/>
          </a:p>
          <a:p>
            <a:pPr marL="228600" indent="-228600">
              <a:buAutoNum type="arabicPeriod"/>
            </a:pPr>
            <a:r>
              <a:rPr lang="en-US" baseline="0" dirty="0" smtClean="0"/>
              <a:t>The third route is for partner countries to get in touch directly through email or phone with MOFCOM or MOF in China to obtain information.</a:t>
            </a:r>
          </a:p>
          <a:p>
            <a:pPr marL="0" indent="0">
              <a:buNone/>
            </a:pPr>
            <a:endParaRPr lang="en-US" baseline="0" dirty="0" smtClean="0"/>
          </a:p>
          <a:p>
            <a:pPr marL="0" indent="0">
              <a:buNone/>
            </a:pPr>
            <a:r>
              <a:rPr lang="en-US" baseline="0" dirty="0" smtClean="0"/>
              <a:t>But </a:t>
            </a:r>
            <a:r>
              <a:rPr lang="en-US" baseline="0" dirty="0" smtClean="0"/>
              <a:t>what does this mean? What about the other 33 countries that didn’t report China’s data, and the many more that don’t have AIMs?  Will Partner countries and China ever get a comprehensive picture of its development cooperation?</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9A10D833-1304-42CB-89BF-E14DB422C523}" type="slidenum">
              <a:rPr lang="en-US" smtClean="0"/>
              <a:pPr/>
              <a:t>12</a:t>
            </a:fld>
            <a:endParaRPr lang="en-US"/>
          </a:p>
        </p:txBody>
      </p:sp>
    </p:spTree>
    <p:extLst>
      <p:ext uri="{BB962C8B-B14F-4D97-AF65-F5344CB8AC3E}">
        <p14:creationId xmlns:p14="http://schemas.microsoft.com/office/powerpoint/2010/main" val="3095879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paper identifies some </a:t>
            </a:r>
            <a:r>
              <a:rPr lang="en-US" sz="1200" kern="1200" dirty="0" smtClean="0">
                <a:solidFill>
                  <a:schemeClr val="tx1"/>
                </a:solidFill>
                <a:effectLst/>
                <a:latin typeface="+mn-lt"/>
                <a:ea typeface="+mn-ea"/>
                <a:cs typeface="+mn-cs"/>
              </a:rPr>
              <a:t>trends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is increased demand from partner countries for China’s development cooperation </a:t>
            </a:r>
            <a:r>
              <a:rPr lang="en-US" sz="1200" kern="1200" dirty="0" smtClean="0">
                <a:solidFill>
                  <a:schemeClr val="tx1"/>
                </a:solidFill>
                <a:effectLst/>
                <a:latin typeface="+mn-lt"/>
                <a:ea typeface="+mn-ea"/>
                <a:cs typeface="+mn-cs"/>
              </a:rPr>
              <a:t>information, and that this should improve/expand;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China </a:t>
            </a:r>
            <a:r>
              <a:rPr lang="en-US" sz="1200" kern="1200" dirty="0" smtClean="0">
                <a:solidFill>
                  <a:schemeClr val="tx1"/>
                </a:solidFill>
                <a:effectLst/>
                <a:latin typeface="+mn-lt"/>
                <a:ea typeface="+mn-ea"/>
                <a:cs typeface="+mn-cs"/>
              </a:rPr>
              <a:t>has become increasingly incentivized to provide information and have it positively reflected in partner countries’ annual reports;</a:t>
            </a:r>
          </a:p>
          <a:p>
            <a:pPr lvl="0"/>
            <a:r>
              <a:rPr lang="en-US" sz="1200" kern="120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partner countries, some challenges exist with regard to accessing Chinese development cooperation data as well as integrating the data into national planning and budgeting processes. </a:t>
            </a:r>
          </a:p>
          <a:p>
            <a:endParaRPr lang="en-US" dirty="0" smtClean="0"/>
          </a:p>
          <a:p>
            <a:r>
              <a:rPr lang="en-US" dirty="0" smtClean="0">
                <a:solidFill>
                  <a:schemeClr val="accent1">
                    <a:lumMod val="75000"/>
                  </a:schemeClr>
                </a:solidFill>
              </a:rPr>
              <a:t>First for partner countries, the</a:t>
            </a:r>
            <a:r>
              <a:rPr lang="en-US" baseline="0" dirty="0" smtClean="0">
                <a:solidFill>
                  <a:schemeClr val="accent1">
                    <a:lumMod val="75000"/>
                  </a:schemeClr>
                </a:solidFill>
              </a:rPr>
              <a:t> key lesson is, JUST ASK!</a:t>
            </a:r>
          </a:p>
          <a:p>
            <a:endParaRPr lang="en-US" baseline="0"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rPr>
              <a:t>The Good news is</a:t>
            </a:r>
            <a:r>
              <a:rPr lang="en-US" baseline="0" dirty="0" smtClean="0">
                <a:solidFill>
                  <a:schemeClr val="accent1">
                    <a:lumMod val="75000"/>
                  </a:schemeClr>
                </a:solidFill>
              </a:rPr>
              <a:t> that if asked,</a:t>
            </a:r>
            <a:r>
              <a:rPr lang="en-US" dirty="0" smtClean="0">
                <a:solidFill>
                  <a:schemeClr val="accent1">
                    <a:lumMod val="75000"/>
                  </a:schemeClr>
                </a:solidFill>
              </a:rPr>
              <a:t> and possibly as a result of the new aid</a:t>
            </a:r>
            <a:r>
              <a:rPr lang="en-US" baseline="0" dirty="0" smtClean="0">
                <a:solidFill>
                  <a:schemeClr val="accent1">
                    <a:lumMod val="75000"/>
                  </a:schemeClr>
                </a:solidFill>
              </a:rPr>
              <a:t> measures which put a lot more emphasis on the counselors on the ground, the </a:t>
            </a:r>
            <a:r>
              <a:rPr lang="en-US" sz="1200" kern="1200" dirty="0" smtClean="0">
                <a:solidFill>
                  <a:schemeClr val="tx1"/>
                </a:solidFill>
                <a:effectLst/>
                <a:latin typeface="+mn-lt"/>
                <a:ea typeface="+mn-ea"/>
                <a:cs typeface="+mn-cs"/>
              </a:rPr>
              <a:t>Chinese </a:t>
            </a:r>
            <a:r>
              <a:rPr lang="en-US" sz="1200" kern="1200" dirty="0" err="1" smtClean="0">
                <a:solidFill>
                  <a:schemeClr val="tx1"/>
                </a:solidFill>
                <a:effectLst/>
                <a:latin typeface="+mn-lt"/>
                <a:ea typeface="+mn-ea"/>
                <a:cs typeface="+mn-cs"/>
              </a:rPr>
              <a:t>ecnonomic</a:t>
            </a:r>
            <a:r>
              <a:rPr lang="en-US" sz="1200" kern="1200" dirty="0" smtClean="0">
                <a:solidFill>
                  <a:schemeClr val="tx1"/>
                </a:solidFill>
                <a:effectLst/>
                <a:latin typeface="+mn-lt"/>
                <a:ea typeface="+mn-ea"/>
                <a:cs typeface="+mn-cs"/>
              </a:rPr>
              <a:t> counselors will say</a:t>
            </a:r>
            <a:r>
              <a:rPr lang="en-US" sz="1200" kern="1200" baseline="0" dirty="0" smtClean="0">
                <a:solidFill>
                  <a:schemeClr val="tx1"/>
                </a:solidFill>
                <a:effectLst/>
                <a:latin typeface="+mn-lt"/>
                <a:ea typeface="+mn-ea"/>
                <a:cs typeface="+mn-cs"/>
              </a:rPr>
              <a:t> yes </a:t>
            </a:r>
            <a:r>
              <a:rPr lang="en-US" sz="1200" kern="1200" dirty="0" smtClean="0">
                <a:solidFill>
                  <a:schemeClr val="tx1"/>
                </a:solidFill>
                <a:effectLst/>
                <a:latin typeface="+mn-lt"/>
                <a:ea typeface="+mn-ea"/>
                <a:cs typeface="+mn-cs"/>
              </a:rPr>
              <a:t>to providing information about their development cooperation.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a:t>
            </a:r>
            <a:r>
              <a:rPr lang="en-US" sz="1200" kern="1200" baseline="0" dirty="0" smtClean="0">
                <a:solidFill>
                  <a:schemeClr val="tx1"/>
                </a:solidFill>
                <a:effectLst/>
                <a:latin typeface="+mn-lt"/>
                <a:ea typeface="+mn-ea"/>
                <a:cs typeface="+mn-cs"/>
              </a:rPr>
              <a:t> it may well, and at least at first, require a bit of extra work by the partner country government. In all 11 countries we spoke to, they talked about extra transactions costs. But they all thought it was worth it, and they </a:t>
            </a:r>
            <a:r>
              <a:rPr lang="en-US" sz="1200" kern="1200" dirty="0" smtClean="0">
                <a:solidFill>
                  <a:schemeClr val="tx1"/>
                </a:solidFill>
                <a:effectLst/>
                <a:latin typeface="+mn-lt"/>
                <a:ea typeface="+mn-ea"/>
                <a:cs typeface="+mn-cs"/>
              </a:rPr>
              <a:t>want the Chinese government officials to continue</a:t>
            </a:r>
            <a:r>
              <a:rPr lang="en-US" sz="1200" kern="1200" baseline="0" dirty="0" smtClean="0">
                <a:solidFill>
                  <a:schemeClr val="tx1"/>
                </a:solidFill>
                <a:effectLst/>
                <a:latin typeface="+mn-lt"/>
                <a:ea typeface="+mn-ea"/>
                <a:cs typeface="+mn-cs"/>
              </a:rPr>
              <a:t> to keep working with them to</a:t>
            </a:r>
            <a:r>
              <a:rPr lang="en-US" sz="1200" kern="1200" dirty="0" smtClean="0">
                <a:solidFill>
                  <a:schemeClr val="tx1"/>
                </a:solidFill>
                <a:effectLst/>
                <a:latin typeface="+mn-lt"/>
                <a:ea typeface="+mn-ea"/>
                <a:cs typeface="+mn-cs"/>
              </a:rPr>
              <a:t> better align with their national systems and procedures for collecting and reporting development cooperation data in the future.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0D833-1304-42CB-89BF-E14DB422C523}" type="slidenum">
              <a:rPr lang="en-US" smtClean="0"/>
              <a:pPr/>
              <a:t>13</a:t>
            </a:fld>
            <a:endParaRPr lang="en-US"/>
          </a:p>
        </p:txBody>
      </p:sp>
    </p:spTree>
    <p:extLst>
      <p:ext uri="{BB962C8B-B14F-4D97-AF65-F5344CB8AC3E}">
        <p14:creationId xmlns:p14="http://schemas.microsoft.com/office/powerpoint/2010/main" val="3481198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smtClean="0"/>
              <a:t>The general</a:t>
            </a:r>
            <a:r>
              <a:rPr lang="en-GB" altLang="en-US" b="1" baseline="0" dirty="0" smtClean="0"/>
              <a:t> trend: Aid reform, increasing attention to ‘image’, continuous departure from partner country demand.</a:t>
            </a:r>
          </a:p>
          <a:p>
            <a:pPr eaLnBrk="1" hangingPunct="1">
              <a:spcBef>
                <a:spcPct val="0"/>
              </a:spcBef>
            </a:pPr>
            <a:endParaRPr lang="en-GB" altLang="en-US" b="1" baseline="0" dirty="0" smtClean="0"/>
          </a:p>
          <a:p>
            <a:pPr eaLnBrk="1" hangingPunct="1">
              <a:spcBef>
                <a:spcPct val="0"/>
              </a:spcBef>
            </a:pPr>
            <a:r>
              <a:rPr lang="en-GB" altLang="en-US" b="1" dirty="0" smtClean="0"/>
              <a:t>13</a:t>
            </a:r>
            <a:r>
              <a:rPr lang="en-GB" altLang="en-US" b="1" baseline="0" dirty="0" smtClean="0"/>
              <a:t> </a:t>
            </a:r>
            <a:r>
              <a:rPr lang="en-GB" altLang="en-US" b="1" baseline="0" dirty="0" smtClean="0"/>
              <a:t>FYP: </a:t>
            </a:r>
          </a:p>
          <a:p>
            <a:pPr eaLnBrk="1" hangingPunct="1">
              <a:spcBef>
                <a:spcPct val="0"/>
              </a:spcBef>
            </a:pPr>
            <a:r>
              <a:rPr lang="en-GB" altLang="en-US" baseline="0" dirty="0" smtClean="0"/>
              <a:t>The engagement of China in the 2030 sustainable development agenda needs the promotion of cooperation between government and UNDP China.</a:t>
            </a:r>
          </a:p>
          <a:p>
            <a:pPr eaLnBrk="1" hangingPunct="1">
              <a:spcBef>
                <a:spcPct val="0"/>
              </a:spcBef>
            </a:pPr>
            <a:endParaRPr lang="en-GB" altLang="en-US" baseline="0" dirty="0" smtClean="0"/>
          </a:p>
          <a:p>
            <a:pPr eaLnBrk="1" hangingPunct="1">
              <a:spcBef>
                <a:spcPct val="0"/>
              </a:spcBef>
            </a:pPr>
            <a:r>
              <a:rPr lang="en-GB" altLang="en-US" baseline="0" dirty="0" smtClean="0"/>
              <a:t>China will:</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Strengthen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South-South</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Cooperation.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ncrease China’s foreign aid to other developing countries and strengthen economic and technical cooperation with other developing countries</a:t>
            </a:r>
            <a:endParaRPr lang="en-GB" altLang="en-US" baseline="0" dirty="0" smtClean="0"/>
          </a:p>
          <a:p>
            <a:pPr eaLnBrk="1" hangingPunct="1">
              <a:spcBef>
                <a:spcPct val="0"/>
              </a:spcBef>
            </a:pPr>
            <a:endParaRPr lang="en-GB" alt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Expand the scale of foreign aid, and improve the approaches of (providing) foreign assistance, to provide more free consulting and training to developing countries on human resources, development planning and economic policies, expand foreign cooperation and assistance in areas including science and technology education, health , disaster prevention and mitigation , environmental management , wildlife protection and poverty reduction and expedite humanitarian aid efforts.</a:t>
            </a:r>
            <a:endParaRPr lang="zh-CN" altLang="en-US" sz="1200" kern="1200" dirty="0" smtClean="0">
              <a:solidFill>
                <a:schemeClr val="tx1"/>
              </a:solidFill>
              <a:effectLst/>
              <a:latin typeface="+mn-lt"/>
              <a:ea typeface="+mn-ea"/>
              <a:cs typeface="+mn-cs"/>
            </a:endParaRPr>
          </a:p>
          <a:p>
            <a:pPr>
              <a:buFont typeface="Wingdings" charset="2"/>
              <a:buNone/>
            </a:pPr>
            <a:endParaRPr lang="en-GB" altLang="en-US" sz="1200" baseline="0" dirty="0" smtClean="0">
              <a:solidFill>
                <a:schemeClr val="tx1"/>
              </a:solidFill>
              <a:effectLst/>
              <a:latin typeface="+mn-lt"/>
            </a:endParaRPr>
          </a:p>
          <a:p>
            <a:pPr>
              <a:buFont typeface="Wingdings" charset="2"/>
              <a:buNone/>
            </a:pPr>
            <a:r>
              <a:rPr lang="en-US" altLang="en-US"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China’s UN Announcements</a:t>
            </a:r>
            <a:r>
              <a:rPr lang="en-US" altLang="zh-CN"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a:t>
            </a:r>
            <a:endParaRPr lang="en-US" altLang="en-US" sz="3000" b="1" dirty="0" smtClean="0">
              <a:solidFill>
                <a:schemeClr val="accent1">
                  <a:lumMod val="75000"/>
                </a:schemeClr>
              </a:solidFill>
              <a:effectLst>
                <a:outerShdw blurRad="38100" dist="38100" dir="2700000" algn="tl">
                  <a:srgbClr val="000000">
                    <a:alpha val="43137"/>
                  </a:srgbClr>
                </a:outerShdw>
              </a:effectLst>
              <a:latin typeface="Calibri" pitchFamily="34" charset="0"/>
            </a:endParaRPr>
          </a:p>
          <a:p>
            <a:pPr lvl="1">
              <a:buFont typeface="Wingdings" charset="2"/>
              <a:buChar char="q"/>
            </a:pPr>
            <a:r>
              <a:rPr lang="en-US" sz="2200" dirty="0" smtClean="0">
                <a:solidFill>
                  <a:schemeClr val="bg1">
                    <a:lumMod val="50000"/>
                  </a:schemeClr>
                </a:solidFill>
                <a:latin typeface="Corbel" panose="020B0503020204020204" pitchFamily="34" charset="0"/>
              </a:rPr>
              <a:t>South-South Cooperation Aid Fund</a:t>
            </a:r>
          </a:p>
          <a:p>
            <a:pPr lvl="0"/>
            <a:r>
              <a:rPr lang="zh-CN" altLang="zh-CN" sz="2200" dirty="0" smtClean="0">
                <a:solidFill>
                  <a:schemeClr val="bg1">
                    <a:lumMod val="50000"/>
                  </a:schemeClr>
                </a:solidFill>
                <a:latin typeface="Corbel" panose="020B0503020204020204" pitchFamily="34" charset="0"/>
              </a:rPr>
              <a:t> </a:t>
            </a:r>
            <a:r>
              <a:rPr lang="zh-CN" altLang="en-US" sz="2200" dirty="0" smtClean="0">
                <a:solidFill>
                  <a:schemeClr val="bg1">
                    <a:lumMod val="50000"/>
                  </a:schemeClr>
                </a:solidFill>
                <a:latin typeface="Corbel" panose="020B0503020204020204" pitchFamily="34" charset="0"/>
              </a:rPr>
              <a:t>    </a:t>
            </a:r>
            <a:r>
              <a:rPr lang="en-US" altLang="zh-CN" sz="2200" dirty="0" smtClean="0">
                <a:solidFill>
                  <a:schemeClr val="bg1">
                    <a:lumMod val="50000"/>
                  </a:schemeClr>
                </a:solidFill>
                <a:latin typeface="Corbel" panose="020B0503020204020204" pitchFamily="34" charset="0"/>
              </a:rPr>
              <a:t>	</a:t>
            </a:r>
            <a:r>
              <a:rPr lang="en-US" sz="1200" kern="1200" dirty="0" smtClean="0">
                <a:solidFill>
                  <a:schemeClr val="tx1"/>
                </a:solidFill>
                <a:effectLst/>
                <a:latin typeface="+mn-lt"/>
                <a:ea typeface="+mn-ea"/>
                <a:cs typeface="+mn-cs"/>
              </a:rPr>
              <a:t>Over the next 5 years</a:t>
            </a:r>
            <a:endParaRPr lang="zh-CN" altLang="en-US" sz="2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Initial aid is $2 </a:t>
            </a:r>
            <a:r>
              <a:rPr lang="en-US" sz="1200" kern="1200" dirty="0" err="1" smtClean="0">
                <a:solidFill>
                  <a:schemeClr val="tx1"/>
                </a:solidFill>
                <a:effectLst/>
                <a:latin typeface="+mn-lt"/>
                <a:ea typeface="+mn-ea"/>
                <a:cs typeface="+mn-cs"/>
              </a:rPr>
              <a:t>bn</a:t>
            </a:r>
            <a:r>
              <a:rPr lang="en-US" sz="1200" kern="1200" dirty="0" smtClean="0">
                <a:solidFill>
                  <a:schemeClr val="tx1"/>
                </a:solidFill>
                <a:effectLst/>
                <a:latin typeface="+mn-lt"/>
                <a:ea typeface="+mn-ea"/>
                <a:cs typeface="+mn-cs"/>
              </a:rPr>
              <a:t> USD to support developing countries to implement post-2015 agenda.</a:t>
            </a:r>
            <a:r>
              <a:rPr lang="zh-CN" altLang="en-US" dirty="0" smtClean="0">
                <a:effectLst/>
              </a:rPr>
              <a:t> </a:t>
            </a:r>
            <a:endParaRPr lang="en-US" altLang="zh-CN" sz="4400" dirty="0" smtClean="0">
              <a:solidFill>
                <a:schemeClr val="bg1">
                  <a:lumMod val="50000"/>
                </a:schemeClr>
              </a:solidFill>
              <a:latin typeface="Corbel" panose="020B0503020204020204" pitchFamily="34" charset="0"/>
            </a:endParaRPr>
          </a:p>
          <a:p>
            <a:pPr lvl="1">
              <a:buFont typeface="Wingdings" charset="2"/>
              <a:buChar char="q"/>
            </a:pPr>
            <a:r>
              <a:rPr lang="en-US" sz="2600" dirty="0" smtClean="0">
                <a:solidFill>
                  <a:schemeClr val="bg1">
                    <a:lumMod val="50000"/>
                  </a:schemeClr>
                </a:solidFill>
                <a:latin typeface="Corbel" panose="020B0503020204020204" pitchFamily="34" charset="0"/>
              </a:rPr>
              <a:t>Increase investment in the LDCs</a:t>
            </a:r>
            <a:r>
              <a:rPr lang="zh-CN" altLang="en-US" sz="2600" dirty="0" smtClean="0">
                <a:solidFill>
                  <a:schemeClr val="bg1">
                    <a:lumMod val="50000"/>
                  </a:schemeClr>
                </a:solidFill>
                <a:latin typeface="Corbel" panose="020B0503020204020204" pitchFamily="34" charset="0"/>
              </a:rPr>
              <a:t> </a:t>
            </a:r>
            <a:endParaRPr lang="en-US" altLang="zh-CN" sz="2600" dirty="0" smtClean="0">
              <a:solidFill>
                <a:schemeClr val="bg1">
                  <a:lumMod val="50000"/>
                </a:schemeClr>
              </a:solidFill>
              <a:latin typeface="Corbel" panose="020B0503020204020204" pitchFamily="34" charset="0"/>
            </a:endParaRPr>
          </a:p>
          <a:p>
            <a:pPr lvl="1">
              <a:buFont typeface="Wingdings" charset="2"/>
              <a:buNone/>
            </a:pPr>
            <a:r>
              <a:rPr lang="en-US" sz="1200" kern="1200" dirty="0" smtClean="0">
                <a:solidFill>
                  <a:schemeClr val="tx1"/>
                </a:solidFill>
                <a:effectLst/>
                <a:latin typeface="+mn-lt"/>
                <a:ea typeface="+mn-ea"/>
                <a:cs typeface="+mn-cs"/>
              </a:rPr>
              <a:t>	To reach $12 </a:t>
            </a:r>
            <a:r>
              <a:rPr lang="en-US" sz="1200" kern="1200" dirty="0" err="1" smtClean="0">
                <a:solidFill>
                  <a:schemeClr val="tx1"/>
                </a:solidFill>
                <a:effectLst/>
                <a:latin typeface="+mn-lt"/>
                <a:ea typeface="+mn-ea"/>
                <a:cs typeface="+mn-cs"/>
              </a:rPr>
              <a:t>bn</a:t>
            </a:r>
            <a:r>
              <a:rPr lang="en-US" sz="1200" kern="1200" dirty="0" smtClean="0">
                <a:solidFill>
                  <a:schemeClr val="tx1"/>
                </a:solidFill>
                <a:effectLst/>
                <a:latin typeface="+mn-lt"/>
                <a:ea typeface="+mn-ea"/>
                <a:cs typeface="+mn-cs"/>
              </a:rPr>
              <a:t> USD by 2030.</a:t>
            </a:r>
            <a:r>
              <a:rPr lang="zh-CN" altLang="en-US" sz="2800" dirty="0" smtClean="0">
                <a:effectLst/>
              </a:rPr>
              <a:t> </a:t>
            </a:r>
            <a:endParaRPr lang="en-US" altLang="zh-CN" sz="2600" dirty="0" smtClean="0">
              <a:solidFill>
                <a:schemeClr val="bg1">
                  <a:lumMod val="50000"/>
                </a:schemeClr>
              </a:solidFill>
              <a:latin typeface="Corbel" panose="020B0503020204020204" pitchFamily="34" charset="0"/>
            </a:endParaRPr>
          </a:p>
          <a:p>
            <a:pPr lvl="1">
              <a:buFont typeface="Wingdings" charset="2"/>
              <a:buChar char="q"/>
            </a:pPr>
            <a:r>
              <a:rPr lang="en-US" sz="2600" dirty="0" smtClean="0">
                <a:solidFill>
                  <a:schemeClr val="bg1">
                    <a:lumMod val="50000"/>
                  </a:schemeClr>
                </a:solidFill>
                <a:latin typeface="Corbel" panose="020B0503020204020204" pitchFamily="34" charset="0"/>
              </a:rPr>
              <a:t>Debt cancellation</a:t>
            </a:r>
            <a:r>
              <a:rPr lang="zh-CN" altLang="en-US" sz="2600" dirty="0" smtClean="0">
                <a:solidFill>
                  <a:schemeClr val="bg1">
                    <a:lumMod val="50000"/>
                  </a:schemeClr>
                </a:solidFill>
                <a:latin typeface="Corbel" panose="020B0503020204020204" pitchFamily="34" charset="0"/>
              </a:rPr>
              <a:t> </a:t>
            </a:r>
            <a:endParaRPr lang="en-US" altLang="zh-CN" sz="2600" dirty="0" smtClean="0">
              <a:solidFill>
                <a:schemeClr val="bg1">
                  <a:lumMod val="50000"/>
                </a:schemeClr>
              </a:solidFill>
              <a:latin typeface="Corbel" panose="020B0503020204020204" pitchFamily="34" charset="0"/>
            </a:endParaRPr>
          </a:p>
          <a:p>
            <a:pPr lvl="2">
              <a:buFont typeface="Wingdings" charset="2"/>
              <a:buNone/>
            </a:pPr>
            <a:r>
              <a:rPr lang="en-US" sz="1200" kern="1200" dirty="0" smtClean="0">
                <a:solidFill>
                  <a:schemeClr val="tx1"/>
                </a:solidFill>
                <a:effectLst/>
                <a:latin typeface="+mn-lt"/>
                <a:ea typeface="+mn-ea"/>
                <a:cs typeface="+mn-cs"/>
              </a:rPr>
              <a:t>Will cancel the debt of the outstanding intergovernmental interest-free loans due by the end of 2015 owed by relevant LDCs, landlocked developing countries and small island developing countries.</a:t>
            </a:r>
            <a:r>
              <a:rPr lang="zh-CN" altLang="en-US" sz="2800" dirty="0" smtClean="0">
                <a:effectLst/>
              </a:rPr>
              <a:t> </a:t>
            </a:r>
            <a:endParaRPr lang="en-US" altLang="zh-CN" sz="2600" dirty="0" smtClean="0">
              <a:solidFill>
                <a:schemeClr val="bg1">
                  <a:lumMod val="50000"/>
                </a:schemeClr>
              </a:solidFill>
              <a:latin typeface="Corbel" panose="020B0503020204020204" pitchFamily="34" charset="0"/>
            </a:endParaRPr>
          </a:p>
          <a:p>
            <a:pPr lvl="1">
              <a:buFont typeface="Wingdings" charset="2"/>
              <a:buChar char="q"/>
            </a:pPr>
            <a:r>
              <a:rPr lang="en-US" sz="2600" dirty="0" smtClean="0">
                <a:solidFill>
                  <a:schemeClr val="bg1">
                    <a:lumMod val="50000"/>
                  </a:schemeClr>
                </a:solidFill>
                <a:latin typeface="Corbel" panose="020B0503020204020204" pitchFamily="34" charset="0"/>
              </a:rPr>
              <a:t>The “Six 100s” initiative </a:t>
            </a:r>
          </a:p>
          <a:p>
            <a:pPr lvl="0"/>
            <a:r>
              <a:rPr lang="en-US" sz="1200" kern="1200" dirty="0" smtClean="0">
                <a:solidFill>
                  <a:schemeClr val="tx1"/>
                </a:solidFill>
                <a:effectLst/>
                <a:latin typeface="+mn-lt"/>
                <a:ea typeface="+mn-ea"/>
                <a:cs typeface="+mn-cs"/>
              </a:rPr>
              <a:t>	Over the next 5 years</a:t>
            </a:r>
            <a:endParaRPr lang="zh-CN" altLang="en-US" sz="20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100 poverty reduction </a:t>
            </a:r>
            <a:r>
              <a:rPr lang="en-US" sz="1200" kern="1200" dirty="0" err="1" smtClean="0">
                <a:solidFill>
                  <a:schemeClr val="tx1"/>
                </a:solidFill>
                <a:effectLst/>
                <a:latin typeface="+mn-lt"/>
                <a:ea typeface="+mn-ea"/>
                <a:cs typeface="+mn-cs"/>
              </a:rPr>
              <a:t>programmes</a:t>
            </a:r>
            <a:endParaRPr lang="zh-CN" altLang="en-US" sz="20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100 agricultural cooperation projects</a:t>
            </a:r>
            <a:endParaRPr lang="zh-CN" altLang="en-US" sz="20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100 trade promotion </a:t>
            </a:r>
            <a:r>
              <a:rPr lang="en-US" sz="1200" kern="1200" dirty="0" err="1" smtClean="0">
                <a:solidFill>
                  <a:schemeClr val="tx1"/>
                </a:solidFill>
                <a:effectLst/>
                <a:latin typeface="+mn-lt"/>
                <a:ea typeface="+mn-ea"/>
                <a:cs typeface="+mn-cs"/>
              </a:rPr>
              <a:t>programmes</a:t>
            </a:r>
            <a:endParaRPr lang="zh-CN" altLang="en-US" sz="20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100 environment protection and climate change </a:t>
            </a:r>
            <a:r>
              <a:rPr lang="en-US" sz="1200" kern="1200" dirty="0" err="1" smtClean="0">
                <a:solidFill>
                  <a:schemeClr val="tx1"/>
                </a:solidFill>
                <a:effectLst/>
                <a:latin typeface="+mn-lt"/>
                <a:ea typeface="+mn-ea"/>
                <a:cs typeface="+mn-cs"/>
              </a:rPr>
              <a:t>programmes</a:t>
            </a:r>
            <a:endParaRPr lang="zh-CN" altLang="en-US" sz="20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100 hospitals and clinics</a:t>
            </a:r>
            <a:endParaRPr lang="zh-CN" altLang="en-US" sz="2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100 schools and vocational training centers (To nurture 500,000 professional technicians for 	developing countries; To provide 120,000 training 	opportunities and 150,000 scholarships in 	China to students from developing countries); To build an Academy of South-South Cooperation 	and Development. </a:t>
            </a:r>
            <a:endParaRPr lang="en-US" sz="4800" dirty="0" smtClean="0">
              <a:solidFill>
                <a:schemeClr val="bg1">
                  <a:lumMod val="50000"/>
                </a:schemeClr>
              </a:solidFill>
              <a:latin typeface="Corbel" panose="020B0503020204020204" pitchFamily="34" charset="0"/>
            </a:endParaRPr>
          </a:p>
          <a:p>
            <a:pPr eaLnBrk="1" hangingPunct="1">
              <a:spcBef>
                <a:spcPct val="0"/>
              </a:spcBef>
            </a:pPr>
            <a:endParaRPr lang="en-GB" altLang="en-US" baseline="0" dirty="0" smtClean="0"/>
          </a:p>
          <a:p>
            <a:pPr eaLnBrk="1" hangingPunct="1">
              <a:spcBef>
                <a:spcPct val="0"/>
              </a:spcBef>
            </a:pPr>
            <a:r>
              <a:rPr lang="en-GB" altLang="en-US" b="1" baseline="0" dirty="0" smtClean="0"/>
              <a:t>Aid</a:t>
            </a:r>
            <a:r>
              <a:rPr lang="zh-CN" altLang="en-US" b="1" baseline="0" dirty="0" smtClean="0"/>
              <a:t> </a:t>
            </a:r>
            <a:r>
              <a:rPr lang="en-US" altLang="zh-CN" b="1" baseline="0" dirty="0" smtClean="0"/>
              <a:t>Reform</a:t>
            </a:r>
            <a:r>
              <a:rPr lang="zh-CN" altLang="en-US" b="1" baseline="0" dirty="0" smtClean="0"/>
              <a:t> </a:t>
            </a:r>
            <a:r>
              <a:rPr lang="en-US" altLang="zh-CN" b="1" baseline="0" dirty="0" smtClean="0"/>
              <a:t>in</a:t>
            </a:r>
            <a:r>
              <a:rPr lang="zh-CN" altLang="en-US" b="1" baseline="0" dirty="0" smtClean="0"/>
              <a:t> </a:t>
            </a:r>
            <a:r>
              <a:rPr lang="en-US" altLang="zh-CN" b="1" baseline="0" dirty="0" smtClean="0"/>
              <a:t>MOFCOM:</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On December 15, 2014, China’s new Measures for the Administration of Foreign Aid came into effect. The measures are China’s first comprehensive ministry-level regulations regarding the administration of foreign aid, drawing from over 60 years of experience in providing foreign aid. The release of the measures represents a significant step in the context of a larger foreign aid reform and has significant implications for China’s foreign aid, as they provide the regulatory framework for future reform and will facilitate further standardization of China’s foreign aid system.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FOCAC today</a:t>
            </a:r>
            <a:endParaRPr lang="en-US" sz="1200" kern="1200" dirty="0" smtClean="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4FB9AE-2213-4C9D-BBD8-9225EB7E955D}" type="slidenum">
              <a:rPr lang="en-US" altLang="en-US">
                <a:solidFill>
                  <a:prstClr val="black"/>
                </a:solidFill>
                <a:latin typeface="Calibri" panose="020F0502020204030204" pitchFamily="34" charset="0"/>
              </a:rPr>
              <a:pPr/>
              <a:t>14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4057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0D833-1304-42CB-89BF-E14DB422C523}" type="slidenum">
              <a:rPr lang="en-US" smtClean="0"/>
              <a:pPr/>
              <a:t>15</a:t>
            </a:fld>
            <a:endParaRPr lang="en-US"/>
          </a:p>
        </p:txBody>
      </p:sp>
    </p:spTree>
    <p:extLst>
      <p:ext uri="{BB962C8B-B14F-4D97-AF65-F5344CB8AC3E}">
        <p14:creationId xmlns:p14="http://schemas.microsoft.com/office/powerpoint/2010/main" val="879198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Justification to move ahead to DDD 2.0:</a:t>
            </a:r>
            <a:endParaRPr lang="en-US" sz="12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conduct in-depth research expanding on the first report’s findings and recommendations</a:t>
            </a:r>
          </a:p>
          <a:p>
            <a:pPr lvl="0"/>
            <a:r>
              <a:rPr lang="en-US" sz="1200" kern="1200" dirty="0" smtClean="0">
                <a:solidFill>
                  <a:schemeClr val="tx1"/>
                </a:solidFill>
                <a:effectLst/>
                <a:latin typeface="+mn-lt"/>
                <a:ea typeface="+mn-ea"/>
                <a:cs typeface="+mn-cs"/>
              </a:rPr>
              <a:t>To provide comparison between two GPEDC monitoring rounds and identify trends </a:t>
            </a:r>
          </a:p>
          <a:p>
            <a:pPr lvl="0"/>
            <a:r>
              <a:rPr lang="en-US" sz="1200" kern="1200" dirty="0" smtClean="0">
                <a:solidFill>
                  <a:schemeClr val="tx1"/>
                </a:solidFill>
                <a:effectLst/>
                <a:latin typeface="+mn-lt"/>
                <a:ea typeface="+mn-ea"/>
                <a:cs typeface="+mn-cs"/>
              </a:rPr>
              <a:t>To deduce from this monitoring round how countries are accessing information and finding good practices for others</a:t>
            </a:r>
          </a:p>
          <a:p>
            <a:pPr lvl="0"/>
            <a:r>
              <a:rPr lang="en-US" sz="1200" kern="1200" dirty="0" smtClean="0">
                <a:solidFill>
                  <a:schemeClr val="tx1"/>
                </a:solidFill>
                <a:effectLst/>
                <a:latin typeface="+mn-lt"/>
                <a:ea typeface="+mn-ea"/>
                <a:cs typeface="+mn-cs"/>
              </a:rPr>
              <a:t>To use recommendations as a foundation for practical discussion among experts and policy makers in Beijing </a:t>
            </a: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Partners/Stakeholders: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UNDP China and partner country offices </a:t>
            </a:r>
          </a:p>
          <a:p>
            <a:pPr lvl="0"/>
            <a:r>
              <a:rPr lang="en-US" sz="1200" kern="1200" dirty="0" smtClean="0">
                <a:solidFill>
                  <a:schemeClr val="tx1"/>
                </a:solidFill>
                <a:effectLst/>
                <a:latin typeface="+mn-lt"/>
                <a:ea typeface="+mn-ea"/>
                <a:cs typeface="+mn-cs"/>
              </a:rPr>
              <a:t>Funding entity-TBC</a:t>
            </a:r>
          </a:p>
          <a:p>
            <a:pPr lvl="0"/>
            <a:r>
              <a:rPr lang="en-US" sz="1200" kern="1200" dirty="0" smtClean="0">
                <a:solidFill>
                  <a:schemeClr val="tx1"/>
                </a:solidFill>
                <a:effectLst/>
                <a:latin typeface="+mn-lt"/>
                <a:ea typeface="+mn-ea"/>
                <a:cs typeface="+mn-cs"/>
              </a:rPr>
              <a:t>IATI focal points in partner countries</a:t>
            </a:r>
          </a:p>
          <a:p>
            <a:pPr lvl="0"/>
            <a:r>
              <a:rPr lang="en-US" sz="1200" kern="1200" dirty="0" smtClean="0">
                <a:solidFill>
                  <a:schemeClr val="tx1"/>
                </a:solidFill>
                <a:effectLst/>
                <a:latin typeface="+mn-lt"/>
                <a:ea typeface="+mn-ea"/>
                <a:cs typeface="+mn-cs"/>
              </a:rPr>
              <a:t>GPEDC monitoring focal points at JST Secretariat</a:t>
            </a:r>
          </a:p>
          <a:p>
            <a:pPr lvl="0"/>
            <a:r>
              <a:rPr lang="en-US" sz="1200" kern="1200" dirty="0" smtClean="0">
                <a:solidFill>
                  <a:schemeClr val="tx1"/>
                </a:solidFill>
                <a:effectLst/>
                <a:latin typeface="+mn-lt"/>
                <a:ea typeface="+mn-ea"/>
                <a:cs typeface="+mn-cs"/>
              </a:rPr>
              <a:t>Universities in China</a:t>
            </a:r>
          </a:p>
          <a:p>
            <a:pPr lvl="0"/>
            <a:r>
              <a:rPr lang="en-US" sz="1200" kern="1200" dirty="0" smtClean="0">
                <a:solidFill>
                  <a:schemeClr val="tx1"/>
                </a:solidFill>
                <a:effectLst/>
                <a:latin typeface="+mn-lt"/>
                <a:ea typeface="+mn-ea"/>
                <a:cs typeface="+mn-cs"/>
              </a:rPr>
              <a:t>Chinese MOFCOM</a:t>
            </a:r>
          </a:p>
          <a:p>
            <a:pPr lvl="0"/>
            <a:r>
              <a:rPr lang="en-US" sz="1200" kern="1200" dirty="0" smtClean="0">
                <a:solidFill>
                  <a:schemeClr val="tx1"/>
                </a:solidFill>
                <a:effectLst/>
                <a:latin typeface="+mn-lt"/>
                <a:ea typeface="+mn-ea"/>
                <a:cs typeface="+mn-cs"/>
              </a:rPr>
              <a:t>Chinese embassies in partner countries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TRANSLATION</a:t>
            </a:r>
          </a:p>
          <a:p>
            <a:r>
              <a:rPr lang="en-US" sz="1200" kern="1200" dirty="0" smtClean="0">
                <a:solidFill>
                  <a:schemeClr val="tx1"/>
                </a:solidFill>
                <a:effectLst/>
                <a:latin typeface="+mn-lt"/>
                <a:ea typeface="+mn-ea"/>
                <a:cs typeface="+mn-cs"/>
              </a:rPr>
              <a:t>PC</a:t>
            </a:r>
            <a:r>
              <a:rPr lang="en-US" sz="1200" kern="1200" baseline="0" dirty="0" smtClean="0">
                <a:solidFill>
                  <a:schemeClr val="tx1"/>
                </a:solidFill>
                <a:effectLst/>
                <a:latin typeface="+mn-lt"/>
                <a:ea typeface="+mn-ea"/>
                <a:cs typeface="+mn-cs"/>
              </a:rPr>
              <a:t> embassies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0D833-1304-42CB-89BF-E14DB422C523}" type="slidenum">
              <a:rPr lang="en-US" smtClean="0"/>
              <a:pPr/>
              <a:t>16</a:t>
            </a:fld>
            <a:endParaRPr lang="en-US"/>
          </a:p>
        </p:txBody>
      </p:sp>
    </p:spTree>
    <p:extLst>
      <p:ext uri="{BB962C8B-B14F-4D97-AF65-F5344CB8AC3E}">
        <p14:creationId xmlns:p14="http://schemas.microsoft.com/office/powerpoint/2010/main" val="340709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13414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228600" indent="-228600" eaLnBrk="1" hangingPunct="1">
              <a:defRPr/>
            </a:pPr>
            <a:r>
              <a:rPr lang="en-US" dirty="0" smtClean="0"/>
              <a:t>From 2010 to 2012, China appropriated in total 89.34 billion </a:t>
            </a:r>
            <a:r>
              <a:rPr lang="en-US" dirty="0" err="1" smtClean="0"/>
              <a:t>yuan</a:t>
            </a:r>
            <a:r>
              <a:rPr lang="en-US" dirty="0" smtClean="0"/>
              <a:t> (14.41 billion U.S. dollars) for foreign assistance in three types: grant (aid gratis), interest-free loan and concessional loan.</a:t>
            </a:r>
          </a:p>
          <a:p>
            <a:pPr marL="342900" indent="-342900" eaLnBrk="1" hangingPunct="1">
              <a:defRPr/>
            </a:pPr>
            <a:endParaRPr lang="en-US" dirty="0" smtClean="0">
              <a:solidFill>
                <a:srgbClr val="000000"/>
              </a:solidFill>
              <a:latin typeface="Arial"/>
            </a:endParaRPr>
          </a:p>
          <a:p>
            <a:pPr marL="342900" indent="-342900" eaLnBrk="1" hangingPunct="1">
              <a:defRPr/>
            </a:pPr>
            <a:endParaRPr lang="en-US" dirty="0" smtClean="0"/>
          </a:p>
          <a:p>
            <a:pPr marL="228600" indent="-228600" eaLnBrk="1" hangingPunct="1">
              <a:buFontTx/>
              <a:buAutoNum type="arabicPeriod"/>
              <a:defRPr/>
            </a:pPr>
            <a:endParaRPr lang="en-US" dirty="0" smtClean="0"/>
          </a:p>
          <a:p>
            <a:pPr eaLnBrk="1" hangingPunct="1">
              <a:defRPr/>
            </a:pPr>
            <a:endParaRPr lang="en-US" dirty="0" smtClean="0"/>
          </a:p>
          <a:p>
            <a:pPr eaLnBrk="1" hangingPunct="1">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487485-003D-4809-8EC6-F1A36B51FE5E}"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183222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A10D833-1304-42CB-89BF-E14DB422C523}" type="slidenum">
              <a:rPr lang="en-US" smtClean="0"/>
              <a:pPr/>
              <a:t>3</a:t>
            </a:fld>
            <a:endParaRPr lang="en-US"/>
          </a:p>
        </p:txBody>
      </p:sp>
    </p:spTree>
    <p:extLst>
      <p:ext uri="{BB962C8B-B14F-4D97-AF65-F5344CB8AC3E}">
        <p14:creationId xmlns:p14="http://schemas.microsoft.com/office/powerpoint/2010/main" val="242898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Thirteen case studies of Chinese companies’ practices, in particular cases where lessons have been learnt and improvements made are presented. Furthermore, analysis within the report </a:t>
            </a:r>
            <a:r>
              <a:rPr lang="en-US" sz="1200" b="1" kern="1200" dirty="0" smtClean="0">
                <a:solidFill>
                  <a:schemeClr val="tx1"/>
                </a:solidFill>
                <a:latin typeface="+mn-lt"/>
                <a:ea typeface="+mn-ea"/>
                <a:cs typeface="+mn-cs"/>
              </a:rPr>
              <a:t>highlights </a:t>
            </a:r>
            <a:r>
              <a:rPr lang="en-US" sz="1200" b="0" kern="1200" dirty="0" smtClean="0">
                <a:solidFill>
                  <a:schemeClr val="tx1"/>
                </a:solidFill>
                <a:latin typeface="+mn-lt"/>
                <a:ea typeface="+mn-ea"/>
                <a:cs typeface="+mn-cs"/>
              </a:rPr>
              <a:t>a variety of</a:t>
            </a:r>
            <a:r>
              <a:rPr lang="en-US" sz="1200" b="1" kern="1200" dirty="0" smtClean="0">
                <a:solidFill>
                  <a:schemeClr val="tx1"/>
                </a:solidFill>
                <a:latin typeface="+mn-lt"/>
                <a:ea typeface="+mn-ea"/>
                <a:cs typeface="+mn-cs"/>
              </a:rPr>
              <a:t> keys points </a:t>
            </a:r>
            <a:r>
              <a:rPr lang="en-US" sz="1200" kern="1200" dirty="0" smtClean="0">
                <a:solidFill>
                  <a:schemeClr val="tx1"/>
                </a:solidFill>
                <a:latin typeface="+mn-lt"/>
                <a:ea typeface="+mn-ea"/>
                <a:cs typeface="+mn-cs"/>
              </a:rPr>
              <a:t>including- that the government’s emphasis, institutional constraints, and penalties have been effective in regulating Chinese enterprises’ practices.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also </a:t>
            </a:r>
            <a:r>
              <a:rPr lang="en-US" sz="1200" b="1" kern="1200" dirty="0" smtClean="0">
                <a:solidFill>
                  <a:schemeClr val="tx1"/>
                </a:solidFill>
                <a:latin typeface="+mn-lt"/>
                <a:ea typeface="+mn-ea"/>
                <a:cs typeface="+mn-cs"/>
              </a:rPr>
              <a:t>revealed</a:t>
            </a:r>
            <a:r>
              <a:rPr lang="en-US" sz="1200" kern="1200" dirty="0" smtClean="0">
                <a:solidFill>
                  <a:schemeClr val="tx1"/>
                </a:solidFill>
                <a:latin typeface="+mn-lt"/>
                <a:ea typeface="+mn-ea"/>
                <a:cs typeface="+mn-cs"/>
              </a:rPr>
              <a:t> that </a:t>
            </a:r>
            <a:r>
              <a:rPr lang="en-US" sz="1200" b="1" kern="1200" dirty="0" smtClean="0">
                <a:solidFill>
                  <a:schemeClr val="tx1"/>
                </a:solidFill>
                <a:latin typeface="+mn-lt"/>
                <a:ea typeface="+mn-ea"/>
                <a:cs typeface="+mn-cs"/>
              </a:rPr>
              <a:t>the scale of an enterprise bears strong relevance to its sustainability performance overseas</a:t>
            </a:r>
            <a:r>
              <a:rPr lang="en-US" sz="1200" kern="1200" dirty="0" smtClean="0">
                <a:solidFill>
                  <a:schemeClr val="tx1"/>
                </a:solidFill>
                <a:latin typeface="+mn-lt"/>
                <a:ea typeface="+mn-ea"/>
                <a:cs typeface="+mn-cs"/>
              </a:rPr>
              <a:t>; and that the longer an enterprise operates overseas, the better its sustainability performance. Through knowledge-sharing and creating innovative mechanisms, UNDP believe that given time, the sustainable development of Chinese enterprises overseas will further improve.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Looking forward, the report </a:t>
            </a:r>
            <a:r>
              <a:rPr lang="en-GB" sz="1200" b="1" kern="1200" dirty="0" smtClean="0">
                <a:solidFill>
                  <a:schemeClr val="tx1"/>
                </a:solidFill>
                <a:latin typeface="+mn-lt"/>
                <a:ea typeface="+mn-ea"/>
                <a:cs typeface="+mn-cs"/>
              </a:rPr>
              <a:t>identifies that companies will face major challenges </a:t>
            </a:r>
            <a:r>
              <a:rPr lang="en-GB" sz="1200" kern="1200" dirty="0" smtClean="0">
                <a:solidFill>
                  <a:schemeClr val="tx1"/>
                </a:solidFill>
                <a:latin typeface="+mn-lt"/>
                <a:ea typeface="+mn-ea"/>
                <a:cs typeface="+mn-cs"/>
              </a:rPr>
              <a:t>in the future in trying to have a more positive impact on other countries, especially</a:t>
            </a:r>
            <a:r>
              <a:rPr lang="en-US" sz="1200" kern="1200" dirty="0" smtClean="0">
                <a:solidFill>
                  <a:schemeClr val="tx1"/>
                </a:solidFill>
                <a:latin typeface="+mn-lt"/>
                <a:ea typeface="+mn-ea"/>
                <a:cs typeface="+mn-cs"/>
              </a:rPr>
              <a:t> with regard to ensuring more use of local people, technology and services as well as environmental stewardship. T</a:t>
            </a:r>
            <a:r>
              <a:rPr lang="en-GB" sz="1200" kern="1200" dirty="0" err="1" smtClean="0">
                <a:solidFill>
                  <a:schemeClr val="tx1"/>
                </a:solidFill>
                <a:latin typeface="+mn-lt"/>
                <a:ea typeface="+mn-ea"/>
                <a:cs typeface="+mn-cs"/>
              </a:rPr>
              <a:t>hese</a:t>
            </a:r>
            <a:r>
              <a:rPr lang="en-GB" sz="1200" kern="1200" dirty="0" smtClean="0">
                <a:solidFill>
                  <a:schemeClr val="tx1"/>
                </a:solidFill>
                <a:latin typeface="+mn-lt"/>
                <a:ea typeface="+mn-ea"/>
                <a:cs typeface="+mn-cs"/>
              </a:rPr>
              <a:t> challenges vary across regions, and Africa and Asia will require particular focus.</a:t>
            </a:r>
          </a:p>
          <a:p>
            <a:endParaRPr lang="en-GB"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Chinese government and enterprises have emphasized the importance of overseas sustainable development, as well as incorporating corporate resources and networks to achieve the SDGs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Helping Chinese companies going abroad deliver more sustainable business</a:t>
            </a:r>
            <a:r>
              <a:rPr lang="en-GB" sz="1200" kern="1200" dirty="0" smtClean="0">
                <a:solidFill>
                  <a:schemeClr val="tx1"/>
                </a:solidFill>
                <a:effectLst/>
                <a:latin typeface="+mn-lt"/>
                <a:ea typeface="+mn-ea"/>
                <a:cs typeface="+mn-cs"/>
              </a:rPr>
              <a:t>: As a result, funding will be provided to UNDP China to continue to produce annual reports on the topic in partnership with the government, and a programme of training for Chinese companies going abroad is likely to be developed in 2016. </a:t>
            </a:r>
            <a:endParaRPr lang="zh-CN" altLang="en-US" sz="1200" kern="1200" dirty="0" smtClean="0">
              <a:solidFill>
                <a:schemeClr val="tx1"/>
              </a:solidFill>
              <a:effectLst/>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10D833-1304-42CB-89BF-E14DB422C523}" type="slidenum">
              <a:rPr lang="en-US" smtClean="0"/>
              <a:pPr/>
              <a:t>4</a:t>
            </a:fld>
            <a:endParaRPr lang="en-US"/>
          </a:p>
        </p:txBody>
      </p:sp>
    </p:spTree>
    <p:extLst>
      <p:ext uri="{BB962C8B-B14F-4D97-AF65-F5344CB8AC3E}">
        <p14:creationId xmlns:p14="http://schemas.microsoft.com/office/powerpoint/2010/main" val="242898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Often question: GPEDC, IATI, etc. Transparency. White Paper but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Rather </a:t>
            </a:r>
            <a:r>
              <a:rPr lang="en-US" baseline="0" dirty="0" smtClean="0"/>
              <a:t>than focusing on China and the need for China to be e.g. transparent, we turned the focus on its head – focus on partner countries and their needs and experiences in terms of accessing information on China development assistance, partner countries’ demand for development cooperation data. </a:t>
            </a:r>
          </a:p>
        </p:txBody>
      </p:sp>
      <p:sp>
        <p:nvSpPr>
          <p:cNvPr id="4" name="Slide Number Placeholder 3"/>
          <p:cNvSpPr>
            <a:spLocks noGrp="1"/>
          </p:cNvSpPr>
          <p:nvPr>
            <p:ph type="sldNum" sz="quarter" idx="10"/>
          </p:nvPr>
        </p:nvSpPr>
        <p:spPr/>
        <p:txBody>
          <a:bodyPr/>
          <a:lstStyle/>
          <a:p>
            <a:fld id="{9A10D833-1304-42CB-89BF-E14DB422C523}" type="slidenum">
              <a:rPr lang="en-US" smtClean="0"/>
              <a:pPr/>
              <a:t>5</a:t>
            </a:fld>
            <a:endParaRPr lang="en-US"/>
          </a:p>
        </p:txBody>
      </p:sp>
    </p:spTree>
    <p:extLst>
      <p:ext uri="{BB962C8B-B14F-4D97-AF65-F5344CB8AC3E}">
        <p14:creationId xmlns:p14="http://schemas.microsoft.com/office/powerpoint/2010/main" val="315405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this reason we took point of departure in</a:t>
            </a:r>
            <a:r>
              <a:rPr lang="en-US" dirty="0" smtClean="0"/>
              <a:t> 11 countries</a:t>
            </a:r>
            <a:r>
              <a:rPr lang="en-US" baseline="0" dirty="0" smtClean="0"/>
              <a:t> that through the GPEDC monitoring framework released data on Chinese support.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time so many countries released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set out to find out if there are any lessons to draw from their experiences in accessing information on China’s development assistance. It turned out there are some valuable lessons, and some that IATI may draw on and build on, if approached in the right manner. I’ll get back to that.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Broad study – non-tech audience, light report</a:t>
            </a:r>
            <a:endParaRPr lang="en-US" baseline="0" dirty="0" smtClean="0"/>
          </a:p>
        </p:txBody>
      </p:sp>
      <p:sp>
        <p:nvSpPr>
          <p:cNvPr id="4" name="Slide Number Placeholder 3"/>
          <p:cNvSpPr>
            <a:spLocks noGrp="1"/>
          </p:cNvSpPr>
          <p:nvPr>
            <p:ph type="sldNum" sz="quarter" idx="10"/>
          </p:nvPr>
        </p:nvSpPr>
        <p:spPr/>
        <p:txBody>
          <a:bodyPr/>
          <a:lstStyle/>
          <a:p>
            <a:fld id="{9A10D833-1304-42CB-89BF-E14DB422C523}" type="slidenum">
              <a:rPr lang="en-US" smtClean="0"/>
              <a:pPr/>
              <a:t>6</a:t>
            </a:fld>
            <a:endParaRPr lang="en-US"/>
          </a:p>
        </p:txBody>
      </p:sp>
    </p:spTree>
    <p:extLst>
      <p:ext uri="{BB962C8B-B14F-4D97-AF65-F5344CB8AC3E}">
        <p14:creationId xmlns:p14="http://schemas.microsoft.com/office/powerpoint/2010/main" val="48380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amount reported ranges from US$273.8 million for the DRC to US$1.2 million for the Philippines. The total amount of these 11 countries reached US$700 million for all the 11 countries. </a:t>
            </a:r>
            <a:endParaRPr lang="en-US" baseline="0" dirty="0" smtClean="0"/>
          </a:p>
          <a:p>
            <a:r>
              <a:rPr lang="en-US" baseline="0" dirty="0" smtClean="0"/>
              <a:t>ALTHOUGH NOT A GOAL of the report, how </a:t>
            </a:r>
            <a:r>
              <a:rPr lang="en-US" baseline="0" dirty="0" smtClean="0"/>
              <a:t>does this compare to China’s total funding for development cooperation? According to China’s second White Paper on Foreign Aid, China provided US$14.41 billion from 2010 to 2012, an average of US$4.8 billion a year. US$700 million would represent about 15% of China’s annual development cooperation commitment, which is not an insignificant portion. </a:t>
            </a:r>
          </a:p>
        </p:txBody>
      </p:sp>
      <p:sp>
        <p:nvSpPr>
          <p:cNvPr id="4" name="Slide Number Placeholder 3"/>
          <p:cNvSpPr>
            <a:spLocks noGrp="1"/>
          </p:cNvSpPr>
          <p:nvPr>
            <p:ph type="sldNum" sz="quarter" idx="10"/>
          </p:nvPr>
        </p:nvSpPr>
        <p:spPr/>
        <p:txBody>
          <a:bodyPr/>
          <a:lstStyle/>
          <a:p>
            <a:fld id="{9A10D833-1304-42CB-89BF-E14DB422C523}" type="slidenum">
              <a:rPr lang="en-US" smtClean="0"/>
              <a:pPr/>
              <a:t>7</a:t>
            </a:fld>
            <a:endParaRPr lang="en-US"/>
          </a:p>
        </p:txBody>
      </p:sp>
    </p:spTree>
    <p:extLst>
      <p:ext uri="{BB962C8B-B14F-4D97-AF65-F5344CB8AC3E}">
        <p14:creationId xmlns:p14="http://schemas.microsoft.com/office/powerpoint/2010/main" val="117671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0,1% of flows</a:t>
            </a:r>
            <a:r>
              <a:rPr lang="en-US" baseline="0" dirty="0" smtClean="0"/>
              <a:t> in Philippines to almost 30% in Togo.</a:t>
            </a:r>
            <a:endParaRPr lang="en-US" dirty="0"/>
          </a:p>
        </p:txBody>
      </p:sp>
      <p:sp>
        <p:nvSpPr>
          <p:cNvPr id="4" name="Slide Number Placeholder 3"/>
          <p:cNvSpPr>
            <a:spLocks noGrp="1"/>
          </p:cNvSpPr>
          <p:nvPr>
            <p:ph type="sldNum" sz="quarter" idx="10"/>
          </p:nvPr>
        </p:nvSpPr>
        <p:spPr/>
        <p:txBody>
          <a:bodyPr/>
          <a:lstStyle/>
          <a:p>
            <a:fld id="{9A10D833-1304-42CB-89BF-E14DB422C523}" type="slidenum">
              <a:rPr lang="en-US" smtClean="0"/>
              <a:pPr/>
              <a:t>8</a:t>
            </a:fld>
            <a:endParaRPr lang="en-US"/>
          </a:p>
        </p:txBody>
      </p:sp>
    </p:spTree>
    <p:extLst>
      <p:ext uri="{BB962C8B-B14F-4D97-AF65-F5344CB8AC3E}">
        <p14:creationId xmlns:p14="http://schemas.microsoft.com/office/powerpoint/2010/main" val="216192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GPEDC indicators are not necessarily well tailored to SSC flows. We also do not know how validation was done, and with China.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China’s performance is mixed – just like many other providers.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example, just look at this indicator </a:t>
            </a:r>
            <a:r>
              <a:rPr lang="en-US" baseline="0" dirty="0" smtClean="0"/>
              <a:t>which presents the amount of development cooperation China disbursed to the 11 countries.  The table shows that there is wide variations in disbursements and commitments for all the 11 countries: in 2013, </a:t>
            </a:r>
            <a:r>
              <a:rPr lang="en-US" sz="1200" b="0" i="0" u="none" strike="noStrike" kern="1200" baseline="0" dirty="0" smtClean="0">
                <a:solidFill>
                  <a:schemeClr val="tx1"/>
                </a:solidFill>
                <a:latin typeface="+mn-lt"/>
                <a:ea typeface="+mn-ea"/>
                <a:cs typeface="+mn-cs"/>
              </a:rPr>
              <a:t>Mali received 15%, Nepal 50% and Cambodia 62% of total commitments from China. Meanwhile, the DRC, Moldova, Senegal and Togo received 0%. At the other end of the spectrum, Madagascar and Samoa received 100% of China’s commitments, Tajikistan 121%, and the Philippines even 400%, way more than what was committed at the start of the budget cycle.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Again, for 5a globally, there is mixed performance of donors and providers. China is no different – except they have not formally participated.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Another quick example is on budget support. Yesterday I think someone mentioned that China does not give budget support. Well, that might be true. But actually when we looked at the data, three countries, Cambodia, Nepal and Samoa, imply that some of the finance they receive from China they directly have power to execute, and for Nepal even, it directly procured 6m USD.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t>
            </a:r>
            <a:r>
              <a:rPr lang="en-US" dirty="0" smtClean="0"/>
              <a:t>hat’s even more significant</a:t>
            </a:r>
            <a:r>
              <a:rPr lang="en-US" baseline="0" dirty="0" smtClean="0"/>
              <a:t> than the figures themselves is what this research reveals about the importance of partner countries’ demand for data and the process of development cooperation. </a:t>
            </a:r>
          </a:p>
        </p:txBody>
      </p:sp>
      <p:sp>
        <p:nvSpPr>
          <p:cNvPr id="4" name="Slide Number Placeholder 3"/>
          <p:cNvSpPr>
            <a:spLocks noGrp="1"/>
          </p:cNvSpPr>
          <p:nvPr>
            <p:ph type="sldNum" sz="quarter" idx="10"/>
          </p:nvPr>
        </p:nvSpPr>
        <p:spPr/>
        <p:txBody>
          <a:bodyPr/>
          <a:lstStyle/>
          <a:p>
            <a:fld id="{9A10D833-1304-42CB-89BF-E14DB422C523}" type="slidenum">
              <a:rPr lang="en-US" smtClean="0"/>
              <a:pPr/>
              <a:t>9</a:t>
            </a:fld>
            <a:endParaRPr lang="en-US"/>
          </a:p>
        </p:txBody>
      </p:sp>
    </p:spTree>
    <p:extLst>
      <p:ext uri="{BB962C8B-B14F-4D97-AF65-F5344CB8AC3E}">
        <p14:creationId xmlns:p14="http://schemas.microsoft.com/office/powerpoint/2010/main" val="1057501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7C1902-1310-43D8-8D0F-900E3A80B7A5}"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0029A-81CF-401F-A22C-D45FA7529C95}" type="slidenum">
              <a:rPr lang="en-US" smtClean="0"/>
              <a:pPr/>
              <a:t>‹#›</a:t>
            </a:fld>
            <a:endParaRPr lang="en-US"/>
          </a:p>
        </p:txBody>
      </p:sp>
    </p:spTree>
    <p:extLst>
      <p:ext uri="{BB962C8B-B14F-4D97-AF65-F5344CB8AC3E}">
        <p14:creationId xmlns:p14="http://schemas.microsoft.com/office/powerpoint/2010/main" val="130775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C1902-1310-43D8-8D0F-900E3A80B7A5}"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0029A-81CF-401F-A22C-D45FA7529C95}" type="slidenum">
              <a:rPr lang="en-US" smtClean="0"/>
              <a:pPr/>
              <a:t>‹#›</a:t>
            </a:fld>
            <a:endParaRPr lang="en-US"/>
          </a:p>
        </p:txBody>
      </p:sp>
    </p:spTree>
    <p:extLst>
      <p:ext uri="{BB962C8B-B14F-4D97-AF65-F5344CB8AC3E}">
        <p14:creationId xmlns:p14="http://schemas.microsoft.com/office/powerpoint/2010/main" val="11878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C1902-1310-43D8-8D0F-900E3A80B7A5}"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0029A-81CF-401F-A22C-D45FA7529C95}" type="slidenum">
              <a:rPr lang="en-US" smtClean="0"/>
              <a:pPr/>
              <a:t>‹#›</a:t>
            </a:fld>
            <a:endParaRPr lang="en-US"/>
          </a:p>
        </p:txBody>
      </p:sp>
    </p:spTree>
    <p:extLst>
      <p:ext uri="{BB962C8B-B14F-4D97-AF65-F5344CB8AC3E}">
        <p14:creationId xmlns:p14="http://schemas.microsoft.com/office/powerpoint/2010/main" val="271170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098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93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26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9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903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461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317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9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C1902-1310-43D8-8D0F-900E3A80B7A5}"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0029A-81CF-401F-A22C-D45FA7529C95}" type="slidenum">
              <a:rPr lang="en-US" smtClean="0"/>
              <a:pPr/>
              <a:t>‹#›</a:t>
            </a:fld>
            <a:endParaRPr lang="en-US"/>
          </a:p>
        </p:txBody>
      </p:sp>
    </p:spTree>
    <p:extLst>
      <p:ext uri="{BB962C8B-B14F-4D97-AF65-F5344CB8AC3E}">
        <p14:creationId xmlns:p14="http://schemas.microsoft.com/office/powerpoint/2010/main" val="1154257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515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763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6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C1902-1310-43D8-8D0F-900E3A80B7A5}"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0029A-81CF-401F-A22C-D45FA7529C95}" type="slidenum">
              <a:rPr lang="en-US" smtClean="0"/>
              <a:pPr/>
              <a:t>‹#›</a:t>
            </a:fld>
            <a:endParaRPr lang="en-US"/>
          </a:p>
        </p:txBody>
      </p:sp>
    </p:spTree>
    <p:extLst>
      <p:ext uri="{BB962C8B-B14F-4D97-AF65-F5344CB8AC3E}">
        <p14:creationId xmlns:p14="http://schemas.microsoft.com/office/powerpoint/2010/main" val="412745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C1902-1310-43D8-8D0F-900E3A80B7A5}"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0029A-81CF-401F-A22C-D45FA7529C95}" type="slidenum">
              <a:rPr lang="en-US" smtClean="0"/>
              <a:pPr/>
              <a:t>‹#›</a:t>
            </a:fld>
            <a:endParaRPr lang="en-US"/>
          </a:p>
        </p:txBody>
      </p:sp>
    </p:spTree>
    <p:extLst>
      <p:ext uri="{BB962C8B-B14F-4D97-AF65-F5344CB8AC3E}">
        <p14:creationId xmlns:p14="http://schemas.microsoft.com/office/powerpoint/2010/main" val="165223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7C1902-1310-43D8-8D0F-900E3A80B7A5}" type="datetimeFigureOut">
              <a:rPr lang="en-US" smtClean="0"/>
              <a:pPr/>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0029A-81CF-401F-A22C-D45FA7529C95}" type="slidenum">
              <a:rPr lang="en-US" smtClean="0"/>
              <a:pPr/>
              <a:t>‹#›</a:t>
            </a:fld>
            <a:endParaRPr lang="en-US"/>
          </a:p>
        </p:txBody>
      </p:sp>
    </p:spTree>
    <p:extLst>
      <p:ext uri="{BB962C8B-B14F-4D97-AF65-F5344CB8AC3E}">
        <p14:creationId xmlns:p14="http://schemas.microsoft.com/office/powerpoint/2010/main" val="241287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C1902-1310-43D8-8D0F-900E3A80B7A5}" type="datetimeFigureOut">
              <a:rPr lang="en-US" smtClean="0"/>
              <a:pPr/>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0029A-81CF-401F-A22C-D45FA7529C95}" type="slidenum">
              <a:rPr lang="en-US" smtClean="0"/>
              <a:pPr/>
              <a:t>‹#›</a:t>
            </a:fld>
            <a:endParaRPr lang="en-US"/>
          </a:p>
        </p:txBody>
      </p:sp>
    </p:spTree>
    <p:extLst>
      <p:ext uri="{BB962C8B-B14F-4D97-AF65-F5344CB8AC3E}">
        <p14:creationId xmlns:p14="http://schemas.microsoft.com/office/powerpoint/2010/main" val="237693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C1902-1310-43D8-8D0F-900E3A80B7A5}" type="datetimeFigureOut">
              <a:rPr lang="en-US" smtClean="0"/>
              <a:pPr/>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0029A-81CF-401F-A22C-D45FA7529C95}" type="slidenum">
              <a:rPr lang="en-US" smtClean="0"/>
              <a:pPr/>
              <a:t>‹#›</a:t>
            </a:fld>
            <a:endParaRPr lang="en-US"/>
          </a:p>
        </p:txBody>
      </p:sp>
    </p:spTree>
    <p:extLst>
      <p:ext uri="{BB962C8B-B14F-4D97-AF65-F5344CB8AC3E}">
        <p14:creationId xmlns:p14="http://schemas.microsoft.com/office/powerpoint/2010/main" val="225685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C1902-1310-43D8-8D0F-900E3A80B7A5}"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0029A-81CF-401F-A22C-D45FA7529C95}" type="slidenum">
              <a:rPr lang="en-US" smtClean="0"/>
              <a:pPr/>
              <a:t>‹#›</a:t>
            </a:fld>
            <a:endParaRPr lang="en-US"/>
          </a:p>
        </p:txBody>
      </p:sp>
    </p:spTree>
    <p:extLst>
      <p:ext uri="{BB962C8B-B14F-4D97-AF65-F5344CB8AC3E}">
        <p14:creationId xmlns:p14="http://schemas.microsoft.com/office/powerpoint/2010/main" val="96999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C1902-1310-43D8-8D0F-900E3A80B7A5}"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0029A-81CF-401F-A22C-D45FA7529C95}" type="slidenum">
              <a:rPr lang="en-US" smtClean="0"/>
              <a:pPr/>
              <a:t>‹#›</a:t>
            </a:fld>
            <a:endParaRPr lang="en-US"/>
          </a:p>
        </p:txBody>
      </p:sp>
    </p:spTree>
    <p:extLst>
      <p:ext uri="{BB962C8B-B14F-4D97-AF65-F5344CB8AC3E}">
        <p14:creationId xmlns:p14="http://schemas.microsoft.com/office/powerpoint/2010/main" val="144238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C1902-1310-43D8-8D0F-900E3A80B7A5}" type="datetimeFigureOut">
              <a:rPr lang="en-US" smtClean="0"/>
              <a:pPr/>
              <a:t>12/3/2015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0029A-81CF-401F-A22C-D45FA7529C95}" type="slidenum">
              <a:rPr lang="en-US" smtClean="0"/>
              <a:pPr/>
              <a:t>‹#›</a:t>
            </a:fld>
            <a:endParaRPr lang="en-US"/>
          </a:p>
        </p:txBody>
      </p:sp>
    </p:spTree>
    <p:extLst>
      <p:ext uri="{BB962C8B-B14F-4D97-AF65-F5344CB8AC3E}">
        <p14:creationId xmlns:p14="http://schemas.microsoft.com/office/powerpoint/2010/main" val="397686712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0824C-B975-4696-8F37-E3353273273B}"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FCA12-A04E-46A1-8147-690AE6724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7910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jpeg"/><Relationship Id="rId7" Type="http://schemas.openxmlformats.org/officeDocument/2006/relationships/diagramLayout" Target="../diagrams/layout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7.png"/><Relationship Id="rId10" Type="http://schemas.microsoft.com/office/2007/relationships/diagramDrawing" Target="../diagrams/drawing2.xml"/><Relationship Id="rId4" Type="http://schemas.openxmlformats.org/officeDocument/2006/relationships/image" Target="../media/image6.jpeg"/><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97"/>
            <a:ext cx="12192000" cy="6858594"/>
          </a:xfrm>
          <a:prstGeom prst="rect">
            <a:avLst/>
          </a:prstGeom>
        </p:spPr>
      </p:pic>
      <p:sp>
        <p:nvSpPr>
          <p:cNvPr id="2" name="Title 1"/>
          <p:cNvSpPr>
            <a:spLocks noGrp="1"/>
          </p:cNvSpPr>
          <p:nvPr>
            <p:ph type="ctrTitle"/>
          </p:nvPr>
        </p:nvSpPr>
        <p:spPr>
          <a:xfrm>
            <a:off x="1524000" y="1802721"/>
            <a:ext cx="9144000" cy="1509713"/>
          </a:xfrm>
        </p:spPr>
        <p:txBody>
          <a:bodyPr>
            <a:normAutofit/>
          </a:bodyPr>
          <a:lstStyle/>
          <a:p>
            <a:pPr algn="r"/>
            <a:r>
              <a:rPr lang="en-GB" sz="40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UNDP China</a:t>
            </a:r>
            <a:r>
              <a:rPr lang="en-US" sz="4000" dirty="0"/>
              <a:t/>
            </a:r>
            <a:br>
              <a:rPr lang="en-US" sz="4000" dirty="0"/>
            </a:br>
            <a:endParaRPr lang="en-US" sz="4000" dirty="0"/>
          </a:p>
        </p:txBody>
      </p:sp>
      <p:sp>
        <p:nvSpPr>
          <p:cNvPr id="3" name="Subtitle 2"/>
          <p:cNvSpPr>
            <a:spLocks noGrp="1"/>
          </p:cNvSpPr>
          <p:nvPr>
            <p:ph type="subTitle" idx="1"/>
          </p:nvPr>
        </p:nvSpPr>
        <p:spPr>
          <a:xfrm>
            <a:off x="316431" y="2729519"/>
            <a:ext cx="8869877" cy="927017"/>
          </a:xfrm>
        </p:spPr>
        <p:txBody>
          <a:bodyPr>
            <a:noAutofit/>
          </a:bodyPr>
          <a:lstStyle/>
          <a:p>
            <a:pPr algn="l"/>
            <a:r>
              <a:rPr lang="en-US" sz="2800" u="sng" dirty="0">
                <a:solidFill>
                  <a:schemeClr val="accent1">
                    <a:lumMod val="75000"/>
                  </a:schemeClr>
                </a:solidFill>
                <a:latin typeface="Impact" panose="020B0806030902050204" pitchFamily="34" charset="0"/>
              </a:rPr>
              <a:t>Demand-Driven </a:t>
            </a:r>
            <a:r>
              <a:rPr lang="en-US" sz="2800" u="sng" dirty="0" smtClean="0">
                <a:solidFill>
                  <a:schemeClr val="accent1">
                    <a:lumMod val="75000"/>
                  </a:schemeClr>
                </a:solidFill>
                <a:latin typeface="Impact" panose="020B0806030902050204" pitchFamily="34" charset="0"/>
              </a:rPr>
              <a:t>Data</a:t>
            </a:r>
            <a:r>
              <a:rPr lang="en-US" sz="2800" dirty="0" smtClean="0">
                <a:solidFill>
                  <a:schemeClr val="accent1">
                    <a:lumMod val="75000"/>
                  </a:schemeClr>
                </a:solidFill>
                <a:latin typeface="Impact" panose="020B0806030902050204" pitchFamily="34" charset="0"/>
              </a:rPr>
              <a:t> </a:t>
            </a:r>
          </a:p>
          <a:p>
            <a:pPr algn="l"/>
            <a:r>
              <a:rPr lang="en-US" sz="2800" dirty="0">
                <a:solidFill>
                  <a:schemeClr val="accent1">
                    <a:lumMod val="75000"/>
                  </a:schemeClr>
                </a:solidFill>
                <a:latin typeface="Impact" panose="020B0806030902050204" pitchFamily="34" charset="0"/>
              </a:rPr>
              <a:t>	</a:t>
            </a:r>
            <a:r>
              <a:rPr lang="en-US" sz="2800" dirty="0" smtClean="0">
                <a:solidFill>
                  <a:schemeClr val="accent1">
                    <a:lumMod val="75000"/>
                  </a:schemeClr>
                </a:solidFill>
                <a:latin typeface="Impact" panose="020B0806030902050204" pitchFamily="34" charset="0"/>
              </a:rPr>
              <a:t>How </a:t>
            </a:r>
            <a:r>
              <a:rPr lang="en-US" sz="2800" dirty="0">
                <a:solidFill>
                  <a:schemeClr val="accent1">
                    <a:lumMod val="75000"/>
                  </a:schemeClr>
                </a:solidFill>
                <a:latin typeface="Impact" panose="020B0806030902050204" pitchFamily="34" charset="0"/>
              </a:rPr>
              <a:t>Partner Countries </a:t>
            </a:r>
            <a:r>
              <a:rPr lang="en-US" sz="2800" dirty="0" smtClean="0">
                <a:solidFill>
                  <a:schemeClr val="accent1">
                    <a:lumMod val="75000"/>
                  </a:schemeClr>
                </a:solidFill>
                <a:latin typeface="Impact" panose="020B0806030902050204" pitchFamily="34" charset="0"/>
              </a:rPr>
              <a:t>Gather Chinese </a:t>
            </a:r>
            <a:r>
              <a:rPr lang="en-US" sz="2800" dirty="0">
                <a:solidFill>
                  <a:schemeClr val="accent1">
                    <a:lumMod val="75000"/>
                  </a:schemeClr>
                </a:solidFill>
                <a:latin typeface="Impact" panose="020B0806030902050204" pitchFamily="34" charset="0"/>
              </a:rPr>
              <a:t>Development </a:t>
            </a:r>
            <a:r>
              <a:rPr lang="en-US" sz="2800" dirty="0" smtClean="0">
                <a:solidFill>
                  <a:schemeClr val="accent1">
                    <a:lumMod val="75000"/>
                  </a:schemeClr>
                </a:solidFill>
                <a:latin typeface="Impact" panose="020B0806030902050204" pitchFamily="34" charset="0"/>
              </a:rPr>
              <a:t>	Cooperation </a:t>
            </a:r>
            <a:r>
              <a:rPr lang="en-US" sz="2800" dirty="0">
                <a:solidFill>
                  <a:schemeClr val="accent1">
                    <a:lumMod val="75000"/>
                  </a:schemeClr>
                </a:solidFill>
                <a:latin typeface="Impact" panose="020B0806030902050204" pitchFamily="34" charset="0"/>
              </a:rPr>
              <a:t>Information </a:t>
            </a:r>
            <a:endParaRPr lang="en-US" sz="2800" i="1" dirty="0">
              <a:solidFill>
                <a:schemeClr val="bg1">
                  <a:lumMod val="50000"/>
                </a:schemeClr>
              </a:solidFill>
              <a:effectLst>
                <a:outerShdw blurRad="38100" dist="38100" dir="2700000" algn="tl">
                  <a:srgbClr val="000000">
                    <a:alpha val="43137"/>
                  </a:srgbClr>
                </a:outerShdw>
              </a:effectLst>
            </a:endParaRPr>
          </a:p>
        </p:txBody>
      </p:sp>
      <p:sp>
        <p:nvSpPr>
          <p:cNvPr id="4" name="TextBox 3"/>
          <p:cNvSpPr txBox="1"/>
          <p:nvPr/>
        </p:nvSpPr>
        <p:spPr>
          <a:xfrm>
            <a:off x="7721600" y="4239232"/>
            <a:ext cx="4470400" cy="1754326"/>
          </a:xfrm>
          <a:prstGeom prst="rect">
            <a:avLst/>
          </a:prstGeom>
          <a:noFill/>
        </p:spPr>
        <p:txBody>
          <a:bodyPr wrap="square" rtlCol="0">
            <a:spAutoFit/>
          </a:bodyPr>
          <a:lstStyle/>
          <a:p>
            <a:pPr algn="r"/>
            <a:r>
              <a:rPr lang="en-GB" b="1" dirty="0" smtClean="0">
                <a:solidFill>
                  <a:schemeClr val="bg1"/>
                </a:solidFill>
              </a:rPr>
              <a:t>IATI Steering Committee Meeting</a:t>
            </a:r>
          </a:p>
          <a:p>
            <a:pPr algn="r"/>
            <a:r>
              <a:rPr lang="en-GB" b="1" dirty="0" smtClean="0">
                <a:solidFill>
                  <a:schemeClr val="bg1"/>
                </a:solidFill>
              </a:rPr>
              <a:t>December 3</a:t>
            </a:r>
            <a:r>
              <a:rPr lang="en-GB" b="1" baseline="30000" dirty="0" smtClean="0">
                <a:solidFill>
                  <a:schemeClr val="bg1"/>
                </a:solidFill>
              </a:rPr>
              <a:t>rd</a:t>
            </a:r>
            <a:r>
              <a:rPr lang="en-GB" b="1" dirty="0" smtClean="0">
                <a:solidFill>
                  <a:schemeClr val="bg1"/>
                </a:solidFill>
              </a:rPr>
              <a:t> 2015</a:t>
            </a:r>
          </a:p>
          <a:p>
            <a:pPr algn="r"/>
            <a:endParaRPr lang="en-GB" dirty="0" smtClean="0">
              <a:solidFill>
                <a:schemeClr val="bg1"/>
              </a:solidFill>
            </a:endParaRPr>
          </a:p>
          <a:p>
            <a:pPr algn="r"/>
            <a:r>
              <a:rPr lang="en-GB" dirty="0" smtClean="0">
                <a:solidFill>
                  <a:schemeClr val="bg1"/>
                </a:solidFill>
              </a:rPr>
              <a:t>Niels Vestergaard Knudsen</a:t>
            </a:r>
          </a:p>
          <a:p>
            <a:pPr algn="r"/>
            <a:r>
              <a:rPr lang="en-GB" dirty="0" smtClean="0">
                <a:solidFill>
                  <a:schemeClr val="bg1"/>
                </a:solidFill>
              </a:rPr>
              <a:t>South-South </a:t>
            </a:r>
            <a:r>
              <a:rPr lang="en-GB" dirty="0" smtClean="0">
                <a:solidFill>
                  <a:schemeClr val="bg1"/>
                </a:solidFill>
              </a:rPr>
              <a:t>Policy </a:t>
            </a:r>
            <a:r>
              <a:rPr lang="en-GB" dirty="0" err="1" smtClean="0">
                <a:solidFill>
                  <a:schemeClr val="bg1"/>
                </a:solidFill>
              </a:rPr>
              <a:t>teamleader</a:t>
            </a:r>
            <a:endParaRPr lang="en-GB" dirty="0" smtClean="0">
              <a:solidFill>
                <a:schemeClr val="bg1"/>
              </a:solidFill>
            </a:endParaRPr>
          </a:p>
          <a:p>
            <a:pPr algn="r"/>
            <a:r>
              <a:rPr lang="en-GB" dirty="0" smtClean="0">
                <a:solidFill>
                  <a:schemeClr val="bg1"/>
                </a:solidFill>
              </a:rPr>
              <a:t>UNDP China</a:t>
            </a:r>
            <a:endParaRPr lang="en-US" dirty="0">
              <a:solidFill>
                <a:schemeClr val="bg1"/>
              </a:solidFill>
            </a:endParaRPr>
          </a:p>
        </p:txBody>
      </p:sp>
      <p:pic>
        <p:nvPicPr>
          <p:cNvPr id="6" name="Picture 2" descr="D:\Louise\360云盘\图片\Logo\UNDP_Logo-Blue w TaglineBlue-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8219" y="2113706"/>
            <a:ext cx="9652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143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6690" y="658234"/>
            <a:ext cx="8353564" cy="5575851"/>
          </a:xfrm>
          <a:prstGeom prst="rect">
            <a:avLst/>
          </a:prstGeom>
        </p:spPr>
      </p:pic>
      <p:grpSp>
        <p:nvGrpSpPr>
          <p:cNvPr id="3" name="组合 2"/>
          <p:cNvGrpSpPr>
            <a:grpSpLocks/>
          </p:cNvGrpSpPr>
          <p:nvPr/>
        </p:nvGrpSpPr>
        <p:grpSpPr bwMode="auto">
          <a:xfrm>
            <a:off x="-19050" y="6343650"/>
            <a:ext cx="12230100" cy="571500"/>
            <a:chOff x="-25400" y="8458200"/>
            <a:chExt cx="16306800" cy="762000"/>
          </a:xfrm>
        </p:grpSpPr>
        <p:pic>
          <p:nvPicPr>
            <p:cNvPr id="5" name="图片 12"/>
            <p:cNvPicPr>
              <a:picLocks noChangeAspect="1"/>
            </p:cNvPicPr>
            <p:nvPr/>
          </p:nvPicPr>
          <p:blipFill>
            <a:blip r:embed="rId4" cstate="print"/>
            <a:srcRect/>
            <a:stretch>
              <a:fillRect/>
            </a:stretch>
          </p:blipFill>
          <p:spPr bwMode="auto">
            <a:xfrm>
              <a:off x="-25400" y="8458200"/>
              <a:ext cx="9144000" cy="762000"/>
            </a:xfrm>
            <a:prstGeom prst="rect">
              <a:avLst/>
            </a:prstGeom>
            <a:noFill/>
            <a:ln w="9525">
              <a:noFill/>
              <a:miter lim="800000"/>
              <a:headEnd/>
              <a:tailEnd/>
            </a:ln>
          </p:spPr>
        </p:pic>
        <p:pic>
          <p:nvPicPr>
            <p:cNvPr id="6" name="图片 1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7" name="图片 14"/>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8" name="Content Placeholder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057893" y="244928"/>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286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p:cNvGrpSpPr>
          <p:nvPr/>
        </p:nvGrpSpPr>
        <p:grpSpPr bwMode="auto">
          <a:xfrm>
            <a:off x="-19050" y="6343650"/>
            <a:ext cx="12230100" cy="571500"/>
            <a:chOff x="-25400" y="8458200"/>
            <a:chExt cx="16306800" cy="762000"/>
          </a:xfrm>
        </p:grpSpPr>
        <p:pic>
          <p:nvPicPr>
            <p:cNvPr id="5" name="图片 12"/>
            <p:cNvPicPr>
              <a:picLocks noChangeAspect="1"/>
            </p:cNvPicPr>
            <p:nvPr/>
          </p:nvPicPr>
          <p:blipFill>
            <a:blip r:embed="rId3" cstate="print"/>
            <a:srcRect/>
            <a:stretch>
              <a:fillRect/>
            </a:stretch>
          </p:blipFill>
          <p:spPr bwMode="auto">
            <a:xfrm>
              <a:off x="-25400" y="8458200"/>
              <a:ext cx="9144000" cy="762000"/>
            </a:xfrm>
            <a:prstGeom prst="rect">
              <a:avLst/>
            </a:prstGeom>
            <a:noFill/>
            <a:ln w="9525">
              <a:noFill/>
              <a:miter lim="800000"/>
              <a:headEnd/>
              <a:tailEnd/>
            </a:ln>
          </p:spPr>
        </p:pic>
        <p:pic>
          <p:nvPicPr>
            <p:cNvPr id="6" name="图片 1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7" name="图片 1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9" name="Picture 8"/>
          <p:cNvPicPr>
            <a:picLocks noChangeAspect="1"/>
          </p:cNvPicPr>
          <p:nvPr/>
        </p:nvPicPr>
        <p:blipFill>
          <a:blip r:embed="rId5"/>
          <a:stretch>
            <a:fillRect/>
          </a:stretch>
        </p:blipFill>
        <p:spPr>
          <a:xfrm>
            <a:off x="566057" y="914400"/>
            <a:ext cx="11424382" cy="5509966"/>
          </a:xfrm>
          <a:prstGeom prst="rect">
            <a:avLst/>
          </a:prstGeom>
        </p:spPr>
      </p:pic>
      <p:sp>
        <p:nvSpPr>
          <p:cNvPr id="10" name="TextBox 9"/>
          <p:cNvSpPr txBox="1"/>
          <p:nvPr/>
        </p:nvSpPr>
        <p:spPr>
          <a:xfrm>
            <a:off x="320885" y="212271"/>
            <a:ext cx="10237578" cy="523220"/>
          </a:xfrm>
          <a:prstGeom prst="rect">
            <a:avLst/>
          </a:prstGeom>
          <a:noFill/>
        </p:spPr>
        <p:txBody>
          <a:bodyPr wrap="square" rtlCol="0">
            <a:spAutoFit/>
          </a:bodyPr>
          <a:lstStyle/>
          <a:p>
            <a:r>
              <a:rPr lang="en-US" sz="2800" b="1" dirty="0" smtClean="0">
                <a:solidFill>
                  <a:schemeClr val="accent1">
                    <a:lumMod val="75000"/>
                  </a:schemeClr>
                </a:solidFill>
              </a:rPr>
              <a:t>Data is available – how validate/expand/use?</a:t>
            </a:r>
            <a:endParaRPr lang="en-US" sz="2800" dirty="0">
              <a:solidFill>
                <a:schemeClr val="accent1">
                  <a:lumMod val="75000"/>
                </a:schemeClr>
              </a:solidFill>
            </a:endParaRPr>
          </a:p>
        </p:txBody>
      </p:sp>
    </p:spTree>
    <p:extLst>
      <p:ext uri="{BB962C8B-B14F-4D97-AF65-F5344CB8AC3E}">
        <p14:creationId xmlns:p14="http://schemas.microsoft.com/office/powerpoint/2010/main" val="2342598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26595607"/>
              </p:ext>
            </p:extLst>
          </p:nvPr>
        </p:nvGraphicFramePr>
        <p:xfrm>
          <a:off x="571501" y="1057276"/>
          <a:ext cx="651510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组合 2"/>
          <p:cNvGrpSpPr>
            <a:grpSpLocks/>
          </p:cNvGrpSpPr>
          <p:nvPr/>
        </p:nvGrpSpPr>
        <p:grpSpPr bwMode="auto">
          <a:xfrm>
            <a:off x="-19050" y="6343650"/>
            <a:ext cx="12230100" cy="571500"/>
            <a:chOff x="-25400" y="8458200"/>
            <a:chExt cx="16306800" cy="762000"/>
          </a:xfrm>
        </p:grpSpPr>
        <p:pic>
          <p:nvPicPr>
            <p:cNvPr id="4" name="图片 12"/>
            <p:cNvPicPr>
              <a:picLocks noChangeAspect="1"/>
            </p:cNvPicPr>
            <p:nvPr/>
          </p:nvPicPr>
          <p:blipFill>
            <a:blip r:embed="rId8" cstate="print"/>
            <a:srcRect/>
            <a:stretch>
              <a:fillRect/>
            </a:stretch>
          </p:blipFill>
          <p:spPr bwMode="auto">
            <a:xfrm>
              <a:off x="-25400" y="8458200"/>
              <a:ext cx="9144000" cy="762000"/>
            </a:xfrm>
            <a:prstGeom prst="rect">
              <a:avLst/>
            </a:prstGeom>
            <a:noFill/>
            <a:ln w="9525">
              <a:noFill/>
              <a:miter lim="800000"/>
              <a:headEnd/>
              <a:tailEnd/>
            </a:ln>
          </p:spPr>
        </p:pic>
        <p:pic>
          <p:nvPicPr>
            <p:cNvPr id="6" name="图片 13"/>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7" name="图片 14"/>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8" name="Content Placeholder 3"/>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041565" y="244928"/>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20885" y="212271"/>
            <a:ext cx="10237578" cy="523220"/>
          </a:xfrm>
          <a:prstGeom prst="rect">
            <a:avLst/>
          </a:prstGeom>
          <a:noFill/>
        </p:spPr>
        <p:txBody>
          <a:bodyPr wrap="square" rtlCol="0">
            <a:spAutoFit/>
          </a:bodyPr>
          <a:lstStyle/>
          <a:p>
            <a:r>
              <a:rPr lang="en-US" sz="2800" b="1" dirty="0" smtClean="0">
                <a:solidFill>
                  <a:schemeClr val="accent1">
                    <a:lumMod val="75000"/>
                  </a:schemeClr>
                </a:solidFill>
              </a:rPr>
              <a:t>How to access information on Chinese development assistance?</a:t>
            </a:r>
            <a:endParaRPr lang="en-US" sz="2800" dirty="0">
              <a:solidFill>
                <a:schemeClr val="accent1">
                  <a:lumMod val="75000"/>
                </a:schemeClr>
              </a:solidFill>
            </a:endParaRPr>
          </a:p>
        </p:txBody>
      </p:sp>
      <p:sp>
        <p:nvSpPr>
          <p:cNvPr id="2" name="TextBox 1"/>
          <p:cNvSpPr txBox="1"/>
          <p:nvPr/>
        </p:nvSpPr>
        <p:spPr>
          <a:xfrm>
            <a:off x="8001000" y="1127291"/>
            <a:ext cx="2800350" cy="4616648"/>
          </a:xfrm>
          <a:prstGeom prst="rect">
            <a:avLst/>
          </a:prstGeom>
          <a:noFill/>
        </p:spPr>
        <p:txBody>
          <a:bodyPr wrap="square" rtlCol="0">
            <a:spAutoFit/>
          </a:bodyPr>
          <a:lstStyle/>
          <a:p>
            <a:r>
              <a:rPr lang="en-US" sz="2400" b="1" u="sng" dirty="0" smtClean="0">
                <a:solidFill>
                  <a:srgbClr val="0070C0"/>
                </a:solidFill>
              </a:rPr>
              <a:t>Many players</a:t>
            </a:r>
          </a:p>
          <a:p>
            <a:endParaRPr lang="en-US" dirty="0" smtClean="0">
              <a:solidFill>
                <a:srgbClr val="0070C0"/>
              </a:solidFill>
            </a:endParaRPr>
          </a:p>
          <a:p>
            <a:pPr marL="285750" indent="-285750">
              <a:buFont typeface="Arial" panose="020B0604020202020204" pitchFamily="34" charset="0"/>
              <a:buChar char="•"/>
            </a:pPr>
            <a:r>
              <a:rPr lang="en-US" dirty="0" smtClean="0">
                <a:solidFill>
                  <a:srgbClr val="0070C0"/>
                </a:solidFill>
              </a:rPr>
              <a:t>State Council</a:t>
            </a:r>
          </a:p>
          <a:p>
            <a:pPr marL="285750" indent="-285750">
              <a:buFont typeface="Arial" panose="020B0604020202020204" pitchFamily="34" charset="0"/>
              <a:buChar char="•"/>
            </a:pPr>
            <a:r>
              <a:rPr lang="en-US" dirty="0" smtClean="0">
                <a:solidFill>
                  <a:srgbClr val="0070C0"/>
                </a:solidFill>
              </a:rPr>
              <a:t>MOFCOM &amp; ECCs</a:t>
            </a:r>
          </a:p>
          <a:p>
            <a:pPr marL="285750" indent="-285750">
              <a:buFont typeface="Arial" panose="020B0604020202020204" pitchFamily="34" charset="0"/>
              <a:buChar char="•"/>
            </a:pPr>
            <a:r>
              <a:rPr lang="en-US" dirty="0" smtClean="0">
                <a:solidFill>
                  <a:srgbClr val="0070C0"/>
                </a:solidFill>
              </a:rPr>
              <a:t>MOFA &amp; Embassies</a:t>
            </a:r>
          </a:p>
          <a:p>
            <a:pPr marL="285750" indent="-285750">
              <a:buFont typeface="Arial" panose="020B0604020202020204" pitchFamily="34" charset="0"/>
              <a:buChar char="•"/>
            </a:pPr>
            <a:r>
              <a:rPr lang="en-US" dirty="0" smtClean="0">
                <a:solidFill>
                  <a:srgbClr val="0070C0"/>
                </a:solidFill>
              </a:rPr>
              <a:t>MOF</a:t>
            </a:r>
          </a:p>
          <a:p>
            <a:pPr marL="285750" indent="-285750">
              <a:buFont typeface="Arial" panose="020B0604020202020204" pitchFamily="34" charset="0"/>
              <a:buChar char="•"/>
            </a:pPr>
            <a:r>
              <a:rPr lang="en-US" dirty="0" smtClean="0">
                <a:solidFill>
                  <a:srgbClr val="0070C0"/>
                </a:solidFill>
              </a:rPr>
              <a:t>Exim Bank</a:t>
            </a:r>
          </a:p>
          <a:p>
            <a:pPr marL="285750" indent="-285750">
              <a:buFont typeface="Arial" panose="020B0604020202020204" pitchFamily="34" charset="0"/>
              <a:buChar char="•"/>
            </a:pPr>
            <a:r>
              <a:rPr lang="en-US" dirty="0" smtClean="0">
                <a:solidFill>
                  <a:srgbClr val="0070C0"/>
                </a:solidFill>
              </a:rPr>
              <a:t>CDB</a:t>
            </a:r>
          </a:p>
          <a:p>
            <a:pPr marL="285750" indent="-285750">
              <a:buFont typeface="Arial" panose="020B0604020202020204" pitchFamily="34" charset="0"/>
              <a:buChar char="•"/>
            </a:pPr>
            <a:r>
              <a:rPr lang="en-US" dirty="0" smtClean="0">
                <a:solidFill>
                  <a:srgbClr val="0070C0"/>
                </a:solidFill>
              </a:rPr>
              <a:t>Ministries of Agriculture, Science &amp; Technology, Health, Education, etc.</a:t>
            </a:r>
          </a:p>
          <a:p>
            <a:pPr marL="285750" indent="-285750">
              <a:buFont typeface="Arial" panose="020B0604020202020204" pitchFamily="34" charset="0"/>
              <a:buChar char="•"/>
            </a:pPr>
            <a:r>
              <a:rPr lang="en-US" dirty="0" smtClean="0">
                <a:solidFill>
                  <a:srgbClr val="0070C0"/>
                </a:solidFill>
              </a:rPr>
              <a:t>+ 25-20 other institutions</a:t>
            </a:r>
          </a:p>
          <a:p>
            <a:pPr marL="285750" indent="-285750">
              <a:buFont typeface="Arial" panose="020B0604020202020204" pitchFamily="34" charset="0"/>
              <a:buChar char="•"/>
            </a:pPr>
            <a:r>
              <a:rPr lang="en-US" dirty="0" smtClean="0">
                <a:solidFill>
                  <a:srgbClr val="0070C0"/>
                </a:solidFill>
              </a:rPr>
              <a:t>State Owned Enterprises</a:t>
            </a:r>
          </a:p>
          <a:p>
            <a:pPr marL="285750" indent="-285750">
              <a:buFont typeface="Arial" panose="020B0604020202020204" pitchFamily="34" charset="0"/>
              <a:buChar char="•"/>
            </a:pPr>
            <a:r>
              <a:rPr lang="en-US" dirty="0" smtClean="0">
                <a:solidFill>
                  <a:srgbClr val="0070C0"/>
                </a:solidFill>
              </a:rPr>
              <a:t>Private Sector</a:t>
            </a:r>
          </a:p>
          <a:p>
            <a:endParaRPr lang="en-US" dirty="0"/>
          </a:p>
        </p:txBody>
      </p:sp>
    </p:spTree>
    <p:extLst>
      <p:ext uri="{BB962C8B-B14F-4D97-AF65-F5344CB8AC3E}">
        <p14:creationId xmlns:p14="http://schemas.microsoft.com/office/powerpoint/2010/main" val="1434615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9881"/>
          <a:stretch/>
        </p:blipFill>
        <p:spPr>
          <a:xfrm>
            <a:off x="320885" y="837222"/>
            <a:ext cx="6572249" cy="5404696"/>
          </a:xfrm>
        </p:spPr>
      </p:pic>
      <p:grpSp>
        <p:nvGrpSpPr>
          <p:cNvPr id="3" name="组合 2"/>
          <p:cNvGrpSpPr>
            <a:grpSpLocks/>
          </p:cNvGrpSpPr>
          <p:nvPr/>
        </p:nvGrpSpPr>
        <p:grpSpPr bwMode="auto">
          <a:xfrm>
            <a:off x="-19050" y="6343650"/>
            <a:ext cx="12230100" cy="571500"/>
            <a:chOff x="-25400" y="8458200"/>
            <a:chExt cx="16306800" cy="762000"/>
          </a:xfrm>
        </p:grpSpPr>
        <p:pic>
          <p:nvPicPr>
            <p:cNvPr id="4" name="图片 12"/>
            <p:cNvPicPr>
              <a:picLocks noChangeAspect="1"/>
            </p:cNvPicPr>
            <p:nvPr/>
          </p:nvPicPr>
          <p:blipFill>
            <a:blip r:embed="rId4" cstate="print"/>
            <a:srcRect/>
            <a:stretch>
              <a:fillRect/>
            </a:stretch>
          </p:blipFill>
          <p:spPr bwMode="auto">
            <a:xfrm>
              <a:off x="-25400" y="8458200"/>
              <a:ext cx="9144000" cy="762000"/>
            </a:xfrm>
            <a:prstGeom prst="rect">
              <a:avLst/>
            </a:prstGeom>
            <a:noFill/>
            <a:ln w="9525">
              <a:noFill/>
              <a:miter lim="800000"/>
              <a:headEnd/>
              <a:tailEnd/>
            </a:ln>
          </p:spPr>
        </p:pic>
        <p:pic>
          <p:nvPicPr>
            <p:cNvPr id="5" name="图片 1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7" name="图片 14"/>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8" name="Content Placeholder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23209" y="228600"/>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791451" y="1277412"/>
            <a:ext cx="2628899" cy="5170646"/>
          </a:xfrm>
          <a:prstGeom prst="rect">
            <a:avLst/>
          </a:prstGeom>
          <a:noFill/>
        </p:spPr>
        <p:txBody>
          <a:bodyPr wrap="square" rtlCol="0">
            <a:spAutoFit/>
          </a:bodyPr>
          <a:lstStyle/>
          <a:p>
            <a:r>
              <a:rPr lang="en-US" sz="2400" b="1" u="sng" dirty="0" smtClean="0">
                <a:solidFill>
                  <a:srgbClr val="0070C0"/>
                </a:solidFill>
              </a:rPr>
              <a:t>What are trends?</a:t>
            </a:r>
          </a:p>
          <a:p>
            <a:endParaRPr lang="en-US" dirty="0" smtClean="0">
              <a:solidFill>
                <a:srgbClr val="0070C0"/>
              </a:solidFill>
            </a:endParaRPr>
          </a:p>
          <a:p>
            <a:pPr marL="285750" indent="-285750">
              <a:buFont typeface="Arial" panose="020B0604020202020204" pitchFamily="34" charset="0"/>
              <a:buChar char="•"/>
            </a:pPr>
            <a:r>
              <a:rPr lang="en-US" dirty="0" smtClean="0">
                <a:solidFill>
                  <a:srgbClr val="0070C0"/>
                </a:solidFill>
              </a:rPr>
              <a:t>Country demand a starting point</a:t>
            </a:r>
          </a:p>
          <a:p>
            <a:pPr marL="285750" indent="-285750">
              <a:buFont typeface="Arial" panose="020B0604020202020204" pitchFamily="34" charset="0"/>
              <a:buChar char="•"/>
            </a:pPr>
            <a:endParaRPr lang="en-US" dirty="0" smtClean="0">
              <a:solidFill>
                <a:srgbClr val="0070C0"/>
              </a:solidFill>
            </a:endParaRPr>
          </a:p>
          <a:p>
            <a:pPr marL="285750" indent="-285750">
              <a:buFont typeface="Arial" panose="020B0604020202020204" pitchFamily="34" charset="0"/>
              <a:buChar char="•"/>
            </a:pPr>
            <a:r>
              <a:rPr lang="en-US" dirty="0" smtClean="0">
                <a:solidFill>
                  <a:srgbClr val="0070C0"/>
                </a:solidFill>
              </a:rPr>
              <a:t>Dedicated government staff attention and time</a:t>
            </a:r>
          </a:p>
          <a:p>
            <a:endParaRPr lang="en-US" dirty="0" smtClean="0">
              <a:solidFill>
                <a:srgbClr val="0070C0"/>
              </a:solidFill>
            </a:endParaRPr>
          </a:p>
          <a:p>
            <a:pPr marL="285750" indent="-285750">
              <a:buFont typeface="Arial" panose="020B0604020202020204" pitchFamily="34" charset="0"/>
              <a:buChar char="•"/>
            </a:pPr>
            <a:r>
              <a:rPr lang="en-US" dirty="0" smtClean="0">
                <a:solidFill>
                  <a:srgbClr val="0070C0"/>
                </a:solidFill>
              </a:rPr>
              <a:t>Capacity of AIMS to match SSC categories</a:t>
            </a:r>
          </a:p>
          <a:p>
            <a:pPr marL="285750" indent="-285750">
              <a:buFont typeface="Arial" panose="020B0604020202020204" pitchFamily="34" charset="0"/>
              <a:buChar char="•"/>
            </a:pPr>
            <a:endParaRPr lang="en-US" dirty="0" smtClean="0">
              <a:solidFill>
                <a:srgbClr val="0070C0"/>
              </a:solidFill>
            </a:endParaRPr>
          </a:p>
          <a:p>
            <a:pPr marL="285750" indent="-285750">
              <a:buFont typeface="Arial" panose="020B0604020202020204" pitchFamily="34" charset="0"/>
              <a:buChar char="•"/>
            </a:pPr>
            <a:r>
              <a:rPr lang="en-US" dirty="0" smtClean="0">
                <a:solidFill>
                  <a:srgbClr val="0070C0"/>
                </a:solidFill>
              </a:rPr>
              <a:t>Publication of data and reports</a:t>
            </a:r>
          </a:p>
          <a:p>
            <a:pPr marL="285750" indent="-285750">
              <a:buFont typeface="Arial" panose="020B0604020202020204" pitchFamily="34" charset="0"/>
              <a:buChar char="•"/>
            </a:pPr>
            <a:endParaRPr lang="en-US" dirty="0" smtClean="0">
              <a:solidFill>
                <a:srgbClr val="0070C0"/>
              </a:solidFill>
            </a:endParaRPr>
          </a:p>
          <a:p>
            <a:pPr marL="285750" indent="-285750">
              <a:buFont typeface="Arial" panose="020B0604020202020204" pitchFamily="34" charset="0"/>
              <a:buChar char="•"/>
            </a:pPr>
            <a:r>
              <a:rPr lang="en-US" dirty="0" smtClean="0">
                <a:solidFill>
                  <a:srgbClr val="0070C0"/>
                </a:solidFill>
              </a:rPr>
              <a:t>Build network </a:t>
            </a:r>
            <a:r>
              <a:rPr lang="en-US" dirty="0">
                <a:solidFill>
                  <a:srgbClr val="0070C0"/>
                </a:solidFill>
              </a:rPr>
              <a:t>and </a:t>
            </a:r>
            <a:r>
              <a:rPr lang="en-US" dirty="0" smtClean="0">
                <a:solidFill>
                  <a:srgbClr val="0070C0"/>
                </a:solidFill>
              </a:rPr>
              <a:t>ties with </a:t>
            </a:r>
            <a:r>
              <a:rPr lang="en-US" dirty="0">
                <a:solidFill>
                  <a:srgbClr val="0070C0"/>
                </a:solidFill>
              </a:rPr>
              <a:t>ECCs</a:t>
            </a:r>
          </a:p>
          <a:p>
            <a:pPr marL="285750" indent="-285750">
              <a:buFont typeface="Arial" panose="020B0604020202020204" pitchFamily="34" charset="0"/>
              <a:buChar char="•"/>
            </a:pPr>
            <a:endParaRPr lang="en-US" dirty="0" smtClean="0"/>
          </a:p>
        </p:txBody>
      </p:sp>
      <p:sp>
        <p:nvSpPr>
          <p:cNvPr id="9" name="TextBox 8"/>
          <p:cNvSpPr txBox="1"/>
          <p:nvPr/>
        </p:nvSpPr>
        <p:spPr>
          <a:xfrm>
            <a:off x="320885" y="212271"/>
            <a:ext cx="10237578" cy="523220"/>
          </a:xfrm>
          <a:prstGeom prst="rect">
            <a:avLst/>
          </a:prstGeom>
          <a:noFill/>
        </p:spPr>
        <p:txBody>
          <a:bodyPr wrap="square" rtlCol="0">
            <a:spAutoFit/>
          </a:bodyPr>
          <a:lstStyle/>
          <a:p>
            <a:r>
              <a:rPr lang="en-US" sz="2800" b="1" dirty="0" smtClean="0">
                <a:solidFill>
                  <a:schemeClr val="accent1">
                    <a:lumMod val="75000"/>
                  </a:schemeClr>
                </a:solidFill>
              </a:rPr>
              <a:t>Is it just a matter of asking?</a:t>
            </a:r>
            <a:endParaRPr lang="en-US" sz="2800" dirty="0">
              <a:solidFill>
                <a:schemeClr val="accent1">
                  <a:lumMod val="75000"/>
                </a:schemeClr>
              </a:solidFill>
            </a:endParaRPr>
          </a:p>
        </p:txBody>
      </p:sp>
    </p:spTree>
    <p:extLst>
      <p:ext uri="{BB962C8B-B14F-4D97-AF65-F5344CB8AC3E}">
        <p14:creationId xmlns:p14="http://schemas.microsoft.com/office/powerpoint/2010/main" val="2868376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125413" y="0"/>
            <a:ext cx="8429651"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zh-CN" sz="3600" b="1" i="1" dirty="0">
                <a:solidFill>
                  <a:srgbClr val="006BB7"/>
                </a:solidFill>
                <a:latin typeface="Arial" panose="020B0604020202020204" pitchFamily="34" charset="0"/>
                <a:ea typeface="Arial Unicode MS" panose="020B0604020202020204" pitchFamily="34" charset="-122"/>
                <a:cs typeface="Arial Unicode MS" panose="020B0604020202020204" pitchFamily="34" charset="-122"/>
                <a:sym typeface="Arial" panose="020B0604020202020204" pitchFamily="34" charset="0"/>
              </a:rPr>
              <a:t>China’s South South Cooperation </a:t>
            </a:r>
          </a:p>
        </p:txBody>
      </p:sp>
      <p:cxnSp>
        <p:nvCxnSpPr>
          <p:cNvPr id="9" name="Straight Connector 8"/>
          <p:cNvCxnSpPr/>
          <p:nvPr/>
        </p:nvCxnSpPr>
        <p:spPr>
          <a:xfrm flipH="1">
            <a:off x="228599" y="887413"/>
            <a:ext cx="813816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215146" y="950259"/>
            <a:ext cx="11761696" cy="5342964"/>
          </a:xfrm>
        </p:spPr>
        <p:txBody>
          <a:bodyPr>
            <a:normAutofit fontScale="55000" lnSpcReduction="20000"/>
          </a:bodyPr>
          <a:lstStyle/>
          <a:p>
            <a:pPr marL="0" indent="0">
              <a:buNone/>
            </a:pPr>
            <a:r>
              <a:rPr lang="en-US" altLang="en-US" sz="4400" b="1" i="1" dirty="0" smtClean="0">
                <a:solidFill>
                  <a:schemeClr val="bg1">
                    <a:lumMod val="65000"/>
                  </a:schemeClr>
                </a:solidFill>
                <a:latin typeface="Corbel" panose="020B0503020204020204" pitchFamily="34" charset="0"/>
              </a:rPr>
              <a:t>Overall </a:t>
            </a:r>
            <a:r>
              <a:rPr lang="en-US" altLang="en-US" sz="4400" b="1" i="1" dirty="0">
                <a:solidFill>
                  <a:schemeClr val="bg1">
                    <a:lumMod val="65000"/>
                  </a:schemeClr>
                </a:solidFill>
                <a:latin typeface="Corbel" panose="020B0503020204020204" pitchFamily="34" charset="0"/>
              </a:rPr>
              <a:t>Trends On Foreign </a:t>
            </a:r>
            <a:r>
              <a:rPr lang="en-US" altLang="en-US" sz="4400" b="1" i="1" dirty="0" smtClean="0">
                <a:solidFill>
                  <a:schemeClr val="bg1">
                    <a:lumMod val="65000"/>
                  </a:schemeClr>
                </a:solidFill>
                <a:latin typeface="Corbel" panose="020B0503020204020204" pitchFamily="34" charset="0"/>
                <a:sym typeface="Helvetica Neue"/>
              </a:rPr>
              <a:t>Assistance</a:t>
            </a:r>
            <a:endParaRPr lang="en-US" altLang="en-US" sz="4400" b="1" i="1" dirty="0">
              <a:solidFill>
                <a:schemeClr val="bg1">
                  <a:lumMod val="65000"/>
                </a:schemeClr>
              </a:solidFill>
              <a:latin typeface="Corbel" panose="020B0503020204020204" pitchFamily="34" charset="0"/>
              <a:sym typeface="Helvetica Neue"/>
            </a:endParaRPr>
          </a:p>
          <a:p>
            <a:pPr>
              <a:buFont typeface="Wingdings" charset="2"/>
              <a:buChar char="§"/>
            </a:pPr>
            <a:r>
              <a:rPr lang="en-US" sz="3100" dirty="0" smtClean="0">
                <a:solidFill>
                  <a:schemeClr val="accent1">
                    <a:lumMod val="75000"/>
                  </a:schemeClr>
                </a:solidFill>
                <a:effectLst>
                  <a:outerShdw blurRad="38100" dist="38100" dir="2700000" algn="tl">
                    <a:srgbClr val="000000">
                      <a:alpha val="43137"/>
                    </a:srgbClr>
                  </a:outerShdw>
                </a:effectLst>
                <a:latin typeface="Calibri" pitchFamily="34" charset="0"/>
              </a:rPr>
              <a:t>Thirteenth </a:t>
            </a:r>
            <a:r>
              <a:rPr lang="en-US" sz="3100" dirty="0">
                <a:solidFill>
                  <a:schemeClr val="accent1">
                    <a:lumMod val="75000"/>
                  </a:schemeClr>
                </a:solidFill>
                <a:effectLst>
                  <a:outerShdw blurRad="38100" dist="38100" dir="2700000" algn="tl">
                    <a:srgbClr val="000000">
                      <a:alpha val="43137"/>
                    </a:srgbClr>
                  </a:outerShdw>
                </a:effectLst>
                <a:latin typeface="Calibri" pitchFamily="34" charset="0"/>
              </a:rPr>
              <a:t>Five Year Plan in </a:t>
            </a:r>
            <a:r>
              <a:rPr lang="en-US" sz="3100" dirty="0" smtClean="0">
                <a:solidFill>
                  <a:schemeClr val="accent1">
                    <a:lumMod val="75000"/>
                  </a:schemeClr>
                </a:solidFill>
                <a:effectLst>
                  <a:outerShdw blurRad="38100" dist="38100" dir="2700000" algn="tl">
                    <a:srgbClr val="000000">
                      <a:alpha val="43137"/>
                    </a:srgbClr>
                  </a:outerShdw>
                </a:effectLst>
                <a:latin typeface="Calibri" pitchFamily="34" charset="0"/>
              </a:rPr>
              <a:t>2016 </a:t>
            </a:r>
            <a:endParaRPr lang="en-US" sz="3100" dirty="0">
              <a:solidFill>
                <a:schemeClr val="accent1">
                  <a:lumMod val="75000"/>
                </a:schemeClr>
              </a:solidFill>
              <a:effectLst>
                <a:outerShdw blurRad="38100" dist="38100" dir="2700000" algn="tl">
                  <a:srgbClr val="000000">
                    <a:alpha val="43137"/>
                  </a:srgbClr>
                </a:outerShdw>
              </a:effectLst>
              <a:latin typeface="Calibri" pitchFamily="34" charset="0"/>
            </a:endParaRPr>
          </a:p>
          <a:p>
            <a:pPr lvl="1">
              <a:buFont typeface="Wingdings" charset="2"/>
              <a:buChar char="q"/>
            </a:pPr>
            <a:r>
              <a:rPr lang="en-US" altLang="en-US" sz="2900" i="1" dirty="0">
                <a:solidFill>
                  <a:schemeClr val="bg2">
                    <a:lumMod val="50000"/>
                  </a:schemeClr>
                </a:solidFill>
                <a:latin typeface="Corbel" panose="020B0503020204020204" pitchFamily="34" charset="0"/>
              </a:rPr>
              <a:t>“Increase the efforts of providing foreign aid, and actively participate in the sustainable development agenda in 2030.”</a:t>
            </a:r>
          </a:p>
          <a:p>
            <a:pPr lvl="1">
              <a:buFont typeface="Wingdings" charset="2"/>
              <a:buChar char="q"/>
            </a:pPr>
            <a:r>
              <a:rPr lang="en-US" altLang="en-US" sz="2900" i="1" dirty="0" smtClean="0">
                <a:solidFill>
                  <a:schemeClr val="bg2">
                    <a:lumMod val="50000"/>
                  </a:schemeClr>
                </a:solidFill>
                <a:latin typeface="Corbel" panose="020B0503020204020204" pitchFamily="34" charset="0"/>
              </a:rPr>
              <a:t>“</a:t>
            </a:r>
            <a:r>
              <a:rPr lang="en-US" sz="2900" i="1" dirty="0" smtClean="0">
                <a:solidFill>
                  <a:schemeClr val="bg2">
                    <a:lumMod val="50000"/>
                  </a:schemeClr>
                </a:solidFill>
                <a:latin typeface="Corbel" panose="020B0503020204020204" pitchFamily="34" charset="0"/>
              </a:rPr>
              <a:t>Strengthen South-South cooperation. Optimize foreign aid system/structure, innovate foreign aid modalities, increase economic and technical assistance that aims at improving welfare, social and public infrastructure and capacity-building for developing countries</a:t>
            </a:r>
            <a:r>
              <a:rPr lang="en-US" altLang="zh-CN" sz="2900" i="1" dirty="0" smtClean="0">
                <a:solidFill>
                  <a:schemeClr val="bg2">
                    <a:lumMod val="50000"/>
                  </a:schemeClr>
                </a:solidFill>
                <a:latin typeface="Corbel" panose="020B0503020204020204" pitchFamily="34" charset="0"/>
              </a:rPr>
              <a:t>.</a:t>
            </a:r>
            <a:r>
              <a:rPr lang="en-US" sz="2900" i="1" dirty="0" smtClean="0">
                <a:solidFill>
                  <a:schemeClr val="bg2">
                    <a:lumMod val="50000"/>
                  </a:schemeClr>
                </a:solidFill>
                <a:latin typeface="Corbel" panose="020B0503020204020204" pitchFamily="34" charset="0"/>
              </a:rPr>
              <a:t>”</a:t>
            </a:r>
          </a:p>
          <a:p>
            <a:pPr>
              <a:buFont typeface="Wingdings" charset="2"/>
              <a:buChar char="§"/>
            </a:pPr>
            <a:r>
              <a:rPr lang="en-US" altLang="en-US" sz="3000" dirty="0" smtClean="0">
                <a:solidFill>
                  <a:schemeClr val="accent1">
                    <a:lumMod val="75000"/>
                  </a:schemeClr>
                </a:solidFill>
                <a:effectLst>
                  <a:outerShdw blurRad="38100" dist="38100" dir="2700000" algn="tl">
                    <a:srgbClr val="000000">
                      <a:alpha val="43137"/>
                    </a:srgbClr>
                  </a:outerShdw>
                </a:effectLst>
                <a:latin typeface="Calibri" pitchFamily="34" charset="0"/>
              </a:rPr>
              <a:t>China’s </a:t>
            </a:r>
            <a:r>
              <a:rPr lang="en-US" altLang="en-US" sz="3000" dirty="0">
                <a:solidFill>
                  <a:schemeClr val="accent1">
                    <a:lumMod val="75000"/>
                  </a:schemeClr>
                </a:solidFill>
                <a:effectLst>
                  <a:outerShdw blurRad="38100" dist="38100" dir="2700000" algn="tl">
                    <a:srgbClr val="000000">
                      <a:alpha val="43137"/>
                    </a:srgbClr>
                  </a:outerShdw>
                </a:effectLst>
                <a:latin typeface="Calibri" pitchFamily="34" charset="0"/>
              </a:rPr>
              <a:t>UN </a:t>
            </a:r>
            <a:r>
              <a:rPr lang="en-US" altLang="en-US" sz="3000" dirty="0" smtClean="0">
                <a:solidFill>
                  <a:schemeClr val="accent1">
                    <a:lumMod val="75000"/>
                  </a:schemeClr>
                </a:solidFill>
                <a:effectLst>
                  <a:outerShdw blurRad="38100" dist="38100" dir="2700000" algn="tl">
                    <a:srgbClr val="000000">
                      <a:alpha val="43137"/>
                    </a:srgbClr>
                  </a:outerShdw>
                </a:effectLst>
                <a:latin typeface="Calibri" pitchFamily="34" charset="0"/>
              </a:rPr>
              <a:t>Announcements</a:t>
            </a:r>
          </a:p>
          <a:p>
            <a:pPr lvl="1">
              <a:buFont typeface="Wingdings" charset="2"/>
              <a:buChar char="q"/>
            </a:pPr>
            <a:r>
              <a:rPr lang="en-US" sz="2900" dirty="0">
                <a:solidFill>
                  <a:schemeClr val="bg2">
                    <a:lumMod val="50000"/>
                  </a:schemeClr>
                </a:solidFill>
                <a:latin typeface="Corbel" panose="020B0503020204020204" pitchFamily="34" charset="0"/>
              </a:rPr>
              <a:t>South-South Cooperation Aid Fund</a:t>
            </a:r>
            <a:r>
              <a:rPr lang="zh-CN" altLang="en-US" sz="2900" dirty="0">
                <a:solidFill>
                  <a:schemeClr val="bg2">
                    <a:lumMod val="50000"/>
                  </a:schemeClr>
                </a:solidFill>
                <a:latin typeface="Corbel" panose="020B0503020204020204" pitchFamily="34" charset="0"/>
              </a:rPr>
              <a:t> </a:t>
            </a:r>
            <a:endParaRPr lang="en-US" altLang="zh-CN" sz="2900" dirty="0">
              <a:solidFill>
                <a:schemeClr val="bg2">
                  <a:lumMod val="50000"/>
                </a:schemeClr>
              </a:solidFill>
              <a:latin typeface="Corbel" panose="020B0503020204020204" pitchFamily="34" charset="0"/>
            </a:endParaRPr>
          </a:p>
          <a:p>
            <a:pPr lvl="1">
              <a:buFont typeface="Wingdings" charset="2"/>
              <a:buChar char="q"/>
            </a:pPr>
            <a:r>
              <a:rPr lang="en-US" sz="2900" dirty="0">
                <a:solidFill>
                  <a:schemeClr val="bg2">
                    <a:lumMod val="50000"/>
                  </a:schemeClr>
                </a:solidFill>
                <a:latin typeface="Corbel" panose="020B0503020204020204" pitchFamily="34" charset="0"/>
              </a:rPr>
              <a:t>Increase investment in the LDCs</a:t>
            </a:r>
            <a:r>
              <a:rPr lang="zh-CN" altLang="en-US" sz="2900" dirty="0">
                <a:solidFill>
                  <a:schemeClr val="bg2">
                    <a:lumMod val="50000"/>
                  </a:schemeClr>
                </a:solidFill>
                <a:latin typeface="Corbel" panose="020B0503020204020204" pitchFamily="34" charset="0"/>
              </a:rPr>
              <a:t> </a:t>
            </a:r>
            <a:endParaRPr lang="en-US" altLang="zh-CN" sz="2900" dirty="0">
              <a:solidFill>
                <a:schemeClr val="bg2">
                  <a:lumMod val="50000"/>
                </a:schemeClr>
              </a:solidFill>
              <a:latin typeface="Corbel" panose="020B0503020204020204" pitchFamily="34" charset="0"/>
            </a:endParaRPr>
          </a:p>
          <a:p>
            <a:pPr lvl="1">
              <a:buFont typeface="Wingdings" charset="2"/>
              <a:buChar char="q"/>
            </a:pPr>
            <a:r>
              <a:rPr lang="en-US" sz="2900" dirty="0">
                <a:solidFill>
                  <a:schemeClr val="bg2">
                    <a:lumMod val="50000"/>
                  </a:schemeClr>
                </a:solidFill>
                <a:latin typeface="Corbel" panose="020B0503020204020204" pitchFamily="34" charset="0"/>
              </a:rPr>
              <a:t>Debt cancellation</a:t>
            </a:r>
            <a:r>
              <a:rPr lang="zh-CN" altLang="en-US" sz="2900" dirty="0">
                <a:solidFill>
                  <a:schemeClr val="bg2">
                    <a:lumMod val="50000"/>
                  </a:schemeClr>
                </a:solidFill>
                <a:latin typeface="Corbel" panose="020B0503020204020204" pitchFamily="34" charset="0"/>
              </a:rPr>
              <a:t> </a:t>
            </a:r>
            <a:endParaRPr lang="en-US" altLang="zh-CN" sz="2900" dirty="0">
              <a:solidFill>
                <a:schemeClr val="bg2">
                  <a:lumMod val="50000"/>
                </a:schemeClr>
              </a:solidFill>
              <a:latin typeface="Corbel" panose="020B0503020204020204" pitchFamily="34" charset="0"/>
            </a:endParaRPr>
          </a:p>
          <a:p>
            <a:pPr lvl="1">
              <a:buFont typeface="Wingdings" charset="2"/>
              <a:buChar char="q"/>
            </a:pPr>
            <a:r>
              <a:rPr lang="en-US" sz="2900" dirty="0" smtClean="0">
                <a:solidFill>
                  <a:schemeClr val="bg2">
                    <a:lumMod val="50000"/>
                  </a:schemeClr>
                </a:solidFill>
                <a:latin typeface="Corbel" panose="020B0503020204020204" pitchFamily="34" charset="0"/>
              </a:rPr>
              <a:t>The </a:t>
            </a:r>
            <a:r>
              <a:rPr lang="en-US" sz="2900" dirty="0">
                <a:solidFill>
                  <a:schemeClr val="bg2">
                    <a:lumMod val="50000"/>
                  </a:schemeClr>
                </a:solidFill>
                <a:latin typeface="Corbel" panose="020B0503020204020204" pitchFamily="34" charset="0"/>
              </a:rPr>
              <a:t>“Six 100s” initiative </a:t>
            </a:r>
            <a:endParaRPr lang="en-US" sz="2900" dirty="0" smtClean="0">
              <a:solidFill>
                <a:schemeClr val="bg2">
                  <a:lumMod val="50000"/>
                </a:schemeClr>
              </a:solidFill>
              <a:latin typeface="Corbel" panose="020B0503020204020204" pitchFamily="34" charset="0"/>
            </a:endParaRPr>
          </a:p>
          <a:p>
            <a:pPr lvl="1">
              <a:buFont typeface="Wingdings" charset="2"/>
              <a:buChar char="q"/>
            </a:pPr>
            <a:r>
              <a:rPr lang="en-US" sz="2900" dirty="0" smtClean="0">
                <a:solidFill>
                  <a:schemeClr val="bg2">
                    <a:lumMod val="50000"/>
                  </a:schemeClr>
                </a:solidFill>
                <a:latin typeface="Corbel" panose="020B0503020204020204" pitchFamily="34" charset="0"/>
              </a:rPr>
              <a:t>China</a:t>
            </a:r>
            <a:r>
              <a:rPr lang="en-US" sz="2900" dirty="0">
                <a:solidFill>
                  <a:schemeClr val="bg2">
                    <a:lumMod val="50000"/>
                  </a:schemeClr>
                </a:solidFill>
                <a:latin typeface="Corbel" panose="020B0503020204020204" pitchFamily="34" charset="0"/>
              </a:rPr>
              <a:t>-UN Peace and Development Fund</a:t>
            </a:r>
            <a:r>
              <a:rPr lang="zh-CN" altLang="en-US" sz="2900" dirty="0">
                <a:solidFill>
                  <a:schemeClr val="bg2">
                    <a:lumMod val="50000"/>
                  </a:schemeClr>
                </a:solidFill>
                <a:latin typeface="Corbel" panose="020B0503020204020204" pitchFamily="34" charset="0"/>
              </a:rPr>
              <a:t> </a:t>
            </a:r>
            <a:endParaRPr lang="en-US" altLang="zh-CN" sz="2900" dirty="0" smtClean="0">
              <a:solidFill>
                <a:schemeClr val="bg2">
                  <a:lumMod val="50000"/>
                </a:schemeClr>
              </a:solidFill>
              <a:latin typeface="Corbel" panose="020B0503020204020204" pitchFamily="34" charset="0"/>
            </a:endParaRPr>
          </a:p>
          <a:p>
            <a:pPr lvl="1">
              <a:buFont typeface="Wingdings" charset="2"/>
              <a:buChar char="q"/>
            </a:pPr>
            <a:r>
              <a:rPr lang="en-US" sz="2900" dirty="0" smtClean="0">
                <a:solidFill>
                  <a:schemeClr val="bg2">
                    <a:lumMod val="50000"/>
                  </a:schemeClr>
                </a:solidFill>
                <a:latin typeface="Corbel" panose="020B0503020204020204" pitchFamily="34" charset="0"/>
              </a:rPr>
              <a:t>“</a:t>
            </a:r>
            <a:r>
              <a:rPr lang="en-US" sz="2900" dirty="0">
                <a:solidFill>
                  <a:schemeClr val="bg2">
                    <a:lumMod val="50000"/>
                  </a:schemeClr>
                </a:solidFill>
                <a:latin typeface="Corbel" panose="020B0503020204020204" pitchFamily="34" charset="0"/>
              </a:rPr>
              <a:t>Global Energy Network” Initiative</a:t>
            </a:r>
            <a:r>
              <a:rPr lang="zh-CN" altLang="en-US" sz="2900" dirty="0">
                <a:solidFill>
                  <a:schemeClr val="bg2">
                    <a:lumMod val="50000"/>
                  </a:schemeClr>
                </a:solidFill>
                <a:latin typeface="Corbel" panose="020B0503020204020204" pitchFamily="34" charset="0"/>
              </a:rPr>
              <a:t> </a:t>
            </a:r>
            <a:endParaRPr lang="en-US" altLang="zh-CN" sz="2900" dirty="0" smtClean="0">
              <a:solidFill>
                <a:schemeClr val="bg2">
                  <a:lumMod val="50000"/>
                </a:schemeClr>
              </a:solidFill>
              <a:latin typeface="Corbel" panose="020B0503020204020204" pitchFamily="34" charset="0"/>
            </a:endParaRPr>
          </a:p>
          <a:p>
            <a:pPr lvl="1">
              <a:buFont typeface="Wingdings" charset="2"/>
              <a:buChar char="q"/>
            </a:pPr>
            <a:r>
              <a:rPr lang="en-US" sz="2900" dirty="0" smtClean="0">
                <a:solidFill>
                  <a:schemeClr val="bg2">
                    <a:lumMod val="50000"/>
                  </a:schemeClr>
                </a:solidFill>
                <a:latin typeface="Corbel" panose="020B0503020204020204" pitchFamily="34" charset="0"/>
              </a:rPr>
              <a:t>Launch </a:t>
            </a:r>
            <a:r>
              <a:rPr lang="en-US" sz="2900" dirty="0">
                <a:solidFill>
                  <a:schemeClr val="bg2">
                    <a:lumMod val="50000"/>
                  </a:schemeClr>
                </a:solidFill>
                <a:latin typeface="Corbel" panose="020B0503020204020204" pitchFamily="34" charset="0"/>
              </a:rPr>
              <a:t>a Center for International Knowledge on </a:t>
            </a:r>
            <a:r>
              <a:rPr lang="en-US" sz="2900" dirty="0" smtClean="0">
                <a:solidFill>
                  <a:schemeClr val="bg2">
                    <a:lumMod val="50000"/>
                  </a:schemeClr>
                </a:solidFill>
                <a:latin typeface="Corbel" panose="020B0503020204020204" pitchFamily="34" charset="0"/>
              </a:rPr>
              <a:t>Development</a:t>
            </a:r>
          </a:p>
          <a:p>
            <a:pPr lvl="1">
              <a:buFont typeface="Wingdings" charset="2"/>
              <a:buChar char="q"/>
            </a:pPr>
            <a:r>
              <a:rPr lang="en-US" sz="2900" dirty="0" smtClean="0">
                <a:solidFill>
                  <a:schemeClr val="bg2">
                    <a:lumMod val="50000"/>
                  </a:schemeClr>
                </a:solidFill>
                <a:latin typeface="Corbel" panose="020B0503020204020204" pitchFamily="34" charset="0"/>
              </a:rPr>
              <a:t>South</a:t>
            </a:r>
            <a:r>
              <a:rPr lang="en-US" sz="2900" dirty="0">
                <a:solidFill>
                  <a:schemeClr val="bg2">
                    <a:lumMod val="50000"/>
                  </a:schemeClr>
                </a:solidFill>
                <a:latin typeface="Corbel" panose="020B0503020204020204" pitchFamily="34" charset="0"/>
              </a:rPr>
              <a:t>-South Climate Cooperation Fund</a:t>
            </a:r>
            <a:r>
              <a:rPr lang="zh-CN" altLang="en-US" sz="2900" dirty="0">
                <a:solidFill>
                  <a:schemeClr val="bg2">
                    <a:lumMod val="50000"/>
                  </a:schemeClr>
                </a:solidFill>
                <a:latin typeface="Corbel" panose="020B0503020204020204" pitchFamily="34" charset="0"/>
              </a:rPr>
              <a:t> </a:t>
            </a:r>
            <a:endParaRPr lang="en-US" altLang="zh-CN" sz="2900" dirty="0" smtClean="0">
              <a:solidFill>
                <a:schemeClr val="bg2">
                  <a:lumMod val="50000"/>
                </a:schemeClr>
              </a:solidFill>
              <a:latin typeface="Corbel" panose="020B0503020204020204" pitchFamily="34" charset="0"/>
            </a:endParaRPr>
          </a:p>
          <a:p>
            <a:pPr lvl="1">
              <a:buFont typeface="Wingdings" charset="2"/>
              <a:buChar char="q"/>
            </a:pPr>
            <a:r>
              <a:rPr lang="en-US" sz="2900" dirty="0" smtClean="0">
                <a:solidFill>
                  <a:schemeClr val="bg2">
                    <a:lumMod val="50000"/>
                  </a:schemeClr>
                </a:solidFill>
                <a:latin typeface="Corbel" panose="020B0503020204020204" pitchFamily="34" charset="0"/>
              </a:rPr>
              <a:t>Contribution </a:t>
            </a:r>
            <a:r>
              <a:rPr lang="en-US" sz="2900" dirty="0">
                <a:solidFill>
                  <a:schemeClr val="bg2">
                    <a:lumMod val="50000"/>
                  </a:schemeClr>
                </a:solidFill>
                <a:latin typeface="Corbel" panose="020B0503020204020204" pitchFamily="34" charset="0"/>
              </a:rPr>
              <a:t>to UN Women</a:t>
            </a:r>
            <a:r>
              <a:rPr lang="zh-CN" altLang="en-US" sz="2900" dirty="0">
                <a:solidFill>
                  <a:schemeClr val="bg2">
                    <a:lumMod val="50000"/>
                  </a:schemeClr>
                </a:solidFill>
                <a:latin typeface="Corbel" panose="020B0503020204020204" pitchFamily="34" charset="0"/>
              </a:rPr>
              <a:t> </a:t>
            </a:r>
            <a:endParaRPr lang="en-US" altLang="en-US" sz="2900" dirty="0">
              <a:solidFill>
                <a:schemeClr val="bg2">
                  <a:lumMod val="50000"/>
                </a:schemeClr>
              </a:solidFill>
              <a:latin typeface="Corbel" panose="020B0503020204020204" pitchFamily="34" charset="0"/>
            </a:endParaRPr>
          </a:p>
          <a:p>
            <a:pPr>
              <a:buFont typeface="Wingdings" charset="2"/>
              <a:buChar char="§"/>
            </a:pPr>
            <a:r>
              <a:rPr lang="en-US" altLang="en-US" sz="3000" dirty="0">
                <a:solidFill>
                  <a:schemeClr val="accent1">
                    <a:lumMod val="75000"/>
                  </a:schemeClr>
                </a:solidFill>
                <a:effectLst>
                  <a:outerShdw blurRad="38100" dist="38100" dir="2700000" algn="tl">
                    <a:srgbClr val="000000">
                      <a:alpha val="43137"/>
                    </a:srgbClr>
                  </a:outerShdw>
                </a:effectLst>
                <a:latin typeface="Calibri" pitchFamily="34" charset="0"/>
              </a:rPr>
              <a:t>Aid Reform in MOFCOM</a:t>
            </a:r>
          </a:p>
          <a:p>
            <a:pPr lvl="1">
              <a:buFont typeface="Wingdings" charset="2"/>
              <a:buChar char="q"/>
            </a:pPr>
            <a:r>
              <a:rPr lang="en-US" altLang="en-US" sz="2900" dirty="0">
                <a:solidFill>
                  <a:schemeClr val="bg2">
                    <a:lumMod val="50000"/>
                  </a:schemeClr>
                </a:solidFill>
                <a:latin typeface="Corbel" panose="020B0503020204020204" pitchFamily="34" charset="0"/>
              </a:rPr>
              <a:t>Establish</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p</a:t>
            </a:r>
            <a:r>
              <a:rPr lang="en-US" altLang="en-US" sz="2900" dirty="0">
                <a:solidFill>
                  <a:schemeClr val="bg2">
                    <a:lumMod val="50000"/>
                  </a:schemeClr>
                </a:solidFill>
                <a:latin typeface="Corbel" panose="020B0503020204020204" pitchFamily="34" charset="0"/>
              </a:rPr>
              <a:t>rogram management mechanism</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and</a:t>
            </a:r>
            <a:r>
              <a:rPr lang="zh-CN" altLang="zh-CN"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regulate</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project</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process</a:t>
            </a:r>
            <a:endParaRPr lang="en-US" altLang="en-US" sz="2900" dirty="0">
              <a:solidFill>
                <a:schemeClr val="bg2">
                  <a:lumMod val="50000"/>
                </a:schemeClr>
              </a:solidFill>
              <a:latin typeface="Corbel" panose="020B0503020204020204" pitchFamily="34" charset="0"/>
            </a:endParaRPr>
          </a:p>
          <a:p>
            <a:pPr lvl="1">
              <a:buFont typeface="Wingdings" charset="2"/>
              <a:buChar char="q"/>
            </a:pPr>
            <a:r>
              <a:rPr lang="en-US" altLang="en-US" sz="2900" dirty="0">
                <a:solidFill>
                  <a:schemeClr val="bg2">
                    <a:lumMod val="50000"/>
                  </a:schemeClr>
                </a:solidFill>
                <a:latin typeface="Corbel" panose="020B0503020204020204" pitchFamily="34" charset="0"/>
              </a:rPr>
              <a:t>Build</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a</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project</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database</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system,</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connect</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with</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provincial-level</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departments</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in</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charge</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of</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commerce</a:t>
            </a:r>
            <a:endParaRPr lang="en-US" altLang="en-US" sz="2900" dirty="0">
              <a:solidFill>
                <a:schemeClr val="bg2">
                  <a:lumMod val="50000"/>
                </a:schemeClr>
              </a:solidFill>
              <a:latin typeface="Corbel" panose="020B0503020204020204" pitchFamily="34" charset="0"/>
            </a:endParaRPr>
          </a:p>
          <a:p>
            <a:pPr lvl="1">
              <a:buFont typeface="Wingdings" charset="2"/>
              <a:buChar char="q"/>
            </a:pPr>
            <a:r>
              <a:rPr lang="en-US" altLang="en-US" sz="2900" dirty="0">
                <a:solidFill>
                  <a:schemeClr val="bg2">
                    <a:lumMod val="50000"/>
                  </a:schemeClr>
                </a:solidFill>
                <a:latin typeface="Corbel" panose="020B0503020204020204" pitchFamily="34" charset="0"/>
              </a:rPr>
              <a:t>Focus on Macro policy research, establish</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the</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legal</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system,</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project</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approval</a:t>
            </a:r>
            <a:r>
              <a:rPr lang="zh-CN" altLang="en-US" sz="2900" dirty="0">
                <a:solidFill>
                  <a:schemeClr val="bg2">
                    <a:lumMod val="50000"/>
                  </a:schemeClr>
                </a:solidFill>
                <a:latin typeface="Corbel" panose="020B0503020204020204" pitchFamily="34" charset="0"/>
              </a:rPr>
              <a:t>,</a:t>
            </a:r>
            <a:r>
              <a:rPr lang="en-US" altLang="zh-CN" sz="2900" dirty="0">
                <a:solidFill>
                  <a:schemeClr val="bg2">
                    <a:lumMod val="50000"/>
                  </a:schemeClr>
                </a:solidFill>
                <a:latin typeface="Corbel" panose="020B0503020204020204" pitchFamily="34" charset="0"/>
              </a:rPr>
              <a:t>monitoring</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and</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evaluation</a:t>
            </a:r>
          </a:p>
          <a:p>
            <a:pPr lvl="1">
              <a:buFont typeface="Wingdings" charset="2"/>
              <a:buChar char="q"/>
            </a:pPr>
            <a:r>
              <a:rPr lang="en-US" altLang="en-US" sz="2900" dirty="0">
                <a:solidFill>
                  <a:schemeClr val="bg2">
                    <a:lumMod val="50000"/>
                  </a:schemeClr>
                </a:solidFill>
                <a:latin typeface="Corbel" panose="020B0503020204020204" pitchFamily="34" charset="0"/>
              </a:rPr>
              <a:t>Formulate</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mid-</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to</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long-term</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policy</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guidelines</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on</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Chinese</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foreign</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aid</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in</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2015</a:t>
            </a:r>
          </a:p>
          <a:p>
            <a:pPr lvl="1">
              <a:buFont typeface="Wingdings" charset="2"/>
              <a:buChar char="q"/>
            </a:pPr>
            <a:r>
              <a:rPr lang="en-US" altLang="en-US" sz="2900" dirty="0">
                <a:solidFill>
                  <a:schemeClr val="bg2">
                    <a:lumMod val="50000"/>
                  </a:schemeClr>
                </a:solidFill>
                <a:latin typeface="Corbel" panose="020B0503020204020204" pitchFamily="34" charset="0"/>
              </a:rPr>
              <a:t>Along</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the</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“One</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Belt</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One</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Road”</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countries</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and</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in</a:t>
            </a:r>
            <a:r>
              <a:rPr lang="zh-CN" altLang="en-US" sz="2900" dirty="0">
                <a:solidFill>
                  <a:schemeClr val="bg2">
                    <a:lumMod val="50000"/>
                  </a:schemeClr>
                </a:solidFill>
                <a:latin typeface="Corbel" panose="020B0503020204020204" pitchFamily="34" charset="0"/>
              </a:rPr>
              <a:t> </a:t>
            </a:r>
            <a:r>
              <a:rPr lang="en-US" altLang="zh-CN" sz="2900" dirty="0">
                <a:solidFill>
                  <a:schemeClr val="bg2">
                    <a:lumMod val="50000"/>
                  </a:schemeClr>
                </a:solidFill>
                <a:latin typeface="Corbel" panose="020B0503020204020204" pitchFamily="34" charset="0"/>
              </a:rPr>
              <a:t>China’s</a:t>
            </a:r>
            <a:r>
              <a:rPr lang="zh-CN" altLang="en-US" sz="2900" dirty="0">
                <a:solidFill>
                  <a:schemeClr val="bg2">
                    <a:lumMod val="50000"/>
                  </a:schemeClr>
                </a:solidFill>
                <a:latin typeface="Corbel" panose="020B0503020204020204" pitchFamily="34" charset="0"/>
              </a:rPr>
              <a:t> </a:t>
            </a:r>
            <a:r>
              <a:rPr lang="en-US" altLang="zh-CN" sz="2900" dirty="0" smtClean="0">
                <a:solidFill>
                  <a:schemeClr val="bg2">
                    <a:lumMod val="50000"/>
                  </a:schemeClr>
                </a:solidFill>
                <a:latin typeface="Corbel" panose="020B0503020204020204" pitchFamily="34" charset="0"/>
              </a:rPr>
              <a:t>periphery</a:t>
            </a:r>
            <a:endParaRPr lang="en-US" altLang="en-US" dirty="0" smtClean="0">
              <a:solidFill>
                <a:schemeClr val="bg1">
                  <a:lumMod val="50000"/>
                </a:schemeClr>
              </a:solidFill>
              <a:latin typeface="Corbel" panose="020B0503020204020204" pitchFamily="34" charset="0"/>
            </a:endParaRPr>
          </a:p>
          <a:p>
            <a:pPr lvl="2"/>
            <a:endParaRPr lang="en-US" altLang="en-US" dirty="0" smtClean="0">
              <a:solidFill>
                <a:schemeClr val="bg1">
                  <a:lumMod val="50000"/>
                </a:schemeClr>
              </a:solidFill>
              <a:latin typeface="Corbel" panose="020B0503020204020204" pitchFamily="34" charset="0"/>
            </a:endParaRPr>
          </a:p>
          <a:p>
            <a:pPr lvl="2"/>
            <a:endParaRPr lang="en-US" altLang="en-US" dirty="0">
              <a:solidFill>
                <a:schemeClr val="bg1">
                  <a:lumMod val="50000"/>
                </a:schemeClr>
              </a:solidFill>
              <a:latin typeface="Corbel" panose="020B0503020204020204" pitchFamily="34" charset="0"/>
            </a:endParaRPr>
          </a:p>
          <a:p>
            <a:endParaRPr lang="en-US" dirty="0"/>
          </a:p>
        </p:txBody>
      </p:sp>
    </p:spTree>
    <p:extLst>
      <p:ext uri="{BB962C8B-B14F-4D97-AF65-F5344CB8AC3E}">
        <p14:creationId xmlns:p14="http://schemas.microsoft.com/office/powerpoint/2010/main" val="3746463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p:cNvGrpSpPr>
          <p:nvPr/>
        </p:nvGrpSpPr>
        <p:grpSpPr bwMode="auto">
          <a:xfrm>
            <a:off x="-19050" y="6343650"/>
            <a:ext cx="12230100" cy="571500"/>
            <a:chOff x="-25400" y="8458200"/>
            <a:chExt cx="16306800" cy="762000"/>
          </a:xfrm>
        </p:grpSpPr>
        <p:pic>
          <p:nvPicPr>
            <p:cNvPr id="4" name="图片 12"/>
            <p:cNvPicPr>
              <a:picLocks noChangeAspect="1"/>
            </p:cNvPicPr>
            <p:nvPr/>
          </p:nvPicPr>
          <p:blipFill>
            <a:blip r:embed="rId3" cstate="print"/>
            <a:srcRect/>
            <a:stretch>
              <a:fillRect/>
            </a:stretch>
          </p:blipFill>
          <p:spPr bwMode="auto">
            <a:xfrm>
              <a:off x="-25400" y="8458200"/>
              <a:ext cx="9144000" cy="762000"/>
            </a:xfrm>
            <a:prstGeom prst="rect">
              <a:avLst/>
            </a:prstGeom>
            <a:noFill/>
            <a:ln w="9525">
              <a:noFill/>
              <a:miter lim="800000"/>
              <a:headEnd/>
              <a:tailEnd/>
            </a:ln>
          </p:spPr>
        </p:pic>
        <p:pic>
          <p:nvPicPr>
            <p:cNvPr id="6" name="图片 1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7" name="图片 1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8" name="Content Placeholder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041565" y="244928"/>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p:txBody>
          <a:bodyPr>
            <a:normAutofit/>
          </a:bodyPr>
          <a:lstStyle/>
          <a:p>
            <a:pPr algn="ctr"/>
            <a:r>
              <a:rPr lang="en-US" b="1" dirty="0">
                <a:solidFill>
                  <a:schemeClr val="accent1">
                    <a:lumMod val="75000"/>
                  </a:schemeClr>
                </a:solidFill>
              </a:rPr>
              <a:t>So what is next?</a:t>
            </a:r>
          </a:p>
        </p:txBody>
      </p:sp>
      <p:sp>
        <p:nvSpPr>
          <p:cNvPr id="15" name="Content Placeholder 14"/>
          <p:cNvSpPr>
            <a:spLocks noGrp="1"/>
          </p:cNvSpPr>
          <p:nvPr>
            <p:ph idx="1"/>
          </p:nvPr>
        </p:nvSpPr>
        <p:spPr/>
        <p:txBody>
          <a:bodyPr>
            <a:normAutofit fontScale="92500" lnSpcReduction="20000"/>
          </a:bodyPr>
          <a:lstStyle/>
          <a:p>
            <a:pPr marL="0" lvl="0" indent="0">
              <a:buNone/>
            </a:pPr>
            <a:endParaRPr lang="en-US" sz="3200" b="1" dirty="0" smtClean="0">
              <a:solidFill>
                <a:schemeClr val="accent1">
                  <a:lumMod val="75000"/>
                </a:schemeClr>
              </a:solidFill>
              <a:latin typeface="+mj-lt"/>
              <a:ea typeface="+mj-ea"/>
              <a:cs typeface="+mj-cs"/>
            </a:endParaRPr>
          </a:p>
          <a:p>
            <a:pPr marL="0" lvl="0" indent="0">
              <a:buNone/>
            </a:pPr>
            <a:r>
              <a:rPr lang="en-US" sz="3200" b="1" dirty="0" smtClean="0">
                <a:solidFill>
                  <a:schemeClr val="accent1">
                    <a:lumMod val="75000"/>
                  </a:schemeClr>
                </a:solidFill>
                <a:latin typeface="+mj-lt"/>
                <a:ea typeface="+mj-ea"/>
                <a:cs typeface="+mj-cs"/>
              </a:rPr>
              <a:t> </a:t>
            </a:r>
          </a:p>
          <a:p>
            <a:pPr marL="171450" lvl="0" indent="-171450"/>
            <a:r>
              <a:rPr lang="en-US" sz="3200" b="1" dirty="0" smtClean="0">
                <a:solidFill>
                  <a:schemeClr val="accent1">
                    <a:lumMod val="75000"/>
                  </a:schemeClr>
                </a:solidFill>
                <a:latin typeface="+mj-lt"/>
                <a:ea typeface="+mj-ea"/>
                <a:cs typeface="+mj-cs"/>
              </a:rPr>
              <a:t> Do partner countries need and want this?</a:t>
            </a:r>
          </a:p>
          <a:p>
            <a:pPr marL="171450" lvl="0" indent="-171450"/>
            <a:endParaRPr lang="en-US" sz="3200" b="1" dirty="0" smtClean="0">
              <a:solidFill>
                <a:schemeClr val="accent1">
                  <a:lumMod val="75000"/>
                </a:schemeClr>
              </a:solidFill>
              <a:latin typeface="+mj-lt"/>
              <a:ea typeface="+mj-ea"/>
              <a:cs typeface="+mj-cs"/>
            </a:endParaRPr>
          </a:p>
          <a:p>
            <a:pPr marL="171450" lvl="0" indent="-171450"/>
            <a:r>
              <a:rPr lang="en-US" sz="3200" b="1" dirty="0">
                <a:solidFill>
                  <a:schemeClr val="accent1">
                    <a:lumMod val="75000"/>
                  </a:schemeClr>
                </a:solidFill>
                <a:latin typeface="+mj-lt"/>
                <a:ea typeface="+mj-ea"/>
                <a:cs typeface="+mj-cs"/>
              </a:rPr>
              <a:t> </a:t>
            </a:r>
            <a:r>
              <a:rPr lang="en-US" sz="3200" b="1" dirty="0" smtClean="0">
                <a:solidFill>
                  <a:schemeClr val="accent1">
                    <a:lumMod val="75000"/>
                  </a:schemeClr>
                </a:solidFill>
                <a:latin typeface="+mj-lt"/>
                <a:ea typeface="+mj-ea"/>
                <a:cs typeface="+mj-cs"/>
              </a:rPr>
              <a:t>Can partner country led data collection benefit IATI?</a:t>
            </a:r>
          </a:p>
          <a:p>
            <a:pPr marL="171450" lvl="0" indent="-171450"/>
            <a:endParaRPr lang="en-US" sz="3200" b="1" dirty="0" smtClean="0">
              <a:solidFill>
                <a:schemeClr val="accent1">
                  <a:lumMod val="75000"/>
                </a:schemeClr>
              </a:solidFill>
              <a:latin typeface="+mj-lt"/>
              <a:ea typeface="+mj-ea"/>
              <a:cs typeface="+mj-cs"/>
            </a:endParaRPr>
          </a:p>
          <a:p>
            <a:pPr marL="171450" indent="-171450"/>
            <a:r>
              <a:rPr lang="en-US" sz="3200" dirty="0">
                <a:solidFill>
                  <a:schemeClr val="accent1">
                    <a:lumMod val="75000"/>
                  </a:schemeClr>
                </a:solidFill>
              </a:rPr>
              <a:t> Can AIMS (and IATI) cater for SSC flows and </a:t>
            </a:r>
            <a:r>
              <a:rPr lang="en-US" sz="3200" dirty="0" smtClean="0">
                <a:solidFill>
                  <a:schemeClr val="accent1">
                    <a:lumMod val="75000"/>
                  </a:schemeClr>
                </a:solidFill>
              </a:rPr>
              <a:t>definitions</a:t>
            </a:r>
            <a:r>
              <a:rPr lang="en-US" sz="3200" dirty="0" smtClean="0">
                <a:solidFill>
                  <a:schemeClr val="accent1">
                    <a:lumMod val="75000"/>
                  </a:schemeClr>
                </a:solidFill>
              </a:rPr>
              <a:t>, e.g. knowledge cooperation?</a:t>
            </a:r>
            <a:endParaRPr lang="en-US" sz="3200" dirty="0"/>
          </a:p>
          <a:p>
            <a:pPr marL="171450" lvl="0" indent="-171450"/>
            <a:endParaRPr lang="en-US" sz="3200" b="1" dirty="0" smtClean="0">
              <a:solidFill>
                <a:schemeClr val="accent1">
                  <a:lumMod val="75000"/>
                </a:schemeClr>
              </a:solidFill>
              <a:latin typeface="+mj-lt"/>
              <a:ea typeface="+mj-ea"/>
              <a:cs typeface="+mj-cs"/>
            </a:endParaRPr>
          </a:p>
          <a:p>
            <a:pPr marL="171450" lvl="0" indent="-171450"/>
            <a:r>
              <a:rPr lang="en-US" sz="3200" b="1" dirty="0" smtClean="0">
                <a:solidFill>
                  <a:schemeClr val="accent1">
                    <a:lumMod val="75000"/>
                  </a:schemeClr>
                </a:solidFill>
                <a:latin typeface="+mj-lt"/>
                <a:ea typeface="+mj-ea"/>
                <a:cs typeface="+mj-cs"/>
              </a:rPr>
              <a:t> How to address capacity needs – partner countries and China?</a:t>
            </a:r>
          </a:p>
          <a:p>
            <a:pPr marL="171450" lvl="0" indent="-171450"/>
            <a:endParaRPr lang="en-US" sz="3200"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1918422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p:cNvGrpSpPr>
          <p:nvPr/>
        </p:nvGrpSpPr>
        <p:grpSpPr bwMode="auto">
          <a:xfrm>
            <a:off x="-19050" y="6343650"/>
            <a:ext cx="12230100" cy="571500"/>
            <a:chOff x="-25400" y="8458200"/>
            <a:chExt cx="16306800" cy="762000"/>
          </a:xfrm>
        </p:grpSpPr>
        <p:pic>
          <p:nvPicPr>
            <p:cNvPr id="4" name="图片 12"/>
            <p:cNvPicPr>
              <a:picLocks noChangeAspect="1"/>
            </p:cNvPicPr>
            <p:nvPr/>
          </p:nvPicPr>
          <p:blipFill>
            <a:blip r:embed="rId3" cstate="print"/>
            <a:srcRect/>
            <a:stretch>
              <a:fillRect/>
            </a:stretch>
          </p:blipFill>
          <p:spPr bwMode="auto">
            <a:xfrm>
              <a:off x="-25400" y="8458200"/>
              <a:ext cx="9144000" cy="762000"/>
            </a:xfrm>
            <a:prstGeom prst="rect">
              <a:avLst/>
            </a:prstGeom>
            <a:noFill/>
            <a:ln w="9525">
              <a:noFill/>
              <a:miter lim="800000"/>
              <a:headEnd/>
              <a:tailEnd/>
            </a:ln>
          </p:spPr>
        </p:pic>
        <p:pic>
          <p:nvPicPr>
            <p:cNvPr id="6" name="图片 1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7" name="图片 1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8" name="Content Placeholder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041565" y="244928"/>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p:txBody>
          <a:bodyPr>
            <a:normAutofit/>
          </a:bodyPr>
          <a:lstStyle/>
          <a:p>
            <a:pPr algn="ctr"/>
            <a:r>
              <a:rPr lang="en-US" b="1" dirty="0" smtClean="0">
                <a:solidFill>
                  <a:schemeClr val="accent1">
                    <a:lumMod val="75000"/>
                  </a:schemeClr>
                </a:solidFill>
              </a:rPr>
              <a:t>One next step….</a:t>
            </a:r>
            <a:endParaRPr lang="en-US" b="1" dirty="0">
              <a:solidFill>
                <a:schemeClr val="accent1">
                  <a:lumMod val="75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6618593"/>
              </p:ext>
            </p:extLst>
          </p:nvPr>
        </p:nvGraphicFramePr>
        <p:xfrm>
          <a:off x="388257" y="1690688"/>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92008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1524000" y="0"/>
            <a:ext cx="9144000" cy="6858000"/>
          </a:xfrm>
          <a:prstGeom prst="rect">
            <a:avLst/>
          </a:prstGeom>
          <a:solidFill>
            <a:srgbClr val="005392"/>
          </a:solidFill>
          <a:ln w="25400" algn="ctr">
            <a:no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en-US" sz="1300">
              <a:latin typeface="Calibri" panose="020F0502020204030204" pitchFamily="34" charset="0"/>
            </a:endParaRPr>
          </a:p>
        </p:txBody>
      </p:sp>
      <p:pic>
        <p:nvPicPr>
          <p:cNvPr id="7" name="Picture 6" descr="united_nations_flag_grunge_by_think0-d350lkk.jpg"/>
          <p:cNvPicPr>
            <a:picLocks noChangeAspect="1"/>
          </p:cNvPicPr>
          <p:nvPr/>
        </p:nvPicPr>
        <p:blipFill rotWithShape="1">
          <a:blip r:embed="rId3" cstate="email">
            <a:lum bright="-20000"/>
            <a:extLst/>
          </a:blip>
          <a:srcRect l="-12795" t="-360" r="-3146" b="-6946"/>
          <a:stretch/>
        </p:blipFill>
        <p:spPr>
          <a:xfrm>
            <a:off x="2514600" y="304801"/>
            <a:ext cx="6862512" cy="5360069"/>
          </a:xfrm>
          <a:prstGeom prst="rect">
            <a:avLst/>
          </a:prstGeom>
          <a:effectLst>
            <a:softEdge rad="635000"/>
          </a:effectLst>
        </p:spPr>
      </p:pic>
      <p:sp>
        <p:nvSpPr>
          <p:cNvPr id="17412" name="Rectangle 1"/>
          <p:cNvSpPr>
            <a:spLocks noGrp="1" noChangeArrowheads="1"/>
          </p:cNvSpPr>
          <p:nvPr>
            <p:ph type="body" idx="1"/>
          </p:nvPr>
        </p:nvSpPr>
        <p:spPr>
          <a:xfrm>
            <a:off x="2109789" y="3657600"/>
            <a:ext cx="8186737" cy="1752600"/>
          </a:xfrm>
          <a:extLst>
            <a:ext uri="{91240B29-F687-4F45-9708-019B960494DF}">
              <a14:hiddenLine xmlns:a14="http://schemas.microsoft.com/office/drawing/2010/main" w="12700">
                <a:solidFill>
                  <a:srgbClr val="000000"/>
                </a:solidFill>
                <a:miter lim="800000"/>
                <a:headEnd/>
                <a:tailEnd/>
              </a14:hiddenLine>
            </a:ext>
          </a:extLst>
        </p:spPr>
        <p:txBody>
          <a:bodyPr vert="horz" lIns="68580" tIns="34290" rIns="0" bIns="34290" rtlCol="0">
            <a:normAutofit/>
          </a:bodyPr>
          <a:lstStyle/>
          <a:p>
            <a:pPr marL="0" indent="0">
              <a:spcBef>
                <a:spcPct val="0"/>
              </a:spcBef>
              <a:buNone/>
            </a:pPr>
            <a:r>
              <a:rPr lang="en-US" altLang="zh-CN" sz="2700" b="1" dirty="0">
                <a:solidFill>
                  <a:srgbClr val="8AC6CD"/>
                </a:solidFill>
                <a:latin typeface="Arial Narrow" panose="020B0606020202030204" pitchFamily="34" charset="0"/>
                <a:sym typeface="Arial Narrow" panose="020B0606020202030204" pitchFamily="34" charset="0"/>
              </a:rPr>
              <a:t>		</a:t>
            </a:r>
          </a:p>
          <a:p>
            <a:pPr marL="0" indent="0" algn="r">
              <a:spcBef>
                <a:spcPct val="0"/>
              </a:spcBef>
              <a:buNone/>
            </a:pPr>
            <a:endParaRPr lang="en-US" altLang="zh-CN" sz="2700" b="1" dirty="0">
              <a:solidFill>
                <a:schemeClr val="bg1"/>
              </a:solidFill>
              <a:latin typeface="Arial Narrow" panose="020B0606020202030204" pitchFamily="34" charset="0"/>
              <a:sym typeface="Arial Narrow" panose="020B0606020202030204" pitchFamily="34" charset="0"/>
            </a:endParaRPr>
          </a:p>
          <a:p>
            <a:pPr marL="0" indent="0" algn="r">
              <a:spcBef>
                <a:spcPct val="0"/>
              </a:spcBef>
              <a:buNone/>
            </a:pPr>
            <a:r>
              <a:rPr lang="en-US" altLang="zh-CN" sz="2700" b="1" dirty="0">
                <a:solidFill>
                  <a:schemeClr val="bg1"/>
                </a:solidFill>
                <a:latin typeface="Arial Narrow" panose="020B0606020202030204" pitchFamily="34" charset="0"/>
                <a:sym typeface="Arial Narrow" panose="020B0606020202030204" pitchFamily="34" charset="0"/>
              </a:rPr>
              <a:t>www.cn.undp.org </a:t>
            </a:r>
            <a:endParaRPr lang="zh-CN" altLang="en-US" sz="2700" b="1" dirty="0">
              <a:solidFill>
                <a:schemeClr val="bg1"/>
              </a:solidFill>
              <a:latin typeface="Arial Narrow" panose="020B0606020202030204" pitchFamily="34" charset="0"/>
              <a:sym typeface="Arial Narrow" panose="020B0606020202030204" pitchFamily="34" charset="0"/>
            </a:endParaRPr>
          </a:p>
        </p:txBody>
      </p:sp>
      <p:pic>
        <p:nvPicPr>
          <p:cNvPr id="174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7901" y="295275"/>
            <a:ext cx="5429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4" name="Picture 3" descr="K:\UNDP\PPT\PPT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629150"/>
            <a:ext cx="9144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
          <p:cNvSpPr>
            <a:spLocks/>
          </p:cNvSpPr>
          <p:nvPr/>
        </p:nvSpPr>
        <p:spPr bwMode="auto">
          <a:xfrm>
            <a:off x="2109789" y="1924050"/>
            <a:ext cx="76231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7200" b="1">
              <a:solidFill>
                <a:srgbClr val="FFFFFF"/>
              </a:solidFill>
              <a:latin typeface="Arial Narrow" panose="020B0606020202030204" pitchFamily="34" charset="0"/>
              <a:sym typeface="Arial Narrow" panose="020B0606020202030204" pitchFamily="34" charset="0"/>
            </a:endParaRPr>
          </a:p>
        </p:txBody>
      </p:sp>
      <p:sp>
        <p:nvSpPr>
          <p:cNvPr id="8" name="TextBox 7"/>
          <p:cNvSpPr txBox="1"/>
          <p:nvPr/>
        </p:nvSpPr>
        <p:spPr>
          <a:xfrm>
            <a:off x="5391877" y="4629150"/>
            <a:ext cx="1622559" cy="551090"/>
          </a:xfrm>
          <a:prstGeom prst="rect">
            <a:avLst/>
          </a:prstGeom>
          <a:noFill/>
          <a:ln>
            <a:noFill/>
          </a:ln>
        </p:spPr>
        <p:txBody>
          <a:bodyPr wrap="none" tIns="90000" bIns="90000" rtlCol="0" anchor="t">
            <a:spAutoFit/>
          </a:bodyPr>
          <a:lstStyle/>
          <a:p>
            <a:pPr algn="ctr"/>
            <a:r>
              <a:rPr lang="en-US" sz="2400" dirty="0" smtClean="0">
                <a:solidFill>
                  <a:srgbClr val="FFFFFF"/>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92024198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b="1" dirty="0" smtClean="0">
                <a:solidFill>
                  <a:schemeClr val="accent1">
                    <a:lumMod val="75000"/>
                  </a:schemeClr>
                </a:solidFill>
              </a:rPr>
              <a:t>Facts on China’s development assistance</a:t>
            </a:r>
            <a:endParaRPr lang="en-US" b="1" dirty="0">
              <a:solidFill>
                <a:schemeClr val="accent1">
                  <a:lumMod val="75000"/>
                </a:schemeClr>
              </a:solidFill>
            </a:endParaRPr>
          </a:p>
        </p:txBody>
      </p:sp>
      <p:pic>
        <p:nvPicPr>
          <p:cNvPr id="11267"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8225" y="0"/>
            <a:ext cx="9937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2"/>
          <p:cNvSpPr>
            <a:spLocks noChangeArrowheads="1"/>
          </p:cNvSpPr>
          <p:nvPr/>
        </p:nvSpPr>
        <p:spPr bwMode="auto">
          <a:xfrm>
            <a:off x="7632700" y="1616512"/>
            <a:ext cx="4140200" cy="4801314"/>
          </a:xfrm>
          <a:prstGeom prst="rect">
            <a:avLst/>
          </a:prstGeom>
          <a:noFill/>
          <a:ln w="9525">
            <a:noFill/>
            <a:miter lim="800000"/>
            <a:headEnd/>
            <a:tailEnd/>
          </a:ln>
        </p:spPr>
        <p:txBody>
          <a:bodyPr>
            <a:spAutoFit/>
          </a:bodyPr>
          <a:lstStyle/>
          <a:p>
            <a:pPr eaLnBrk="1" hangingPunct="1">
              <a:buFont typeface="Arial" pitchFamily="34" charset="0"/>
              <a:buChar char="•"/>
              <a:defRPr/>
            </a:pPr>
            <a:endParaRPr lang="en-US" dirty="0">
              <a:solidFill>
                <a:srgbClr val="0070C0"/>
              </a:solidFill>
            </a:endParaRPr>
          </a:p>
          <a:p>
            <a:pPr eaLnBrk="1" hangingPunct="1">
              <a:buFont typeface="Arial" pitchFamily="34" charset="0"/>
              <a:buChar char="•"/>
              <a:defRPr/>
            </a:pPr>
            <a:r>
              <a:rPr lang="en-US" dirty="0">
                <a:solidFill>
                  <a:srgbClr val="0070C0"/>
                </a:solidFill>
              </a:rPr>
              <a:t>China continues to steadily increase its foreign aid</a:t>
            </a:r>
          </a:p>
          <a:p>
            <a:pPr eaLnBrk="1" hangingPunct="1">
              <a:buFont typeface="Arial" pitchFamily="34" charset="0"/>
              <a:buChar char="•"/>
              <a:defRPr/>
            </a:pPr>
            <a:endParaRPr lang="en-US" dirty="0">
              <a:solidFill>
                <a:srgbClr val="0070C0"/>
              </a:solidFill>
            </a:endParaRPr>
          </a:p>
          <a:p>
            <a:pPr eaLnBrk="1" hangingPunct="1">
              <a:buFont typeface="Arial" pitchFamily="34" charset="0"/>
              <a:buChar char="•"/>
              <a:defRPr/>
            </a:pPr>
            <a:r>
              <a:rPr lang="en-US" dirty="0">
                <a:solidFill>
                  <a:srgbClr val="0070C0"/>
                </a:solidFill>
              </a:rPr>
              <a:t>China's SSC also encompasses trade, technology transfer, investment in people, and action on global issues - including climate change, </a:t>
            </a:r>
            <a:r>
              <a:rPr lang="en-US" dirty="0" smtClean="0">
                <a:solidFill>
                  <a:srgbClr val="0070C0"/>
                </a:solidFill>
              </a:rPr>
              <a:t>trafficking of goods</a:t>
            </a:r>
            <a:r>
              <a:rPr lang="en-US" dirty="0">
                <a:solidFill>
                  <a:srgbClr val="0070C0"/>
                </a:solidFill>
              </a:rPr>
              <a:t>, people and money, etc</a:t>
            </a:r>
          </a:p>
          <a:p>
            <a:pPr eaLnBrk="1" hangingPunct="1">
              <a:defRPr/>
            </a:pPr>
            <a:endParaRPr lang="en-US" dirty="0">
              <a:solidFill>
                <a:srgbClr val="0070C0"/>
              </a:solidFill>
            </a:endParaRPr>
          </a:p>
          <a:p>
            <a:pPr eaLnBrk="1" hangingPunct="1">
              <a:buFont typeface="Arial" pitchFamily="34" charset="0"/>
              <a:buChar char="•"/>
              <a:defRPr/>
            </a:pPr>
            <a:r>
              <a:rPr lang="en-US" dirty="0">
                <a:solidFill>
                  <a:srgbClr val="0070C0"/>
                </a:solidFill>
              </a:rPr>
              <a:t>Non-conditionality, non-interference and the respect for sovereignty, mutual </a:t>
            </a:r>
            <a:r>
              <a:rPr lang="en-US" dirty="0" smtClean="0">
                <a:solidFill>
                  <a:srgbClr val="0070C0"/>
                </a:solidFill>
              </a:rPr>
              <a:t>benefit, “win-win cooperation”.</a:t>
            </a:r>
            <a:endParaRPr lang="en-US" dirty="0">
              <a:solidFill>
                <a:srgbClr val="0070C0"/>
              </a:solidFill>
            </a:endParaRPr>
          </a:p>
          <a:p>
            <a:pPr eaLnBrk="1" hangingPunct="1">
              <a:buFont typeface="Arial" pitchFamily="34" charset="0"/>
              <a:buChar char="•"/>
              <a:defRPr/>
            </a:pPr>
            <a:endParaRPr lang="en-US" dirty="0">
              <a:solidFill>
                <a:srgbClr val="0070C0"/>
              </a:solidFill>
            </a:endParaRPr>
          </a:p>
          <a:p>
            <a:pPr eaLnBrk="1" hangingPunct="1">
              <a:buFont typeface="Arial" pitchFamily="34" charset="0"/>
              <a:buChar char="•"/>
              <a:defRPr/>
            </a:pPr>
            <a:r>
              <a:rPr lang="en-US" dirty="0">
                <a:solidFill>
                  <a:srgbClr val="0070C0"/>
                </a:solidFill>
              </a:rPr>
              <a:t> Often presented in a package of grant, non-concessional, concessional and investments.</a:t>
            </a:r>
          </a:p>
        </p:txBody>
      </p:sp>
      <p:pic>
        <p:nvPicPr>
          <p:cNvPr id="11269" name="Picture 6" descr="d:\sec.intern.cn\Desktop\China's foreign aid distribu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779" y="1535755"/>
            <a:ext cx="6571760" cy="463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2"/>
          <p:cNvGrpSpPr>
            <a:grpSpLocks/>
          </p:cNvGrpSpPr>
          <p:nvPr/>
        </p:nvGrpSpPr>
        <p:grpSpPr bwMode="auto">
          <a:xfrm>
            <a:off x="-19050" y="6343650"/>
            <a:ext cx="12230100" cy="571500"/>
            <a:chOff x="-25400" y="8458200"/>
            <a:chExt cx="16306800" cy="762000"/>
          </a:xfrm>
        </p:grpSpPr>
        <p:pic>
          <p:nvPicPr>
            <p:cNvPr id="8" name="图片 12"/>
            <p:cNvPicPr>
              <a:picLocks noChangeAspect="1"/>
            </p:cNvPicPr>
            <p:nvPr/>
          </p:nvPicPr>
          <p:blipFill>
            <a:blip r:embed="rId5" cstate="print"/>
            <a:srcRect/>
            <a:stretch>
              <a:fillRect/>
            </a:stretch>
          </p:blipFill>
          <p:spPr bwMode="auto">
            <a:xfrm>
              <a:off x="-25400" y="8458200"/>
              <a:ext cx="9144000" cy="762000"/>
            </a:xfrm>
            <a:prstGeom prst="rect">
              <a:avLst/>
            </a:prstGeom>
            <a:noFill/>
            <a:ln w="9525">
              <a:noFill/>
              <a:miter lim="800000"/>
              <a:headEnd/>
              <a:tailEnd/>
            </a:ln>
          </p:spPr>
        </p:pic>
        <p:pic>
          <p:nvPicPr>
            <p:cNvPr id="9" name="图片 13"/>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10" name="图片 14"/>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spTree>
    <p:extLst>
      <p:ext uri="{BB962C8B-B14F-4D97-AF65-F5344CB8AC3E}">
        <p14:creationId xmlns:p14="http://schemas.microsoft.com/office/powerpoint/2010/main" val="3639176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Facts on China’s development assistance</a:t>
            </a:r>
          </a:p>
        </p:txBody>
      </p:sp>
      <p:sp>
        <p:nvSpPr>
          <p:cNvPr id="5" name="TextBox 4"/>
          <p:cNvSpPr txBox="1"/>
          <p:nvPr/>
        </p:nvSpPr>
        <p:spPr>
          <a:xfrm>
            <a:off x="838200" y="1689109"/>
            <a:ext cx="4788725" cy="646331"/>
          </a:xfrm>
          <a:prstGeom prst="rect">
            <a:avLst/>
          </a:prstGeom>
          <a:noFill/>
        </p:spPr>
        <p:txBody>
          <a:bodyPr wrap="square" rtlCol="0">
            <a:spAutoFit/>
          </a:bodyPr>
          <a:lstStyle/>
          <a:p>
            <a:pPr algn="ctr"/>
            <a:r>
              <a:rPr lang="en-US" b="1" dirty="0" smtClean="0">
                <a:latin typeface="+mj-lt"/>
              </a:rPr>
              <a:t>Distribution of China’s Foreign Assistance Funds </a:t>
            </a:r>
          </a:p>
          <a:p>
            <a:pPr algn="ctr"/>
            <a:r>
              <a:rPr lang="en-US" b="1" dirty="0" smtClean="0">
                <a:latin typeface="+mj-lt"/>
              </a:rPr>
              <a:t>according to Projected Fields 2010—2012</a:t>
            </a:r>
            <a:endParaRPr lang="en-US" b="1" dirty="0">
              <a:latin typeface="+mj-lt"/>
            </a:endParaRPr>
          </a:p>
        </p:txBody>
      </p:sp>
      <p:grpSp>
        <p:nvGrpSpPr>
          <p:cNvPr id="3" name="组合 2"/>
          <p:cNvGrpSpPr>
            <a:grpSpLocks/>
          </p:cNvGrpSpPr>
          <p:nvPr/>
        </p:nvGrpSpPr>
        <p:grpSpPr bwMode="auto">
          <a:xfrm>
            <a:off x="-19050" y="6343650"/>
            <a:ext cx="12230100" cy="571500"/>
            <a:chOff x="-25400" y="8458200"/>
            <a:chExt cx="16306800" cy="762000"/>
          </a:xfrm>
        </p:grpSpPr>
        <p:pic>
          <p:nvPicPr>
            <p:cNvPr id="7" name="图片 12"/>
            <p:cNvPicPr>
              <a:picLocks noChangeAspect="1"/>
            </p:cNvPicPr>
            <p:nvPr/>
          </p:nvPicPr>
          <p:blipFill>
            <a:blip r:embed="rId3" cstate="print"/>
            <a:srcRect/>
            <a:stretch>
              <a:fillRect/>
            </a:stretch>
          </p:blipFill>
          <p:spPr bwMode="auto">
            <a:xfrm>
              <a:off x="-25400" y="8458200"/>
              <a:ext cx="9144000" cy="762000"/>
            </a:xfrm>
            <a:prstGeom prst="rect">
              <a:avLst/>
            </a:prstGeom>
            <a:noFill/>
            <a:ln w="9525">
              <a:noFill/>
              <a:miter lim="800000"/>
              <a:headEnd/>
              <a:tailEnd/>
            </a:ln>
          </p:spPr>
        </p:pic>
        <p:pic>
          <p:nvPicPr>
            <p:cNvPr id="8" name="图片 1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9" name="图片 1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10" name="Content Placeholder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59920" y="342909"/>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565612" y="6037805"/>
            <a:ext cx="2936631" cy="307777"/>
          </a:xfrm>
          <a:prstGeom prst="rect">
            <a:avLst/>
          </a:prstGeom>
          <a:noFill/>
        </p:spPr>
        <p:txBody>
          <a:bodyPr wrap="square" rtlCol="0">
            <a:spAutoFit/>
          </a:bodyPr>
          <a:lstStyle/>
          <a:p>
            <a:r>
              <a:rPr lang="en-US" sz="1400" dirty="0" smtClean="0"/>
              <a:t>Source: White Paper II (2014)</a:t>
            </a:r>
            <a:endParaRPr lang="en-US" sz="1400" dirty="0"/>
          </a:p>
        </p:txBody>
      </p:sp>
      <p:pic>
        <p:nvPicPr>
          <p:cNvPr id="3075" name="Picture 3"/>
          <p:cNvPicPr>
            <a:picLocks noChangeAspect="1" noChangeArrowheads="1"/>
          </p:cNvPicPr>
          <p:nvPr/>
        </p:nvPicPr>
        <p:blipFill>
          <a:blip r:embed="rId6" cstate="print"/>
          <a:srcRect/>
          <a:stretch>
            <a:fillRect/>
          </a:stretch>
        </p:blipFill>
        <p:spPr bwMode="auto">
          <a:xfrm>
            <a:off x="640923" y="2335440"/>
            <a:ext cx="6198027" cy="3828675"/>
          </a:xfrm>
          <a:prstGeom prst="rect">
            <a:avLst/>
          </a:prstGeom>
          <a:noFill/>
          <a:ln w="9525">
            <a:noFill/>
            <a:miter lim="800000"/>
            <a:headEnd/>
            <a:tailEnd/>
          </a:ln>
        </p:spPr>
      </p:pic>
      <p:sp>
        <p:nvSpPr>
          <p:cNvPr id="13" name="Rectangle 22"/>
          <p:cNvSpPr>
            <a:spLocks noChangeArrowheads="1"/>
          </p:cNvSpPr>
          <p:nvPr/>
        </p:nvSpPr>
        <p:spPr bwMode="auto">
          <a:xfrm>
            <a:off x="7495512" y="2728242"/>
            <a:ext cx="4140200" cy="2585323"/>
          </a:xfrm>
          <a:prstGeom prst="rect">
            <a:avLst/>
          </a:prstGeom>
          <a:noFill/>
          <a:ln w="9525">
            <a:noFill/>
            <a:miter lim="800000"/>
            <a:headEnd/>
            <a:tailEnd/>
          </a:ln>
        </p:spPr>
        <p:txBody>
          <a:bodyPr>
            <a:spAutoFit/>
          </a:bodyPr>
          <a:lstStyle/>
          <a:p>
            <a:pPr marL="285750" indent="-285750">
              <a:buFont typeface="Wingdings" panose="05000000000000000000" pitchFamily="2" charset="2"/>
              <a:buChar char="Ø"/>
              <a:defRPr/>
            </a:pPr>
            <a:r>
              <a:rPr lang="en-US" dirty="0">
                <a:solidFill>
                  <a:srgbClr val="0070C0"/>
                </a:solidFill>
              </a:rPr>
              <a:t> Turnkey projects, </a:t>
            </a:r>
          </a:p>
          <a:p>
            <a:pPr marL="285750" indent="-285750">
              <a:buFont typeface="Wingdings" panose="05000000000000000000" pitchFamily="2" charset="2"/>
              <a:buChar char="Ø"/>
              <a:defRPr/>
            </a:pPr>
            <a:r>
              <a:rPr lang="en-US" dirty="0" smtClean="0">
                <a:solidFill>
                  <a:srgbClr val="0070C0"/>
                </a:solidFill>
              </a:rPr>
              <a:t>Commodity aid (goods </a:t>
            </a:r>
            <a:r>
              <a:rPr lang="en-US" dirty="0">
                <a:solidFill>
                  <a:srgbClr val="0070C0"/>
                </a:solidFill>
              </a:rPr>
              <a:t>and </a:t>
            </a:r>
            <a:r>
              <a:rPr lang="en-US" dirty="0" smtClean="0">
                <a:solidFill>
                  <a:srgbClr val="0070C0"/>
                </a:solidFill>
              </a:rPr>
              <a:t>materials), </a:t>
            </a:r>
            <a:endParaRPr lang="en-US" dirty="0">
              <a:solidFill>
                <a:srgbClr val="0070C0"/>
              </a:solidFill>
            </a:endParaRPr>
          </a:p>
          <a:p>
            <a:pPr marL="285750" indent="-285750">
              <a:buFont typeface="Wingdings" panose="05000000000000000000" pitchFamily="2" charset="2"/>
              <a:buChar char="Ø"/>
              <a:defRPr/>
            </a:pPr>
            <a:r>
              <a:rPr lang="en-US" dirty="0">
                <a:solidFill>
                  <a:srgbClr val="0070C0"/>
                </a:solidFill>
              </a:rPr>
              <a:t> Technical cooperation projects, </a:t>
            </a:r>
          </a:p>
          <a:p>
            <a:pPr marL="285750" indent="-285750">
              <a:buFont typeface="Wingdings" panose="05000000000000000000" pitchFamily="2" charset="2"/>
              <a:buChar char="Ø"/>
              <a:defRPr/>
            </a:pPr>
            <a:r>
              <a:rPr lang="en-US" dirty="0">
                <a:solidFill>
                  <a:srgbClr val="0070C0"/>
                </a:solidFill>
              </a:rPr>
              <a:t> Human resources development cooperation</a:t>
            </a:r>
          </a:p>
          <a:p>
            <a:pPr marL="285750" indent="-285750">
              <a:buFont typeface="Wingdings" panose="05000000000000000000" pitchFamily="2" charset="2"/>
              <a:buChar char="Ø"/>
              <a:defRPr/>
            </a:pPr>
            <a:r>
              <a:rPr lang="en-US" dirty="0">
                <a:solidFill>
                  <a:srgbClr val="0070C0"/>
                </a:solidFill>
              </a:rPr>
              <a:t> Chinese medical teams, </a:t>
            </a:r>
          </a:p>
          <a:p>
            <a:pPr marL="285750" indent="-285750">
              <a:buFont typeface="Wingdings" panose="05000000000000000000" pitchFamily="2" charset="2"/>
              <a:buChar char="Ø"/>
              <a:defRPr/>
            </a:pPr>
            <a:r>
              <a:rPr lang="en-US" dirty="0">
                <a:solidFill>
                  <a:srgbClr val="0070C0"/>
                </a:solidFill>
              </a:rPr>
              <a:t> Emergency humanitarian aid, </a:t>
            </a:r>
          </a:p>
          <a:p>
            <a:pPr marL="285750" indent="-285750">
              <a:buFont typeface="Wingdings" panose="05000000000000000000" pitchFamily="2" charset="2"/>
              <a:buChar char="Ø"/>
              <a:defRPr/>
            </a:pPr>
            <a:r>
              <a:rPr lang="en-US" dirty="0">
                <a:solidFill>
                  <a:srgbClr val="0070C0"/>
                </a:solidFill>
              </a:rPr>
              <a:t> </a:t>
            </a:r>
            <a:r>
              <a:rPr lang="en-US" dirty="0" smtClean="0">
                <a:solidFill>
                  <a:srgbClr val="0070C0"/>
                </a:solidFill>
              </a:rPr>
              <a:t>Volunteer </a:t>
            </a:r>
            <a:r>
              <a:rPr lang="en-US" dirty="0" err="1" smtClean="0">
                <a:solidFill>
                  <a:srgbClr val="0070C0"/>
                </a:solidFill>
              </a:rPr>
              <a:t>programmes</a:t>
            </a:r>
            <a:r>
              <a:rPr lang="en-US" dirty="0" smtClean="0">
                <a:solidFill>
                  <a:srgbClr val="0070C0"/>
                </a:solidFill>
              </a:rPr>
              <a:t> </a:t>
            </a:r>
            <a:endParaRPr lang="en-US" dirty="0">
              <a:solidFill>
                <a:srgbClr val="0070C0"/>
              </a:solidFill>
            </a:endParaRPr>
          </a:p>
          <a:p>
            <a:pPr marL="285750" indent="-285750">
              <a:buFont typeface="Wingdings" panose="05000000000000000000" pitchFamily="2" charset="2"/>
              <a:buChar char="Ø"/>
              <a:defRPr/>
            </a:pPr>
            <a:r>
              <a:rPr lang="en-US" dirty="0">
                <a:solidFill>
                  <a:srgbClr val="0070C0"/>
                </a:solidFill>
              </a:rPr>
              <a:t> Debt relief</a:t>
            </a:r>
          </a:p>
        </p:txBody>
      </p:sp>
      <p:sp>
        <p:nvSpPr>
          <p:cNvPr id="14" name="TextBox 13"/>
          <p:cNvSpPr txBox="1"/>
          <p:nvPr/>
        </p:nvSpPr>
        <p:spPr>
          <a:xfrm>
            <a:off x="7213600" y="1925906"/>
            <a:ext cx="3548208" cy="646331"/>
          </a:xfrm>
          <a:prstGeom prst="rect">
            <a:avLst/>
          </a:prstGeom>
          <a:noFill/>
        </p:spPr>
        <p:txBody>
          <a:bodyPr wrap="square" rtlCol="0">
            <a:spAutoFit/>
          </a:bodyPr>
          <a:lstStyle/>
          <a:p>
            <a:pPr algn="ctr"/>
            <a:r>
              <a:rPr lang="en-US" b="1" dirty="0" smtClean="0">
                <a:latin typeface="+mj-lt"/>
              </a:rPr>
              <a:t>Eight forms of development cooperation</a:t>
            </a:r>
            <a:endParaRPr lang="en-US" b="1" dirty="0">
              <a:latin typeface="+mj-lt"/>
            </a:endParaRPr>
          </a:p>
        </p:txBody>
      </p:sp>
    </p:spTree>
    <p:extLst>
      <p:ext uri="{BB962C8B-B14F-4D97-AF65-F5344CB8AC3E}">
        <p14:creationId xmlns:p14="http://schemas.microsoft.com/office/powerpoint/2010/main" val="1968286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Goes beyond development assistance</a:t>
            </a:r>
            <a:endParaRPr lang="en-US" b="1" dirty="0">
              <a:solidFill>
                <a:schemeClr val="accent1">
                  <a:lumMod val="75000"/>
                </a:schemeClr>
              </a:solidFill>
            </a:endParaRPr>
          </a:p>
        </p:txBody>
      </p:sp>
      <p:grpSp>
        <p:nvGrpSpPr>
          <p:cNvPr id="3" name="组合 2"/>
          <p:cNvGrpSpPr>
            <a:grpSpLocks/>
          </p:cNvGrpSpPr>
          <p:nvPr/>
        </p:nvGrpSpPr>
        <p:grpSpPr bwMode="auto">
          <a:xfrm>
            <a:off x="-19050" y="6343650"/>
            <a:ext cx="12230100" cy="571500"/>
            <a:chOff x="-25400" y="8458200"/>
            <a:chExt cx="16306800" cy="762000"/>
          </a:xfrm>
        </p:grpSpPr>
        <p:pic>
          <p:nvPicPr>
            <p:cNvPr id="7" name="图片 12"/>
            <p:cNvPicPr>
              <a:picLocks noChangeAspect="1"/>
            </p:cNvPicPr>
            <p:nvPr/>
          </p:nvPicPr>
          <p:blipFill>
            <a:blip r:embed="rId3" cstate="print"/>
            <a:srcRect/>
            <a:stretch>
              <a:fillRect/>
            </a:stretch>
          </p:blipFill>
          <p:spPr bwMode="auto">
            <a:xfrm>
              <a:off x="-25400" y="8458200"/>
              <a:ext cx="9144000" cy="762000"/>
            </a:xfrm>
            <a:prstGeom prst="rect">
              <a:avLst/>
            </a:prstGeom>
            <a:noFill/>
            <a:ln w="9525">
              <a:noFill/>
              <a:miter lim="800000"/>
              <a:headEnd/>
              <a:tailEnd/>
            </a:ln>
          </p:spPr>
        </p:pic>
        <p:pic>
          <p:nvPicPr>
            <p:cNvPr id="8" name="图片 1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9" name="图片 1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10" name="Content Placeholder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59920" y="342909"/>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s://www.zawya.com/images/features/140305-ACM-02.gif"/>
          <p:cNvPicPr>
            <a:picLocks noChangeAspect="1" noChangeArrowheads="1"/>
          </p:cNvPicPr>
          <p:nvPr/>
        </p:nvPicPr>
        <p:blipFill>
          <a:blip r:embed="rId6" cstate="print"/>
          <a:srcRect/>
          <a:stretch>
            <a:fillRect/>
          </a:stretch>
        </p:blipFill>
        <p:spPr bwMode="auto">
          <a:xfrm>
            <a:off x="1050961" y="1627021"/>
            <a:ext cx="5127608" cy="4548340"/>
          </a:xfrm>
          <a:prstGeom prst="rect">
            <a:avLst/>
          </a:prstGeom>
          <a:noFill/>
        </p:spPr>
      </p:pic>
      <p:pic>
        <p:nvPicPr>
          <p:cNvPr id="12" name="Picture 2" descr="image"/>
          <p:cNvPicPr>
            <a:picLocks noChangeAspect="1" noChangeArrowheads="1"/>
          </p:cNvPicPr>
          <p:nvPr/>
        </p:nvPicPr>
        <p:blipFill>
          <a:blip r:embed="rId7" cstate="print"/>
          <a:srcRect/>
          <a:stretch>
            <a:fillRect/>
          </a:stretch>
        </p:blipFill>
        <p:spPr bwMode="auto">
          <a:xfrm>
            <a:off x="6916089" y="1712904"/>
            <a:ext cx="2690818" cy="3650922"/>
          </a:xfrm>
          <a:prstGeom prst="rect">
            <a:avLst/>
          </a:prstGeom>
          <a:noFill/>
        </p:spPr>
      </p:pic>
    </p:spTree>
    <p:extLst>
      <p:ext uri="{BB962C8B-B14F-4D97-AF65-F5344CB8AC3E}">
        <p14:creationId xmlns:p14="http://schemas.microsoft.com/office/powerpoint/2010/main" val="1968286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4075" y="1002382"/>
            <a:ext cx="7297947" cy="4829524"/>
          </a:xfrm>
        </p:spPr>
      </p:pic>
      <p:grpSp>
        <p:nvGrpSpPr>
          <p:cNvPr id="3" name="组合 2"/>
          <p:cNvGrpSpPr>
            <a:grpSpLocks/>
          </p:cNvGrpSpPr>
          <p:nvPr/>
        </p:nvGrpSpPr>
        <p:grpSpPr bwMode="auto">
          <a:xfrm>
            <a:off x="-19050" y="6343650"/>
            <a:ext cx="12230100" cy="571500"/>
            <a:chOff x="-25400" y="8458200"/>
            <a:chExt cx="16306800" cy="762000"/>
          </a:xfrm>
        </p:grpSpPr>
        <p:pic>
          <p:nvPicPr>
            <p:cNvPr id="5" name="图片 12"/>
            <p:cNvPicPr>
              <a:picLocks noChangeAspect="1"/>
            </p:cNvPicPr>
            <p:nvPr/>
          </p:nvPicPr>
          <p:blipFill>
            <a:blip r:embed="rId4" cstate="print"/>
            <a:srcRect/>
            <a:stretch>
              <a:fillRect/>
            </a:stretch>
          </p:blipFill>
          <p:spPr bwMode="auto">
            <a:xfrm>
              <a:off x="-25400" y="8458200"/>
              <a:ext cx="9144000" cy="762000"/>
            </a:xfrm>
            <a:prstGeom prst="rect">
              <a:avLst/>
            </a:prstGeom>
            <a:noFill/>
            <a:ln w="9525">
              <a:noFill/>
              <a:miter lim="800000"/>
              <a:headEnd/>
              <a:tailEnd/>
            </a:ln>
          </p:spPr>
        </p:pic>
        <p:pic>
          <p:nvPicPr>
            <p:cNvPr id="6" name="图片 1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7" name="图片 14"/>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8" name="Content Placeholder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775012" y="342900"/>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327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5256" y="492318"/>
            <a:ext cx="9109815" cy="5564007"/>
          </a:xfrm>
          <a:prstGeom prst="rect">
            <a:avLst/>
          </a:prstGeom>
        </p:spPr>
      </p:pic>
      <p:sp>
        <p:nvSpPr>
          <p:cNvPr id="5" name="TextBox 4"/>
          <p:cNvSpPr txBox="1"/>
          <p:nvPr/>
        </p:nvSpPr>
        <p:spPr>
          <a:xfrm>
            <a:off x="383456" y="280048"/>
            <a:ext cx="1853557" cy="6006452"/>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chemeClr val="accent1">
                    <a:lumMod val="75000"/>
                  </a:schemeClr>
                </a:solidFill>
              </a:rPr>
              <a:t>Cambodia</a:t>
            </a:r>
          </a:p>
          <a:p>
            <a:pPr marL="285750" indent="-285750">
              <a:buFont typeface="Wingdings" panose="05000000000000000000" pitchFamily="2" charset="2"/>
              <a:buChar char="q"/>
            </a:pPr>
            <a:endParaRPr lang="en-US" dirty="0">
              <a:solidFill>
                <a:schemeClr val="accent1">
                  <a:lumMod val="75000"/>
                </a:schemeClr>
              </a:solidFill>
            </a:endParaRPr>
          </a:p>
          <a:p>
            <a:pPr marL="285750" indent="-285750">
              <a:buFont typeface="Wingdings" panose="05000000000000000000" pitchFamily="2" charset="2"/>
              <a:buChar char="q"/>
            </a:pPr>
            <a:r>
              <a:rPr lang="en-US" dirty="0" smtClean="0">
                <a:solidFill>
                  <a:schemeClr val="accent1">
                    <a:lumMod val="75000"/>
                  </a:schemeClr>
                </a:solidFill>
              </a:rPr>
              <a:t>DR Congo</a:t>
            </a:r>
          </a:p>
          <a:p>
            <a:pPr marL="285750" indent="-285750">
              <a:buFont typeface="Wingdings" panose="05000000000000000000" pitchFamily="2" charset="2"/>
              <a:buChar char="q"/>
            </a:pPr>
            <a:endParaRPr lang="en-US" dirty="0">
              <a:solidFill>
                <a:schemeClr val="accent1">
                  <a:lumMod val="75000"/>
                </a:schemeClr>
              </a:solidFill>
            </a:endParaRPr>
          </a:p>
          <a:p>
            <a:pPr marL="285750" indent="-285750">
              <a:buFont typeface="Wingdings" panose="05000000000000000000" pitchFamily="2" charset="2"/>
              <a:buChar char="q"/>
            </a:pPr>
            <a:r>
              <a:rPr lang="en-US" dirty="0" smtClean="0">
                <a:solidFill>
                  <a:schemeClr val="accent1">
                    <a:lumMod val="75000"/>
                  </a:schemeClr>
                </a:solidFill>
              </a:rPr>
              <a:t>Madagascar</a:t>
            </a:r>
          </a:p>
          <a:p>
            <a:pPr marL="285750" indent="-285750">
              <a:buFont typeface="Wingdings" panose="05000000000000000000" pitchFamily="2" charset="2"/>
              <a:buChar char="q"/>
            </a:pPr>
            <a:endParaRPr lang="en-US" dirty="0" smtClean="0">
              <a:solidFill>
                <a:schemeClr val="accent1">
                  <a:lumMod val="75000"/>
                </a:schemeClr>
              </a:solidFill>
            </a:endParaRPr>
          </a:p>
          <a:p>
            <a:pPr marL="285750" indent="-285750">
              <a:buFont typeface="Wingdings" panose="05000000000000000000" pitchFamily="2" charset="2"/>
              <a:buChar char="q"/>
            </a:pPr>
            <a:r>
              <a:rPr lang="en-US" dirty="0" smtClean="0">
                <a:solidFill>
                  <a:schemeClr val="accent1">
                    <a:lumMod val="75000"/>
                  </a:schemeClr>
                </a:solidFill>
              </a:rPr>
              <a:t>Mali</a:t>
            </a:r>
          </a:p>
          <a:p>
            <a:pPr marL="285750" indent="-285750">
              <a:buFont typeface="Wingdings" panose="05000000000000000000" pitchFamily="2" charset="2"/>
              <a:buChar char="q"/>
            </a:pPr>
            <a:endParaRPr lang="en-US" dirty="0" smtClean="0">
              <a:solidFill>
                <a:schemeClr val="accent1">
                  <a:lumMod val="75000"/>
                </a:schemeClr>
              </a:solidFill>
            </a:endParaRPr>
          </a:p>
          <a:p>
            <a:pPr marL="285750" indent="-285750">
              <a:buFont typeface="Wingdings" panose="05000000000000000000" pitchFamily="2" charset="2"/>
              <a:buChar char="q"/>
            </a:pPr>
            <a:r>
              <a:rPr lang="en-US" dirty="0" smtClean="0">
                <a:solidFill>
                  <a:schemeClr val="accent1">
                    <a:lumMod val="75000"/>
                  </a:schemeClr>
                </a:solidFill>
              </a:rPr>
              <a:t>Moldova</a:t>
            </a:r>
          </a:p>
          <a:p>
            <a:pPr marL="285750" indent="-285750">
              <a:buFont typeface="Wingdings" panose="05000000000000000000" pitchFamily="2" charset="2"/>
              <a:buChar char="q"/>
            </a:pPr>
            <a:endParaRPr lang="en-US" dirty="0" smtClean="0">
              <a:solidFill>
                <a:schemeClr val="accent1">
                  <a:lumMod val="75000"/>
                </a:schemeClr>
              </a:solidFill>
            </a:endParaRPr>
          </a:p>
          <a:p>
            <a:pPr marL="285750" indent="-285750">
              <a:buFont typeface="Wingdings" panose="05000000000000000000" pitchFamily="2" charset="2"/>
              <a:buChar char="q"/>
            </a:pPr>
            <a:r>
              <a:rPr lang="en-US" dirty="0" smtClean="0">
                <a:solidFill>
                  <a:schemeClr val="accent1">
                    <a:lumMod val="75000"/>
                  </a:schemeClr>
                </a:solidFill>
              </a:rPr>
              <a:t>Nepal</a:t>
            </a:r>
          </a:p>
          <a:p>
            <a:pPr marL="285750" indent="-285750">
              <a:buFont typeface="Wingdings" panose="05000000000000000000" pitchFamily="2" charset="2"/>
              <a:buChar char="q"/>
            </a:pPr>
            <a:endParaRPr lang="en-US" dirty="0" smtClean="0">
              <a:solidFill>
                <a:schemeClr val="accent1">
                  <a:lumMod val="75000"/>
                </a:schemeClr>
              </a:solidFill>
            </a:endParaRPr>
          </a:p>
          <a:p>
            <a:pPr marL="285750" indent="-285750">
              <a:buFont typeface="Wingdings" panose="05000000000000000000" pitchFamily="2" charset="2"/>
              <a:buChar char="q"/>
            </a:pPr>
            <a:r>
              <a:rPr lang="en-US" dirty="0" smtClean="0">
                <a:solidFill>
                  <a:schemeClr val="accent1">
                    <a:lumMod val="75000"/>
                  </a:schemeClr>
                </a:solidFill>
              </a:rPr>
              <a:t>Philippines</a:t>
            </a:r>
          </a:p>
          <a:p>
            <a:pPr marL="285750" indent="-285750">
              <a:buFont typeface="Wingdings" panose="05000000000000000000" pitchFamily="2" charset="2"/>
              <a:buChar char="q"/>
            </a:pPr>
            <a:endParaRPr lang="en-US" dirty="0" smtClean="0">
              <a:solidFill>
                <a:schemeClr val="accent1">
                  <a:lumMod val="75000"/>
                </a:schemeClr>
              </a:solidFill>
            </a:endParaRPr>
          </a:p>
          <a:p>
            <a:pPr marL="285750" indent="-285750">
              <a:buFont typeface="Wingdings" panose="05000000000000000000" pitchFamily="2" charset="2"/>
              <a:buChar char="q"/>
            </a:pPr>
            <a:r>
              <a:rPr lang="en-US" dirty="0" smtClean="0">
                <a:solidFill>
                  <a:schemeClr val="accent1">
                    <a:lumMod val="75000"/>
                  </a:schemeClr>
                </a:solidFill>
              </a:rPr>
              <a:t>Samoa</a:t>
            </a:r>
          </a:p>
          <a:p>
            <a:pPr marL="285750" indent="-285750">
              <a:buFont typeface="Wingdings" panose="05000000000000000000" pitchFamily="2" charset="2"/>
              <a:buChar char="q"/>
            </a:pPr>
            <a:endParaRPr lang="en-US" dirty="0">
              <a:solidFill>
                <a:schemeClr val="accent1">
                  <a:lumMod val="75000"/>
                </a:schemeClr>
              </a:solidFill>
            </a:endParaRPr>
          </a:p>
          <a:p>
            <a:pPr marL="285750" indent="-285750">
              <a:buFont typeface="Wingdings" panose="05000000000000000000" pitchFamily="2" charset="2"/>
              <a:buChar char="q"/>
            </a:pPr>
            <a:r>
              <a:rPr lang="en-US" dirty="0" smtClean="0">
                <a:solidFill>
                  <a:schemeClr val="accent1">
                    <a:lumMod val="75000"/>
                  </a:schemeClr>
                </a:solidFill>
              </a:rPr>
              <a:t>Senegal</a:t>
            </a:r>
          </a:p>
          <a:p>
            <a:pPr marL="285750" indent="-285750">
              <a:buFont typeface="Wingdings" panose="05000000000000000000" pitchFamily="2" charset="2"/>
              <a:buChar char="q"/>
            </a:pPr>
            <a:endParaRPr lang="en-US" dirty="0" smtClean="0">
              <a:solidFill>
                <a:schemeClr val="accent1">
                  <a:lumMod val="75000"/>
                </a:schemeClr>
              </a:solidFill>
            </a:endParaRPr>
          </a:p>
          <a:p>
            <a:pPr marL="285750" indent="-285750">
              <a:buFont typeface="Wingdings" panose="05000000000000000000" pitchFamily="2" charset="2"/>
              <a:buChar char="q"/>
            </a:pPr>
            <a:r>
              <a:rPr lang="en-US" dirty="0" smtClean="0">
                <a:solidFill>
                  <a:schemeClr val="accent1">
                    <a:lumMod val="75000"/>
                  </a:schemeClr>
                </a:solidFill>
              </a:rPr>
              <a:t>Tajikistan</a:t>
            </a:r>
          </a:p>
          <a:p>
            <a:pPr marL="285750" indent="-285750">
              <a:buFont typeface="Wingdings" panose="05000000000000000000" pitchFamily="2" charset="2"/>
              <a:buChar char="q"/>
            </a:pPr>
            <a:endParaRPr lang="en-US" dirty="0">
              <a:solidFill>
                <a:schemeClr val="accent1">
                  <a:lumMod val="75000"/>
                </a:schemeClr>
              </a:solidFill>
            </a:endParaRPr>
          </a:p>
          <a:p>
            <a:pPr marL="285750" indent="-285750">
              <a:buFont typeface="Wingdings" panose="05000000000000000000" pitchFamily="2" charset="2"/>
              <a:buChar char="q"/>
            </a:pPr>
            <a:r>
              <a:rPr lang="en-US" dirty="0" smtClean="0">
                <a:solidFill>
                  <a:schemeClr val="accent1">
                    <a:lumMod val="75000"/>
                  </a:schemeClr>
                </a:solidFill>
              </a:rPr>
              <a:t>Togo</a:t>
            </a:r>
            <a:endParaRPr lang="en-US" dirty="0">
              <a:solidFill>
                <a:schemeClr val="accent1">
                  <a:lumMod val="75000"/>
                </a:schemeClr>
              </a:solidFill>
            </a:endParaRPr>
          </a:p>
        </p:txBody>
      </p:sp>
      <p:grpSp>
        <p:nvGrpSpPr>
          <p:cNvPr id="6" name="组合 2"/>
          <p:cNvGrpSpPr>
            <a:grpSpLocks/>
          </p:cNvGrpSpPr>
          <p:nvPr/>
        </p:nvGrpSpPr>
        <p:grpSpPr bwMode="auto">
          <a:xfrm>
            <a:off x="-19050" y="6343650"/>
            <a:ext cx="12230100" cy="571500"/>
            <a:chOff x="-25400" y="8458200"/>
            <a:chExt cx="16306800" cy="762000"/>
          </a:xfrm>
        </p:grpSpPr>
        <p:pic>
          <p:nvPicPr>
            <p:cNvPr id="7" name="图片 12"/>
            <p:cNvPicPr>
              <a:picLocks noChangeAspect="1"/>
            </p:cNvPicPr>
            <p:nvPr/>
          </p:nvPicPr>
          <p:blipFill>
            <a:blip r:embed="rId4" cstate="print"/>
            <a:srcRect/>
            <a:stretch>
              <a:fillRect/>
            </a:stretch>
          </p:blipFill>
          <p:spPr bwMode="auto">
            <a:xfrm>
              <a:off x="-25400" y="8458200"/>
              <a:ext cx="9144000" cy="762000"/>
            </a:xfrm>
            <a:prstGeom prst="rect">
              <a:avLst/>
            </a:prstGeom>
            <a:noFill/>
            <a:ln w="9525">
              <a:noFill/>
              <a:miter lim="800000"/>
              <a:headEnd/>
              <a:tailEnd/>
            </a:ln>
          </p:spPr>
        </p:pic>
        <p:pic>
          <p:nvPicPr>
            <p:cNvPr id="8" name="图片 1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9" name="图片 14"/>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10" name="Content Placeholder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286493" y="228600"/>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047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solidFill>
                  <a:schemeClr val="accent1">
                    <a:lumMod val="75000"/>
                  </a:schemeClr>
                </a:solidFill>
              </a:rPr>
              <a:t>Reporting on Chinese development cooperation financial flows by </a:t>
            </a:r>
            <a:r>
              <a:rPr lang="en-US" sz="3000" b="1" dirty="0">
                <a:solidFill>
                  <a:schemeClr val="accent1">
                    <a:lumMod val="75000"/>
                  </a:schemeClr>
                </a:solidFill>
              </a:rPr>
              <a:t>the 11 </a:t>
            </a:r>
            <a:r>
              <a:rPr lang="en-US" sz="3000" b="1" dirty="0" smtClean="0">
                <a:solidFill>
                  <a:schemeClr val="accent1">
                    <a:lumMod val="75000"/>
                  </a:schemeClr>
                </a:solidFill>
              </a:rPr>
              <a:t>countries </a:t>
            </a:r>
            <a:r>
              <a:rPr lang="en-US" sz="3000" b="1" dirty="0">
                <a:solidFill>
                  <a:schemeClr val="accent1">
                    <a:lumMod val="75000"/>
                  </a:schemeClr>
                </a:solidFill>
              </a:rPr>
              <a:t>in </a:t>
            </a:r>
            <a:r>
              <a:rPr lang="en-US" sz="3000" b="1" dirty="0" smtClean="0">
                <a:solidFill>
                  <a:schemeClr val="accent1">
                    <a:lumMod val="75000"/>
                  </a:schemeClr>
                </a:solidFill>
              </a:rPr>
              <a:t>2013 (USD million): total of US$700 million</a:t>
            </a:r>
            <a:endParaRPr lang="en-US" sz="3000" dirty="0">
              <a:solidFill>
                <a:schemeClr val="accent1">
                  <a:lumMod val="75000"/>
                </a:schemeClr>
              </a:solidFill>
            </a:endParaRPr>
          </a:p>
        </p:txBody>
      </p:sp>
      <p:graphicFrame>
        <p:nvGraphicFramePr>
          <p:cNvPr id="4" name="Chart 3"/>
          <p:cNvGraphicFramePr/>
          <p:nvPr>
            <p:extLst>
              <p:ext uri="{D42A27DB-BD31-4B8C-83A1-F6EECF244321}">
                <p14:modId xmlns:p14="http://schemas.microsoft.com/office/powerpoint/2010/main" val="856094887"/>
              </p:ext>
            </p:extLst>
          </p:nvPr>
        </p:nvGraphicFramePr>
        <p:xfrm>
          <a:off x="754340" y="1465963"/>
          <a:ext cx="10643003" cy="47552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180715729"/>
              </p:ext>
            </p:extLst>
          </p:nvPr>
        </p:nvGraphicFramePr>
        <p:xfrm>
          <a:off x="4965031" y="1585761"/>
          <a:ext cx="4948989" cy="3448252"/>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组合 2"/>
          <p:cNvGrpSpPr>
            <a:grpSpLocks/>
          </p:cNvGrpSpPr>
          <p:nvPr/>
        </p:nvGrpSpPr>
        <p:grpSpPr bwMode="auto">
          <a:xfrm>
            <a:off x="-19050" y="6343650"/>
            <a:ext cx="12230100" cy="571500"/>
            <a:chOff x="-25400" y="8458200"/>
            <a:chExt cx="16306800" cy="762000"/>
          </a:xfrm>
        </p:grpSpPr>
        <p:pic>
          <p:nvPicPr>
            <p:cNvPr id="7" name="图片 12"/>
            <p:cNvPicPr>
              <a:picLocks noChangeAspect="1"/>
            </p:cNvPicPr>
            <p:nvPr/>
          </p:nvPicPr>
          <p:blipFill>
            <a:blip r:embed="rId5" cstate="print"/>
            <a:srcRect/>
            <a:stretch>
              <a:fillRect/>
            </a:stretch>
          </p:blipFill>
          <p:spPr bwMode="auto">
            <a:xfrm>
              <a:off x="-25400" y="8458200"/>
              <a:ext cx="9144000" cy="762000"/>
            </a:xfrm>
            <a:prstGeom prst="rect">
              <a:avLst/>
            </a:prstGeom>
            <a:noFill/>
            <a:ln w="9525">
              <a:noFill/>
              <a:miter lim="800000"/>
              <a:headEnd/>
              <a:tailEnd/>
            </a:ln>
          </p:spPr>
        </p:pic>
        <p:pic>
          <p:nvPicPr>
            <p:cNvPr id="8" name="图片 13"/>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9" name="图片 14"/>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10" name="Content Placeholder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286493" y="212272"/>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402330" y="6054129"/>
            <a:ext cx="2936631" cy="307777"/>
          </a:xfrm>
          <a:prstGeom prst="rect">
            <a:avLst/>
          </a:prstGeom>
          <a:noFill/>
        </p:spPr>
        <p:txBody>
          <a:bodyPr wrap="square" rtlCol="0">
            <a:spAutoFit/>
          </a:bodyPr>
          <a:lstStyle/>
          <a:p>
            <a:r>
              <a:rPr lang="en-US" sz="1400" dirty="0" smtClean="0">
                <a:solidFill>
                  <a:srgbClr val="0070C0"/>
                </a:solidFill>
              </a:rPr>
              <a:t>Source: GPEDC (2014)</a:t>
            </a:r>
            <a:endParaRPr lang="en-US" sz="1400" dirty="0">
              <a:solidFill>
                <a:srgbClr val="0070C0"/>
              </a:solidFill>
            </a:endParaRPr>
          </a:p>
        </p:txBody>
      </p:sp>
    </p:spTree>
    <p:extLst>
      <p:ext uri="{BB962C8B-B14F-4D97-AF65-F5344CB8AC3E}">
        <p14:creationId xmlns:p14="http://schemas.microsoft.com/office/powerpoint/2010/main" val="488468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881553" y="1383614"/>
            <a:ext cx="8356461" cy="4566542"/>
          </a:xfrm>
          <a:prstGeom prst="rect">
            <a:avLst/>
          </a:prstGeom>
          <a:noFill/>
          <a:ln w="9525">
            <a:noFill/>
            <a:miter lim="800000"/>
            <a:headEnd/>
            <a:tailEnd/>
          </a:ln>
        </p:spPr>
      </p:pic>
      <p:sp>
        <p:nvSpPr>
          <p:cNvPr id="5" name="Title 4"/>
          <p:cNvSpPr>
            <a:spLocks noGrp="1"/>
          </p:cNvSpPr>
          <p:nvPr>
            <p:ph type="title"/>
          </p:nvPr>
        </p:nvSpPr>
        <p:spPr>
          <a:xfrm>
            <a:off x="838200" y="224445"/>
            <a:ext cx="10515600" cy="1325563"/>
          </a:xfrm>
        </p:spPr>
        <p:txBody>
          <a:bodyPr>
            <a:normAutofit/>
          </a:bodyPr>
          <a:lstStyle/>
          <a:p>
            <a:pPr algn="ctr"/>
            <a:r>
              <a:rPr lang="en-US" sz="2000" b="1" dirty="0" smtClean="0"/>
              <a:t>Figure 5: Share of Chinese development cooperation flows in total flows for </a:t>
            </a:r>
            <a:br>
              <a:rPr lang="en-US" sz="2000" b="1" dirty="0" smtClean="0"/>
            </a:br>
            <a:r>
              <a:rPr lang="en-US" sz="2000" b="1" dirty="0" smtClean="0"/>
              <a:t>the eleven partner countries</a:t>
            </a:r>
            <a:endParaRPr lang="en-US" sz="2000" b="1" dirty="0"/>
          </a:p>
        </p:txBody>
      </p:sp>
      <p:sp>
        <p:nvSpPr>
          <p:cNvPr id="6" name="TextBox 5"/>
          <p:cNvSpPr txBox="1"/>
          <p:nvPr/>
        </p:nvSpPr>
        <p:spPr>
          <a:xfrm>
            <a:off x="1861456" y="6027760"/>
            <a:ext cx="2936631" cy="307777"/>
          </a:xfrm>
          <a:prstGeom prst="rect">
            <a:avLst/>
          </a:prstGeom>
          <a:noFill/>
        </p:spPr>
        <p:txBody>
          <a:bodyPr wrap="square" rtlCol="0">
            <a:spAutoFit/>
          </a:bodyPr>
          <a:lstStyle/>
          <a:p>
            <a:r>
              <a:rPr lang="en-US" sz="1400" dirty="0" smtClean="0"/>
              <a:t>Source: GPEDC (2014)</a:t>
            </a:r>
            <a:endParaRPr lang="en-US" sz="1400" dirty="0"/>
          </a:p>
        </p:txBody>
      </p:sp>
      <p:grpSp>
        <p:nvGrpSpPr>
          <p:cNvPr id="11" name="组合 2"/>
          <p:cNvGrpSpPr>
            <a:grpSpLocks/>
          </p:cNvGrpSpPr>
          <p:nvPr/>
        </p:nvGrpSpPr>
        <p:grpSpPr bwMode="auto">
          <a:xfrm>
            <a:off x="-19050" y="6343650"/>
            <a:ext cx="12230100" cy="571500"/>
            <a:chOff x="-25400" y="8458200"/>
            <a:chExt cx="16306800" cy="762000"/>
          </a:xfrm>
        </p:grpSpPr>
        <p:pic>
          <p:nvPicPr>
            <p:cNvPr id="12" name="图片 12"/>
            <p:cNvPicPr>
              <a:picLocks noChangeAspect="1"/>
            </p:cNvPicPr>
            <p:nvPr/>
          </p:nvPicPr>
          <p:blipFill>
            <a:blip r:embed="rId4" cstate="print"/>
            <a:srcRect/>
            <a:stretch>
              <a:fillRect/>
            </a:stretch>
          </p:blipFill>
          <p:spPr bwMode="auto">
            <a:xfrm>
              <a:off x="-25400" y="8458200"/>
              <a:ext cx="9144000" cy="762000"/>
            </a:xfrm>
            <a:prstGeom prst="rect">
              <a:avLst/>
            </a:prstGeom>
            <a:noFill/>
            <a:ln w="9525">
              <a:noFill/>
              <a:miter lim="800000"/>
              <a:headEnd/>
              <a:tailEnd/>
            </a:ln>
          </p:spPr>
        </p:pic>
        <p:pic>
          <p:nvPicPr>
            <p:cNvPr id="13" name="图片 1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14" name="图片 14"/>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15" name="Content Placeholder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204848" y="235712"/>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385" y="1976998"/>
            <a:ext cx="3478344" cy="2677656"/>
          </a:xfrm>
          <a:prstGeom prst="rect">
            <a:avLst/>
          </a:prstGeom>
          <a:noFill/>
        </p:spPr>
        <p:txBody>
          <a:bodyPr wrap="square" rtlCol="0">
            <a:spAutoFit/>
          </a:bodyPr>
          <a:lstStyle/>
          <a:p>
            <a:r>
              <a:rPr lang="en-US" sz="2400" b="1" dirty="0" smtClean="0">
                <a:solidFill>
                  <a:schemeClr val="accent1">
                    <a:lumMod val="75000"/>
                  </a:schemeClr>
                </a:solidFill>
              </a:rPr>
              <a:t>Indicator 5a:</a:t>
            </a:r>
          </a:p>
          <a:p>
            <a:r>
              <a:rPr lang="en-US" sz="2400" dirty="0">
                <a:solidFill>
                  <a:schemeClr val="accent1">
                    <a:lumMod val="75000"/>
                  </a:schemeClr>
                </a:solidFill>
              </a:rPr>
              <a:t>P</a:t>
            </a:r>
            <a:r>
              <a:rPr lang="en-US" sz="2400" dirty="0" smtClean="0">
                <a:solidFill>
                  <a:schemeClr val="accent1">
                    <a:lumMod val="75000"/>
                  </a:schemeClr>
                </a:solidFill>
              </a:rPr>
              <a:t>roportion </a:t>
            </a:r>
            <a:r>
              <a:rPr lang="en-US" sz="2400" dirty="0">
                <a:solidFill>
                  <a:schemeClr val="accent1">
                    <a:lumMod val="75000"/>
                  </a:schemeClr>
                </a:solidFill>
              </a:rPr>
              <a:t>of development </a:t>
            </a:r>
            <a:r>
              <a:rPr lang="en-US" sz="2400" dirty="0" smtClean="0">
                <a:solidFill>
                  <a:schemeClr val="accent1">
                    <a:lumMod val="75000"/>
                  </a:schemeClr>
                </a:solidFill>
              </a:rPr>
              <a:t>cooperation funding disbursed within </a:t>
            </a:r>
            <a:r>
              <a:rPr lang="en-US" sz="2400" dirty="0">
                <a:solidFill>
                  <a:schemeClr val="accent1">
                    <a:lumMod val="75000"/>
                  </a:schemeClr>
                </a:solidFill>
              </a:rPr>
              <a:t>the fiscal year </a:t>
            </a:r>
            <a:r>
              <a:rPr lang="en-US" sz="2400" dirty="0" smtClean="0">
                <a:solidFill>
                  <a:schemeClr val="accent1">
                    <a:lumMod val="75000"/>
                  </a:schemeClr>
                </a:solidFill>
              </a:rPr>
              <a:t>within which it was </a:t>
            </a:r>
            <a:r>
              <a:rPr lang="en-US" sz="2400" dirty="0">
                <a:solidFill>
                  <a:schemeClr val="accent1">
                    <a:lumMod val="75000"/>
                  </a:schemeClr>
                </a:solidFill>
              </a:rPr>
              <a:t>scheduled by cooperation providers</a:t>
            </a:r>
          </a:p>
        </p:txBody>
      </p:sp>
      <p:grpSp>
        <p:nvGrpSpPr>
          <p:cNvPr id="13" name="Group 12"/>
          <p:cNvGrpSpPr/>
          <p:nvPr/>
        </p:nvGrpSpPr>
        <p:grpSpPr>
          <a:xfrm>
            <a:off x="4843463" y="1142999"/>
            <a:ext cx="4968960" cy="5149775"/>
            <a:chOff x="5068344" y="446270"/>
            <a:chExt cx="5119635" cy="5911818"/>
          </a:xfrm>
        </p:grpSpPr>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8344" y="446270"/>
              <a:ext cx="5119635" cy="5577188"/>
            </a:xfrm>
            <a:prstGeom prst="rect">
              <a:avLst/>
            </a:prstGeom>
          </p:spPr>
        </p:pic>
        <p:sp>
          <p:nvSpPr>
            <p:cNvPr id="8" name="TextBox 7"/>
            <p:cNvSpPr txBox="1"/>
            <p:nvPr/>
          </p:nvSpPr>
          <p:spPr>
            <a:xfrm>
              <a:off x="5068345" y="6050311"/>
              <a:ext cx="1785040" cy="307777"/>
            </a:xfrm>
            <a:prstGeom prst="rect">
              <a:avLst/>
            </a:prstGeom>
            <a:noFill/>
          </p:spPr>
          <p:txBody>
            <a:bodyPr wrap="none" rtlCol="0">
              <a:spAutoFit/>
            </a:bodyPr>
            <a:lstStyle/>
            <a:p>
              <a:r>
                <a:rPr lang="en-US" sz="1400" dirty="0" smtClean="0">
                  <a:solidFill>
                    <a:schemeClr val="accent1">
                      <a:lumMod val="75000"/>
                    </a:schemeClr>
                  </a:solidFill>
                </a:rPr>
                <a:t>Source: GPEDC (2014)</a:t>
              </a:r>
              <a:endParaRPr lang="en-US" sz="1400" dirty="0">
                <a:solidFill>
                  <a:schemeClr val="accent1">
                    <a:lumMod val="75000"/>
                  </a:schemeClr>
                </a:solidFill>
              </a:endParaRPr>
            </a:p>
          </p:txBody>
        </p:sp>
      </p:grpSp>
      <p:grpSp>
        <p:nvGrpSpPr>
          <p:cNvPr id="5" name="组合 2"/>
          <p:cNvGrpSpPr>
            <a:grpSpLocks/>
          </p:cNvGrpSpPr>
          <p:nvPr/>
        </p:nvGrpSpPr>
        <p:grpSpPr bwMode="auto">
          <a:xfrm>
            <a:off x="-19050" y="6343650"/>
            <a:ext cx="12230100" cy="571500"/>
            <a:chOff x="-25400" y="8458200"/>
            <a:chExt cx="16306800" cy="762000"/>
          </a:xfrm>
        </p:grpSpPr>
        <p:pic>
          <p:nvPicPr>
            <p:cNvPr id="9" name="图片 12"/>
            <p:cNvPicPr>
              <a:picLocks noChangeAspect="1"/>
            </p:cNvPicPr>
            <p:nvPr/>
          </p:nvPicPr>
          <p:blipFill>
            <a:blip r:embed="rId4" cstate="print"/>
            <a:srcRect/>
            <a:stretch>
              <a:fillRect/>
            </a:stretch>
          </p:blipFill>
          <p:spPr bwMode="auto">
            <a:xfrm>
              <a:off x="-25400" y="8458200"/>
              <a:ext cx="9144000" cy="762000"/>
            </a:xfrm>
            <a:prstGeom prst="rect">
              <a:avLst/>
            </a:prstGeom>
            <a:noFill/>
            <a:ln w="9525">
              <a:noFill/>
              <a:miter lim="800000"/>
              <a:headEnd/>
              <a:tailEnd/>
            </a:ln>
          </p:spPr>
        </p:pic>
        <p:pic>
          <p:nvPicPr>
            <p:cNvPr id="10" name="图片 1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9042400" y="8458200"/>
              <a:ext cx="4851400" cy="762000"/>
            </a:xfrm>
            <a:prstGeom prst="rect">
              <a:avLst/>
            </a:prstGeom>
            <a:noFill/>
            <a:ln w="9525">
              <a:noFill/>
              <a:miter lim="800000"/>
              <a:headEnd/>
              <a:tailEnd/>
            </a:ln>
          </p:spPr>
        </p:pic>
        <p:pic>
          <p:nvPicPr>
            <p:cNvPr id="11" name="图片 14"/>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430000" y="8458200"/>
              <a:ext cx="4851400" cy="762000"/>
            </a:xfrm>
            <a:prstGeom prst="rect">
              <a:avLst/>
            </a:prstGeom>
            <a:noFill/>
            <a:ln w="9525">
              <a:noFill/>
              <a:miter lim="800000"/>
              <a:headEnd/>
              <a:tailEnd/>
            </a:ln>
          </p:spPr>
        </p:pic>
      </p:grpSp>
      <p:pic>
        <p:nvPicPr>
          <p:cNvPr id="12" name="Content Placeholder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074222" y="212271"/>
            <a:ext cx="905507" cy="17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20885" y="212271"/>
            <a:ext cx="10237578" cy="523220"/>
          </a:xfrm>
          <a:prstGeom prst="rect">
            <a:avLst/>
          </a:prstGeom>
          <a:noFill/>
        </p:spPr>
        <p:txBody>
          <a:bodyPr wrap="square" rtlCol="0">
            <a:spAutoFit/>
          </a:bodyPr>
          <a:lstStyle/>
          <a:p>
            <a:r>
              <a:rPr lang="en-US" sz="2800" b="1" dirty="0" smtClean="0">
                <a:solidFill>
                  <a:schemeClr val="accent1">
                    <a:lumMod val="75000"/>
                  </a:schemeClr>
                </a:solidFill>
              </a:rPr>
              <a:t>Mixed performance following GPEDC criteria</a:t>
            </a:r>
            <a:endParaRPr lang="en-US" sz="2800" dirty="0">
              <a:solidFill>
                <a:schemeClr val="accent1">
                  <a:lumMod val="75000"/>
                </a:schemeClr>
              </a:solidFill>
            </a:endParaRPr>
          </a:p>
        </p:txBody>
      </p:sp>
    </p:spTree>
    <p:extLst>
      <p:ext uri="{BB962C8B-B14F-4D97-AF65-F5344CB8AC3E}">
        <p14:creationId xmlns:p14="http://schemas.microsoft.com/office/powerpoint/2010/main" val="3932160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6645</TotalTime>
  <Words>2588</Words>
  <Application>Microsoft Office PowerPoint</Application>
  <PresentationFormat>Widescreen</PresentationFormat>
  <Paragraphs>283</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 Unicode MS</vt:lpstr>
      <vt:lpstr>Helvetica Neue</vt:lpstr>
      <vt:lpstr>宋体</vt:lpstr>
      <vt:lpstr>Arial</vt:lpstr>
      <vt:lpstr>Arial Narrow</vt:lpstr>
      <vt:lpstr>Calibri</vt:lpstr>
      <vt:lpstr>Calibri Light</vt:lpstr>
      <vt:lpstr>Corbel</vt:lpstr>
      <vt:lpstr>Impact</vt:lpstr>
      <vt:lpstr>Wingdings</vt:lpstr>
      <vt:lpstr>Office Theme</vt:lpstr>
      <vt:lpstr>1_Office Theme</vt:lpstr>
      <vt:lpstr>UNDP China </vt:lpstr>
      <vt:lpstr>Facts on China’s development assistance</vt:lpstr>
      <vt:lpstr>Facts on China’s development assistance</vt:lpstr>
      <vt:lpstr>Goes beyond development assistance</vt:lpstr>
      <vt:lpstr>PowerPoint Presentation</vt:lpstr>
      <vt:lpstr>PowerPoint Presentation</vt:lpstr>
      <vt:lpstr>Reporting on Chinese development cooperation financial flows by the 11 countries in 2013 (USD million): total of US$700 million</vt:lpstr>
      <vt:lpstr>Figure 5: Share of Chinese development cooperation flows in total flows for  the eleven partner countries</vt:lpstr>
      <vt:lpstr>PowerPoint Presentation</vt:lpstr>
      <vt:lpstr>PowerPoint Presentation</vt:lpstr>
      <vt:lpstr>PowerPoint Presentation</vt:lpstr>
      <vt:lpstr>PowerPoint Presentation</vt:lpstr>
      <vt:lpstr>PowerPoint Presentation</vt:lpstr>
      <vt:lpstr>PowerPoint Presentation</vt:lpstr>
      <vt:lpstr>So what is next?</vt:lpstr>
      <vt:lpstr>One next step….</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Data Gap:   The Case of Partner Countries Accessing Chinese Development Cooperation Information</dc:title>
  <dc:creator>Christine.Han</dc:creator>
  <cp:lastModifiedBy>Niels.Knudsen</cp:lastModifiedBy>
  <cp:revision>329</cp:revision>
  <dcterms:created xsi:type="dcterms:W3CDTF">2015-06-02T03:58:41Z</dcterms:created>
  <dcterms:modified xsi:type="dcterms:W3CDTF">2015-12-03T10:25:36Z</dcterms:modified>
</cp:coreProperties>
</file>