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9" r:id="rId4"/>
    <p:sldId id="266" r:id="rId5"/>
    <p:sldId id="264" r:id="rId6"/>
    <p:sldId id="268" r:id="rId7"/>
    <p:sldId id="260" r:id="rId8"/>
    <p:sldId id="261" r:id="rId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6A300"/>
    <a:srgbClr val="009999"/>
    <a:srgbClr val="FFCD05"/>
    <a:srgbClr val="AAE0C6"/>
    <a:srgbClr val="91D7B6"/>
    <a:srgbClr val="BEA56E"/>
    <a:srgbClr val="669940"/>
    <a:srgbClr val="326414"/>
    <a:srgbClr val="CD6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0586" autoAdjust="0"/>
  </p:normalViewPr>
  <p:slideViewPr>
    <p:cSldViewPr snapToGrid="0">
      <p:cViewPr>
        <p:scale>
          <a:sx n="66" d="100"/>
          <a:sy n="66" d="100"/>
        </p:scale>
        <p:origin x="-14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36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F19C9-0A61-46E8-927C-07C72396AB1E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70B30-CD6B-4225-9025-E96FB6AAE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4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1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7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7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7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71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7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832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70B30-CD6B-4225-9025-E96FB6AAE3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99592" y="2492896"/>
            <a:ext cx="7829872" cy="1143000"/>
          </a:xfrm>
        </p:spPr>
        <p:txBody>
          <a:bodyPr/>
          <a:lstStyle>
            <a:lvl1pPr>
              <a:defRPr sz="3600" b="0" baseline="0"/>
            </a:lvl1pPr>
          </a:lstStyle>
          <a:p>
            <a:r>
              <a:rPr lang="en-US" dirty="0" smtClean="0"/>
              <a:t>The Global Partnership for Effective Development Co-operation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14800"/>
            <a:ext cx="3886200" cy="1752600"/>
          </a:xfrm>
        </p:spPr>
        <p:txBody>
          <a:bodyPr/>
          <a:lstStyle>
            <a:lvl1pPr marL="0" indent="0">
              <a:buFont typeface="Times" pitchFamily="112" charset="0"/>
              <a:buNone/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6800" y="5943600"/>
            <a:ext cx="16099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5C3E"/>
                </a:solidFill>
              </a:rPr>
              <a:t>5</a:t>
            </a:r>
            <a:r>
              <a:rPr lang="en-US" sz="2000" baseline="0" dirty="0" smtClean="0">
                <a:solidFill>
                  <a:srgbClr val="FF5C3E"/>
                </a:solidFill>
              </a:rPr>
              <a:t> April</a:t>
            </a:r>
            <a:r>
              <a:rPr lang="en-US" sz="2000" dirty="0" smtClean="0">
                <a:solidFill>
                  <a:srgbClr val="FF5C3E"/>
                </a:solidFill>
              </a:rPr>
              <a:t>, </a:t>
            </a:r>
            <a:r>
              <a:rPr lang="en-US" sz="2000" dirty="0">
                <a:solidFill>
                  <a:srgbClr val="FF5C3E"/>
                </a:solidFill>
              </a:rPr>
              <a:t>2013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957887"/>
            <a:ext cx="9152878" cy="908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2860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47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47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89B97"/>
          </a:solidFill>
          <a:latin typeface="Arial" charset="0"/>
          <a:ea typeface="ヒラギノ角ゴ Pro W3" pitchFamily="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2AF00"/>
        </a:buClr>
        <a:buFont typeface="Times" pitchFamily="112" charset="0"/>
        <a:buChar char="•"/>
        <a:defRPr>
          <a:solidFill>
            <a:srgbClr val="989B9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3867" y="2177902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Indicator 4 on Transparency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490" y="3143666"/>
            <a:ext cx="6400800" cy="1011504"/>
          </a:xfrm>
        </p:spPr>
        <p:txBody>
          <a:bodyPr>
            <a:normAutofit/>
          </a:bodyPr>
          <a:lstStyle/>
          <a:p>
            <a:r>
              <a:rPr lang="en-GB" sz="2500" b="1" dirty="0" smtClean="0">
                <a:solidFill>
                  <a:schemeClr val="tx1"/>
                </a:solidFill>
              </a:rPr>
              <a:t>Consultation</a:t>
            </a:r>
            <a:endParaRPr lang="en-GB" sz="2500" b="1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34797" y="5074229"/>
            <a:ext cx="6353936" cy="8798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9999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BEA56E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r>
              <a:rPr lang="en-GB" b="1" dirty="0" smtClean="0">
                <a:solidFill>
                  <a:srgbClr val="FFC000"/>
                </a:solidFill>
              </a:rPr>
              <a:t>IATI </a:t>
            </a:r>
            <a:r>
              <a:rPr lang="en-GB" dirty="0" smtClean="0">
                <a:solidFill>
                  <a:srgbClr val="FFC000"/>
                </a:solidFill>
              </a:rPr>
              <a:t>Steering Committee, </a:t>
            </a:r>
            <a:r>
              <a:rPr lang="en-GB" dirty="0" smtClean="0">
                <a:solidFill>
                  <a:srgbClr val="FFC000"/>
                </a:solidFill>
              </a:rPr>
              <a:t>3 </a:t>
            </a:r>
            <a:r>
              <a:rPr lang="en-GB" dirty="0" smtClean="0">
                <a:solidFill>
                  <a:srgbClr val="FFC000"/>
                </a:solidFill>
              </a:rPr>
              <a:t>Dec </a:t>
            </a:r>
            <a:r>
              <a:rPr lang="en-GB" dirty="0" smtClean="0">
                <a:solidFill>
                  <a:srgbClr val="FFC000"/>
                </a:solidFill>
              </a:rPr>
              <a:t>2015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/>
        </p:nvSpPr>
        <p:spPr bwMode="auto">
          <a:xfrm>
            <a:off x="1034797" y="4024541"/>
            <a:ext cx="745054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pitchFamily="-65" charset="0"/>
                <a:ea typeface="MS PGothic" pitchFamily="34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ea typeface="ＭＳ Ｐゴシック" pitchFamily="-65" charset="-128"/>
              </a:rPr>
              <a:t>Alejandro Guerrero</a:t>
            </a:r>
            <a:br>
              <a:rPr lang="en-US" sz="1800" dirty="0" smtClean="0">
                <a:ea typeface="ＭＳ Ｐゴシック" pitchFamily="-65" charset="-128"/>
              </a:rPr>
            </a:br>
            <a:r>
              <a:rPr lang="en-US" sz="1800" i="1" dirty="0" smtClean="0">
                <a:ea typeface="ＭＳ Ｐゴシック" pitchFamily="-65" charset="-128"/>
              </a:rPr>
              <a:t>UNDP-OECD Joint Support Team </a:t>
            </a:r>
            <a:br>
              <a:rPr lang="en-US" sz="1800" i="1" dirty="0" smtClean="0">
                <a:ea typeface="ＭＳ Ｐゴシック" pitchFamily="-65" charset="-128"/>
              </a:rPr>
            </a:br>
            <a:r>
              <a:rPr lang="en-US" sz="1800" b="0" i="1" dirty="0" smtClean="0">
                <a:ea typeface="ＭＳ Ｐゴシック" pitchFamily="-65" charset="-128"/>
              </a:rPr>
              <a:t>(Global Partnership for Effective Development Cooperation)</a:t>
            </a:r>
            <a:r>
              <a:rPr lang="en-US" sz="1800" b="0" dirty="0" smtClean="0">
                <a:ea typeface="ＭＳ Ｐゴシック" pitchFamily="-65" charset="-128"/>
              </a:rPr>
              <a:t/>
            </a:r>
            <a:br>
              <a:rPr lang="en-US" sz="1800" b="0" dirty="0" smtClean="0">
                <a:ea typeface="ＭＳ Ｐゴシック" pitchFamily="-65" charset="-128"/>
              </a:rPr>
            </a:br>
            <a:endParaRPr lang="en-US" sz="1800" b="0" dirty="0" smtClean="0"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99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39" y="5921"/>
            <a:ext cx="8539313" cy="1143000"/>
          </a:xfrm>
        </p:spPr>
        <p:txBody>
          <a:bodyPr>
            <a:normAutofit/>
          </a:bodyPr>
          <a:lstStyle/>
          <a:p>
            <a:r>
              <a:rPr lang="en-GB" sz="2900" dirty="0" smtClean="0">
                <a:solidFill>
                  <a:srgbClr val="D6A300"/>
                </a:solidFill>
              </a:rPr>
              <a:t>Quick Background for the Consultation</a:t>
            </a:r>
            <a:endParaRPr lang="en-GB" sz="2900" dirty="0">
              <a:solidFill>
                <a:srgbClr val="D6A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29" y="986634"/>
            <a:ext cx="8650515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Busan Partnership agreement (2011)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Creation of the Global Partnership for Effective Development Co-operation (EDC)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Monitoring Framework on EDC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10 Indicators reflecting commitments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C99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Indicator 4 </a:t>
            </a:r>
            <a:r>
              <a:rPr lang="en-GB" sz="24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on </a:t>
            </a:r>
            <a:r>
              <a:rPr lang="en-GB" sz="2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24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ransparency of dev. cooperation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GB" sz="24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Parties agreed to implement a  ‘</a:t>
            </a:r>
            <a:r>
              <a:rPr lang="en-GB" sz="2400" b="1" i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common standard</a:t>
            </a:r>
            <a:r>
              <a:rPr lang="en-GB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GB" sz="2400" b="1" i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for reporting (timely, comprehensive, forward-looking information) on resources provided through development co-operation, taking into account the statistical reporting of the OECD-DAC and the complementary efforts of the IATI and others</a:t>
            </a:r>
            <a:r>
              <a:rPr lang="en-GB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”.</a:t>
            </a:r>
            <a:endParaRPr lang="en-GB" sz="24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8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39" y="5921"/>
            <a:ext cx="8539313" cy="1143000"/>
          </a:xfrm>
        </p:spPr>
        <p:txBody>
          <a:bodyPr>
            <a:normAutofit/>
          </a:bodyPr>
          <a:lstStyle/>
          <a:p>
            <a:r>
              <a:rPr lang="en-GB" sz="2900" dirty="0" smtClean="0">
                <a:solidFill>
                  <a:srgbClr val="D6A300"/>
                </a:solidFill>
              </a:rPr>
              <a:t>Background for the Consultation (2)</a:t>
            </a:r>
            <a:endParaRPr lang="en-GB" sz="2900" dirty="0">
              <a:solidFill>
                <a:srgbClr val="D6A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688" y="899549"/>
            <a:ext cx="8824685" cy="57092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Parties committed to agree on this standard and to implement it fully by December 2015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3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Both IATI and OECD-DAC systems have similar methodologies to assess ‘transparency’</a:t>
            </a:r>
          </a:p>
          <a:p>
            <a:pPr lvl="1"/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However, specific aspects of these methodologies have diverged in recent times </a:t>
            </a:r>
            <a:r>
              <a:rPr lang="en-GB" sz="2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(e.g. dimensions included, scoring system)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3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Given the existing transparency assessments, </a:t>
            </a:r>
            <a:r>
              <a:rPr lang="en-GB" sz="23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onsultation on how to </a:t>
            </a:r>
            <a:r>
              <a:rPr lang="en-GB" sz="2300" b="1" strike="sngStrike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measure</a:t>
            </a: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300" b="1" i="1" dirty="0" smtClean="0">
                <a:solidFill>
                  <a:srgbClr val="009999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report</a:t>
            </a:r>
            <a:r>
              <a:rPr lang="en-GB" sz="2300" b="1" i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on the Transparency Indicator</a:t>
            </a:r>
            <a:r>
              <a:rPr lang="en-GB" sz="2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(for GPEDC’s Monitoring Framework)</a:t>
            </a:r>
            <a:br>
              <a:rPr lang="en-GB" sz="2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10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Specifically on </a:t>
            </a:r>
            <a:r>
              <a:rPr lang="en-GB" sz="2300" b="1" u="sng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two issues </a:t>
            </a: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where </a:t>
            </a:r>
            <a:r>
              <a:rPr lang="en-GB" sz="2300" b="1" i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 ante </a:t>
            </a:r>
            <a:r>
              <a:rPr lang="en-GB" sz="2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technical consensus was not possible</a:t>
            </a:r>
            <a:endParaRPr lang="en-GB" sz="23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6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95" y="5920"/>
            <a:ext cx="8539313" cy="1642771"/>
          </a:xfrm>
        </p:spPr>
        <p:txBody>
          <a:bodyPr>
            <a:normAutofit/>
          </a:bodyPr>
          <a:lstStyle/>
          <a:p>
            <a:pPr algn="l"/>
            <a:r>
              <a:rPr lang="en-GB" sz="2900" u="sng" dirty="0" smtClean="0">
                <a:solidFill>
                  <a:srgbClr val="D6A300"/>
                </a:solidFill>
              </a:rPr>
              <a:t>Issue 1</a:t>
            </a:r>
            <a:r>
              <a:rPr lang="en-GB" sz="2900" dirty="0" smtClean="0"/>
              <a:t>: The functional </a:t>
            </a:r>
            <a:r>
              <a:rPr lang="en-GB" sz="2900" u="sng" dirty="0" smtClean="0"/>
              <a:t>focus</a:t>
            </a:r>
            <a:r>
              <a:rPr lang="en-GB" sz="2900" dirty="0" smtClean="0"/>
              <a:t> of the relevant data sources is different.</a:t>
            </a:r>
            <a:endParaRPr lang="en-GB" sz="2900" dirty="0"/>
          </a:p>
        </p:txBody>
      </p:sp>
      <p:sp>
        <p:nvSpPr>
          <p:cNvPr id="3" name="TextBox 2"/>
          <p:cNvSpPr txBox="1"/>
          <p:nvPr/>
        </p:nvSpPr>
        <p:spPr>
          <a:xfrm>
            <a:off x="720436" y="4794084"/>
            <a:ext cx="8220364" cy="1569660"/>
          </a:xfrm>
          <a:prstGeom prst="rect">
            <a:avLst/>
          </a:prstGeom>
          <a:solidFill>
            <a:srgbClr val="AAE0C6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To what extent the ‘</a:t>
            </a:r>
            <a:r>
              <a:rPr lang="en-GB" sz="2400" b="1" i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transparency assessments</a:t>
            </a:r>
            <a:r>
              <a:rPr lang="en-GB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’ generated by these systems should be aggregated together, presented separately, or combined to some degree? (if so, same weight?)</a:t>
            </a:r>
            <a:endParaRPr lang="en-GB" sz="24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1537883" y="2287251"/>
            <a:ext cx="1887485" cy="1120354"/>
          </a:xfrm>
          <a:prstGeom prst="rightArrow">
            <a:avLst/>
          </a:prstGeom>
          <a:solidFill>
            <a:srgbClr val="91D7B6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72858" y="1633482"/>
            <a:ext cx="3491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OECD’s Creditor Reporting System (CRS)</a:t>
            </a:r>
            <a:endParaRPr lang="en-GB" sz="20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66121" y="3320522"/>
            <a:ext cx="3491345" cy="1076849"/>
            <a:chOff x="2466121" y="3541960"/>
            <a:chExt cx="3491345" cy="1076849"/>
          </a:xfrm>
        </p:grpSpPr>
        <p:sp>
          <p:nvSpPr>
            <p:cNvPr id="11" name="TextBox 10"/>
            <p:cNvSpPr txBox="1"/>
            <p:nvPr/>
          </p:nvSpPr>
          <p:spPr>
            <a:xfrm>
              <a:off x="2466121" y="3541960"/>
              <a:ext cx="3491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IATI</a:t>
              </a:r>
              <a:endParaRPr lang="en-GB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 rot="10800000">
              <a:off x="2618529" y="3829099"/>
              <a:ext cx="1593263" cy="789710"/>
            </a:xfrm>
            <a:prstGeom prst="rightArrow">
              <a:avLst/>
            </a:prstGeom>
            <a:solidFill>
              <a:srgbClr val="91D7B6"/>
            </a:solidFill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4211794" y="3829099"/>
              <a:ext cx="1477806" cy="789710"/>
            </a:xfrm>
            <a:prstGeom prst="rightArrow">
              <a:avLst/>
            </a:prstGeom>
            <a:solidFill>
              <a:srgbClr val="91D7B6"/>
            </a:solidFill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607182" y="2662762"/>
            <a:ext cx="1818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Retrospective</a:t>
            </a:r>
            <a:endParaRPr lang="en-GB" b="1" i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4391906" y="1648618"/>
            <a:ext cx="3491345" cy="1758988"/>
            <a:chOff x="4391906" y="1648618"/>
            <a:chExt cx="3491345" cy="1758988"/>
          </a:xfrm>
        </p:grpSpPr>
        <p:sp>
          <p:nvSpPr>
            <p:cNvPr id="8" name="Right Arrow 7"/>
            <p:cNvSpPr/>
            <p:nvPr/>
          </p:nvSpPr>
          <p:spPr>
            <a:xfrm>
              <a:off x="4950698" y="2356504"/>
              <a:ext cx="1990450" cy="1051102"/>
            </a:xfrm>
            <a:prstGeom prst="rightArrow">
              <a:avLst/>
            </a:prstGeom>
            <a:solidFill>
              <a:srgbClr val="91D7B6"/>
            </a:solidFill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91906" y="1648618"/>
              <a:ext cx="34913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OECD’s Survey on Forward Spending Plans (FSS)</a:t>
              </a:r>
              <a:endParaRPr lang="en-GB" sz="20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0901" y="2566693"/>
              <a:ext cx="19396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i="1" dirty="0" smtClean="0"/>
                <a:t>Forward-looking</a:t>
              </a:r>
              <a:endParaRPr lang="en-GB" b="1" i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142529" y="3807715"/>
            <a:ext cx="83147" cy="404989"/>
          </a:xfrm>
          <a:prstGeom prst="rect">
            <a:avLst/>
          </a:prstGeom>
          <a:solidFill>
            <a:srgbClr val="91D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62514" y="3843373"/>
            <a:ext cx="238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Both types of data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78405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2911111"/>
            <a:ext cx="9144000" cy="2336759"/>
          </a:xfrm>
          <a:prstGeom prst="rect">
            <a:avLst/>
          </a:prstGeom>
          <a:solidFill>
            <a:srgbClr val="AAE0C6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39" y="5920"/>
            <a:ext cx="8539313" cy="1642771"/>
          </a:xfrm>
        </p:spPr>
        <p:txBody>
          <a:bodyPr>
            <a:normAutofit/>
          </a:bodyPr>
          <a:lstStyle/>
          <a:p>
            <a:pPr algn="l"/>
            <a:r>
              <a:rPr lang="en-GB" sz="2900" dirty="0" smtClean="0">
                <a:solidFill>
                  <a:srgbClr val="D6A300"/>
                </a:solidFill>
              </a:rPr>
              <a:t>Alternatives for Issue 1</a:t>
            </a:r>
            <a:endParaRPr lang="en-GB" sz="2900" dirty="0">
              <a:solidFill>
                <a:srgbClr val="D6A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848" y="1233372"/>
            <a:ext cx="83661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rgbClr val="0099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 A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Presenting one single classification by </a:t>
            </a:r>
            <a:r>
              <a:rPr lang="en-GB" sz="20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aggregating all three systems together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a composite index.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Advantage: </a:t>
            </a:r>
            <a:r>
              <a:rPr lang="en-GB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 to understand.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Disadvantage: </a:t>
            </a:r>
            <a:r>
              <a:rPr lang="en-GB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consistent methodology for aggregating 3 systems (not all providers report to all three systems; no clear weights).</a:t>
            </a:r>
            <a:endParaRPr lang="en-GB" sz="2000" b="1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9096" y="2965209"/>
            <a:ext cx="85733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rgbClr val="0099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 B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Presenting an </a:t>
            </a:r>
            <a:r>
              <a:rPr lang="en-GB" sz="20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aggregate of the two OECD-sourced assessments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(CRS, 2/3 and FSS, 1/3), along with </a:t>
            </a:r>
            <a:r>
              <a:rPr lang="en-GB" sz="20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IATI assessment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Advantage: </a:t>
            </a:r>
            <a:r>
              <a:rPr lang="en-GB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IATI &amp; OECD assessments will equally reflect transparency levels regarding retrospective and forward-looking data.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Disadvantage: </a:t>
            </a:r>
            <a:r>
              <a:rPr lang="en-GB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to: (a) create three reporting groups (depending to the number of systems a provider reports to) and (b) determine </a:t>
            </a:r>
            <a:r>
              <a:rPr lang="en-GB" sz="2000" i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hoc </a:t>
            </a:r>
            <a:r>
              <a:rPr lang="en-GB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weights for CRS and FSS.</a:t>
            </a:r>
            <a:endParaRPr lang="en-GB" sz="2000" b="1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b="1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9095" y="5247870"/>
            <a:ext cx="8389897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rgbClr val="0099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 C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 the data from the 3 systems </a:t>
            </a:r>
            <a:r>
              <a:rPr lang="en-GB" sz="20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separately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Advantage: </a:t>
            </a:r>
            <a:r>
              <a:rPr lang="en-GB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Avoids issues with aggregation, different reporting practices.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Disadvantage: </a:t>
            </a:r>
            <a:r>
              <a:rPr lang="en-GB" sz="20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End-user is presented with multiple assessments  of transparency. </a:t>
            </a:r>
            <a:endParaRPr lang="en-GB" sz="2000" b="1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7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271657" y="4354286"/>
            <a:ext cx="1698172" cy="21626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39" y="5920"/>
            <a:ext cx="9228504" cy="1642771"/>
          </a:xfrm>
        </p:spPr>
        <p:txBody>
          <a:bodyPr>
            <a:normAutofit/>
          </a:bodyPr>
          <a:lstStyle/>
          <a:p>
            <a:pPr algn="l"/>
            <a:r>
              <a:rPr lang="en-GB" sz="2900" u="sng" dirty="0" smtClean="0">
                <a:solidFill>
                  <a:srgbClr val="D6A300"/>
                </a:solidFill>
              </a:rPr>
              <a:t>Issue 2</a:t>
            </a:r>
            <a:r>
              <a:rPr lang="en-GB" sz="2900" dirty="0" smtClean="0">
                <a:solidFill>
                  <a:srgbClr val="D6A300"/>
                </a:solidFill>
              </a:rPr>
              <a:t>: </a:t>
            </a:r>
            <a:r>
              <a:rPr lang="en-GB" sz="2600" dirty="0" smtClean="0"/>
              <a:t>IATI-sourced &amp; OECD-sourced transparency assessments now include </a:t>
            </a:r>
            <a:r>
              <a:rPr lang="en-GB" sz="2600" u="sng" dirty="0" smtClean="0"/>
              <a:t>different dimensions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720436" y="5625334"/>
            <a:ext cx="7872021" cy="769441"/>
          </a:xfrm>
          <a:prstGeom prst="rect">
            <a:avLst/>
          </a:prstGeom>
          <a:solidFill>
            <a:srgbClr val="AAE0C6"/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Shall we include the new ‘accuracy dimension’? How shall we report on ‘accuracy’?</a:t>
            </a:r>
            <a:endParaRPr lang="en-GB" sz="22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323911"/>
              </p:ext>
            </p:extLst>
          </p:nvPr>
        </p:nvGraphicFramePr>
        <p:xfrm>
          <a:off x="534390" y="1538519"/>
          <a:ext cx="8058067" cy="3576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6410"/>
                <a:gridCol w="1016000"/>
                <a:gridCol w="1190171"/>
                <a:gridCol w="1291772"/>
                <a:gridCol w="123371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i="1" dirty="0" smtClean="0">
                          <a:solidFill>
                            <a:schemeClr val="bg1"/>
                          </a:solidFill>
                          <a:effectLst/>
                        </a:rPr>
                        <a:t>Dimensions</a:t>
                      </a:r>
                      <a:endParaRPr lang="en-GB" sz="2200" i="1" dirty="0">
                        <a:solidFill>
                          <a:schemeClr val="bg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tx1"/>
                          </a:solidFill>
                          <a:effectLst/>
                        </a:rPr>
                        <a:t>BUSAN</a:t>
                      </a:r>
                      <a:endParaRPr lang="en-GB" sz="19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CRS</a:t>
                      </a:r>
                      <a:endParaRPr lang="en-GB" sz="2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FSS</a:t>
                      </a:r>
                      <a:endParaRPr lang="en-GB" sz="2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IATI</a:t>
                      </a:r>
                      <a:endParaRPr lang="en-GB" sz="2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Timeliness</a:t>
                      </a:r>
                      <a:endParaRPr lang="en-GB" sz="2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00B050"/>
                          </a:solidFill>
                          <a:effectLst/>
                        </a:rPr>
                        <a:t>●</a:t>
                      </a:r>
                      <a:endParaRPr lang="en-GB" sz="2200" dirty="0">
                        <a:solidFill>
                          <a:srgbClr val="00B05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AE0C6"/>
                    </a:solidFill>
                  </a:tcPr>
                </a:tc>
              </a:tr>
              <a:tr h="3536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Comprehensiveness</a:t>
                      </a:r>
                      <a:endParaRPr lang="en-GB" sz="2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00B050"/>
                          </a:solidFill>
                          <a:effectLst/>
                        </a:rPr>
                        <a:t>●</a:t>
                      </a:r>
                      <a:endParaRPr lang="en-GB" sz="2200" dirty="0">
                        <a:solidFill>
                          <a:srgbClr val="00B05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●</a:t>
                      </a:r>
                      <a:endParaRPr lang="en-GB" sz="2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36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Forward-looking Nature</a:t>
                      </a:r>
                      <a:endParaRPr lang="en-GB" sz="2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solidFill>
                            <a:srgbClr val="00B050"/>
                          </a:solidFill>
                          <a:effectLst/>
                        </a:rPr>
                        <a:t>●</a:t>
                      </a:r>
                      <a:endParaRPr lang="en-GB" sz="2200" dirty="0">
                        <a:solidFill>
                          <a:srgbClr val="00B050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0C6"/>
                    </a:solidFill>
                  </a:tcPr>
                </a:tc>
              </a:tr>
              <a:tr h="3536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Public Disclosure</a:t>
                      </a:r>
                      <a:endParaRPr lang="en-GB" sz="2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36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Accuracy</a:t>
                      </a:r>
                      <a:endParaRPr lang="en-GB" sz="2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●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AAE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◌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AAE0C6"/>
                    </a:solidFill>
                  </a:tcPr>
                </a:tc>
              </a:tr>
              <a:tr h="3536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Use</a:t>
                      </a:r>
                      <a:endParaRPr lang="en-GB" sz="2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 </a:t>
                      </a:r>
                      <a:endParaRPr lang="en-GB" sz="2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 </a:t>
                      </a:r>
                      <a:endParaRPr lang="en-GB" sz="220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1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51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Sources of Data:</a:t>
                      </a:r>
                      <a:endParaRPr lang="en-GB" sz="20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</a:rPr>
                        <a:t>OECD systems</a:t>
                      </a:r>
                      <a:endParaRPr lang="en-GB" sz="20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AAE0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IATI</a:t>
                      </a:r>
                      <a:endParaRPr lang="en-GB" sz="2000" b="1" dirty="0"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701800" y="216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7271657" y="4354286"/>
            <a:ext cx="1698172" cy="21626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12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558" y="2619814"/>
            <a:ext cx="9144557" cy="1491688"/>
          </a:xfrm>
          <a:prstGeom prst="rect">
            <a:avLst/>
          </a:prstGeom>
          <a:solidFill>
            <a:srgbClr val="AAE0C6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2239" y="227594"/>
            <a:ext cx="8539313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9999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900" dirty="0" smtClean="0">
                <a:solidFill>
                  <a:srgbClr val="D6A300"/>
                </a:solidFill>
              </a:rPr>
              <a:t>Alternatives for Issue 2</a:t>
            </a:r>
            <a:endParaRPr lang="en-GB" sz="2900" dirty="0">
              <a:solidFill>
                <a:srgbClr val="D6A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845" y="1031496"/>
            <a:ext cx="847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rgbClr val="0099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 A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2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Removal of </a:t>
            </a:r>
            <a:r>
              <a:rPr lang="en-GB" sz="2200" b="1" i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accuracy dimension </a:t>
            </a:r>
            <a:r>
              <a:rPr lang="en-GB" sz="22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OECD-sourced assessments 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Homogeneous dimensions across systems -&gt; better  comparability.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Consistent with the Busan dimensions</a:t>
            </a:r>
            <a:endParaRPr lang="en-GB" sz="2000" b="1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847" y="2619813"/>
            <a:ext cx="83655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rgbClr val="0099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 B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2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 of </a:t>
            </a:r>
            <a:r>
              <a:rPr lang="en-GB" sz="2200" b="1" i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accuracy dimension </a:t>
            </a:r>
            <a:r>
              <a:rPr lang="en-GB" sz="22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separately.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in Option A, homogeneous dimensions -&gt; comparability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Reports on the quality of data as emerging issue, to be included in the post-2015 review of the Monitoring Framework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200" b="1" dirty="0" smtClean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07" y="4262895"/>
            <a:ext cx="8645792" cy="23391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rgbClr val="0099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 C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2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</a:t>
            </a:r>
            <a:r>
              <a:rPr lang="en-GB" sz="2200" b="1" i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accuracy </a:t>
            </a:r>
            <a:r>
              <a:rPr lang="en-GB" sz="2200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OECD-sourced systems</a:t>
            </a:r>
            <a:r>
              <a:rPr lang="en-GB" sz="22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accept that underlying dimensions to measure transparency may vary across systems.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Avoids methodological challenges in ‘recalculating’ OECD assessments </a:t>
            </a:r>
            <a:r>
              <a:rPr lang="en-GB" sz="2000" b="1" i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GB" sz="2000" b="1" i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transparency dimension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Disaggregated data by dimension still allow for comparisons across systems for specific dimensions (e.g. timeliness)</a:t>
            </a:r>
          </a:p>
        </p:txBody>
      </p:sp>
    </p:spTree>
    <p:extLst>
      <p:ext uri="{BB962C8B-B14F-4D97-AF65-F5344CB8AC3E}">
        <p14:creationId xmlns:p14="http://schemas.microsoft.com/office/powerpoint/2010/main" val="327160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838" y="37353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4100" b="1" dirty="0" smtClean="0">
                <a:solidFill>
                  <a:schemeClr val="tx1"/>
                </a:solidFill>
              </a:rPr>
              <a:t>We welcome your feedback.</a:t>
            </a:r>
            <a:br>
              <a:rPr lang="en-GB" sz="4100" b="1" dirty="0" smtClean="0">
                <a:solidFill>
                  <a:schemeClr val="tx1"/>
                </a:solidFill>
              </a:rPr>
            </a:br>
            <a:r>
              <a:rPr lang="en-GB" sz="4100" b="1" dirty="0" smtClean="0">
                <a:solidFill>
                  <a:schemeClr val="tx1"/>
                </a:solidFill>
              </a:rPr>
              <a:t/>
            </a:r>
            <a:br>
              <a:rPr lang="en-GB" sz="4100" b="1" dirty="0" smtClean="0">
                <a:solidFill>
                  <a:schemeClr val="tx1"/>
                </a:solidFill>
              </a:rPr>
            </a:br>
            <a:r>
              <a:rPr lang="en-GB" sz="4100" b="1" dirty="0" smtClean="0">
                <a:solidFill>
                  <a:srgbClr val="D6A300"/>
                </a:solidFill>
              </a:rPr>
              <a:t>Thank you</a:t>
            </a:r>
            <a:r>
              <a:rPr lang="en-GB" sz="3600" b="1" dirty="0" smtClean="0">
                <a:solidFill>
                  <a:srgbClr val="D6A300"/>
                </a:solidFill>
              </a:rPr>
              <a:t>                  </a:t>
            </a:r>
            <a:r>
              <a:rPr lang="en-GB" sz="3600" b="1" dirty="0" smtClean="0">
                <a:solidFill>
                  <a:schemeClr val="tx1"/>
                </a:solidFill>
              </a:rPr>
              <a:t/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3600" b="1" dirty="0">
                <a:solidFill>
                  <a:schemeClr val="tx1"/>
                </a:solidFill>
              </a:rPr>
              <a:t/>
            </a:r>
            <a:br>
              <a:rPr lang="en-GB" sz="3600" b="1" dirty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/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1700" b="1" i="1" dirty="0" smtClean="0">
                <a:solidFill>
                  <a:schemeClr val="tx1"/>
                </a:solidFill>
              </a:rPr>
              <a:t>www.effectivecooperation.org</a:t>
            </a:r>
            <a:endParaRPr lang="en-GB" sz="1700" b="1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957887"/>
            <a:ext cx="9152878" cy="908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37" y="703141"/>
            <a:ext cx="2964169" cy="6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7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EDC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GPEDC</Template>
  <TotalTime>2203</TotalTime>
  <Words>612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GPEDC</vt:lpstr>
      <vt:lpstr>Indicator 4 on Transparency</vt:lpstr>
      <vt:lpstr>Quick Background for the Consultation</vt:lpstr>
      <vt:lpstr>Background for the Consultation (2)</vt:lpstr>
      <vt:lpstr>Issue 1: The functional focus of the relevant data sources is different.</vt:lpstr>
      <vt:lpstr>Alternatives for Issue 1</vt:lpstr>
      <vt:lpstr>Issue 2: IATI-sourced &amp; OECD-sourced transparency assessments now include different dimensions.</vt:lpstr>
      <vt:lpstr>PowerPoint Presentation</vt:lpstr>
      <vt:lpstr>We welcome your feedback.  Thank you                     www.effectivecooperation.org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COIC Stephanie</dc:creator>
  <cp:lastModifiedBy>GUERRERO-RUIZ Alejandro</cp:lastModifiedBy>
  <cp:revision>123</cp:revision>
  <cp:lastPrinted>2015-03-09T08:38:20Z</cp:lastPrinted>
  <dcterms:created xsi:type="dcterms:W3CDTF">2014-04-22T14:24:24Z</dcterms:created>
  <dcterms:modified xsi:type="dcterms:W3CDTF">2015-12-03T09:11:49Z</dcterms:modified>
</cp:coreProperties>
</file>