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6" r:id="rId3"/>
    <p:sldId id="30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DDB"/>
    <a:srgbClr val="CDD6EB"/>
    <a:srgbClr val="C7E6FB"/>
    <a:srgbClr val="CDDBEB"/>
    <a:srgbClr val="72B08B"/>
    <a:srgbClr val="000000"/>
    <a:srgbClr val="3B3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91"/>
      </p:cViewPr>
      <p:guideLst>
        <p:guide orient="horz" pos="216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A07C11-8A7F-463E-AF37-33903D9B53E0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33B49FD-3BBE-4DE3-86EF-9F2890974322}">
      <dgm:prSet phldrT="[Text]" custT="1"/>
      <dgm:spPr/>
      <dgm:t>
        <a:bodyPr/>
        <a:lstStyle/>
        <a:p>
          <a:r>
            <a:rPr lang="en-GB" sz="1800" b="1" dirty="0" smtClean="0">
              <a:solidFill>
                <a:schemeClr val="tx2"/>
              </a:solidFill>
            </a:rPr>
            <a:t>Global Goals</a:t>
          </a:r>
        </a:p>
        <a:p>
          <a:r>
            <a:rPr lang="en-GB" sz="1800" b="1" dirty="0" smtClean="0">
              <a:solidFill>
                <a:schemeClr val="tx2"/>
              </a:solidFill>
            </a:rPr>
            <a:t>Global Partnership</a:t>
          </a:r>
        </a:p>
        <a:p>
          <a:r>
            <a:rPr lang="en-GB" sz="1800" b="1" dirty="0" smtClean="0">
              <a:solidFill>
                <a:schemeClr val="tx2"/>
              </a:solidFill>
            </a:rPr>
            <a:t>Global Data Revolution</a:t>
          </a:r>
          <a:endParaRPr lang="en-GB" sz="1800" b="1" dirty="0">
            <a:solidFill>
              <a:schemeClr val="tx2"/>
            </a:solidFill>
          </a:endParaRPr>
        </a:p>
      </dgm:t>
    </dgm:pt>
    <dgm:pt modelId="{365DBE3C-905E-47B7-AC78-0884C60523E3}" type="parTrans" cxnId="{BA3C36E7-A944-4C2B-B670-E9AEAC9FAD8F}">
      <dgm:prSet/>
      <dgm:spPr/>
      <dgm:t>
        <a:bodyPr/>
        <a:lstStyle/>
        <a:p>
          <a:endParaRPr lang="en-GB"/>
        </a:p>
      </dgm:t>
    </dgm:pt>
    <dgm:pt modelId="{F212B975-96CC-4235-9733-F2EA6E8BB83B}" type="sibTrans" cxnId="{BA3C36E7-A944-4C2B-B670-E9AEAC9FAD8F}">
      <dgm:prSet/>
      <dgm:spPr/>
      <dgm:t>
        <a:bodyPr/>
        <a:lstStyle/>
        <a:p>
          <a:endParaRPr lang="en-GB"/>
        </a:p>
      </dgm:t>
    </dgm:pt>
    <dgm:pt modelId="{318E89AE-5697-4B1A-95EE-4597A6C7CD14}">
      <dgm:prSet phldrT="[Text]" custT="1"/>
      <dgm:spPr/>
      <dgm:t>
        <a:bodyPr/>
        <a:lstStyle/>
        <a:p>
          <a:r>
            <a:rPr lang="en-GB" sz="2800" b="1" dirty="0" smtClean="0"/>
            <a:t>Political initiative &amp; technical open data standard?</a:t>
          </a:r>
          <a:endParaRPr lang="en-GB" sz="2800" b="1" dirty="0"/>
        </a:p>
      </dgm:t>
    </dgm:pt>
    <dgm:pt modelId="{FF3FB472-7AEE-4D12-A46A-DB599C44ECB5}" type="parTrans" cxnId="{D98E1EB7-01BD-48E8-9ABC-3EA8DDC7BD1E}">
      <dgm:prSet/>
      <dgm:spPr/>
      <dgm:t>
        <a:bodyPr/>
        <a:lstStyle/>
        <a:p>
          <a:endParaRPr lang="en-GB"/>
        </a:p>
      </dgm:t>
    </dgm:pt>
    <dgm:pt modelId="{B0F60EBC-5F29-46B6-83DC-AD9D51F1FD2A}" type="sibTrans" cxnId="{D98E1EB7-01BD-48E8-9ABC-3EA8DDC7BD1E}">
      <dgm:prSet/>
      <dgm:spPr/>
      <dgm:t>
        <a:bodyPr/>
        <a:lstStyle/>
        <a:p>
          <a:endParaRPr lang="en-GB"/>
        </a:p>
      </dgm:t>
    </dgm:pt>
    <dgm:pt modelId="{7F91AB0C-E70D-4462-8E5C-58189AEB120E}">
      <dgm:prSet custT="1"/>
      <dgm:spPr/>
      <dgm:t>
        <a:bodyPr/>
        <a:lstStyle/>
        <a:p>
          <a:r>
            <a:rPr lang="en-GB" sz="2800" b="1" dirty="0" smtClean="0"/>
            <a:t>Capturing information on all resources for development?</a:t>
          </a:r>
          <a:endParaRPr lang="en-GB" sz="2800" b="1" dirty="0"/>
        </a:p>
      </dgm:t>
    </dgm:pt>
    <dgm:pt modelId="{C6517850-C878-445B-90D0-5B875FEB7A63}" type="parTrans" cxnId="{9E8BA7FF-881D-47A3-9130-2F2D1B3AE17A}">
      <dgm:prSet/>
      <dgm:spPr/>
      <dgm:t>
        <a:bodyPr/>
        <a:lstStyle/>
        <a:p>
          <a:endParaRPr lang="en-GB"/>
        </a:p>
      </dgm:t>
    </dgm:pt>
    <dgm:pt modelId="{C5329F3A-7D00-456B-9345-97E2D773C501}" type="sibTrans" cxnId="{9E8BA7FF-881D-47A3-9130-2F2D1B3AE17A}">
      <dgm:prSet/>
      <dgm:spPr/>
      <dgm:t>
        <a:bodyPr/>
        <a:lstStyle/>
        <a:p>
          <a:endParaRPr lang="en-GB"/>
        </a:p>
      </dgm:t>
    </dgm:pt>
    <dgm:pt modelId="{84385CB0-76E8-4F8F-93DF-C3DCB0312CB1}">
      <dgm:prSet phldrT="[Text]" custT="1"/>
      <dgm:spPr/>
      <dgm:t>
        <a:bodyPr/>
        <a:lstStyle/>
        <a:p>
          <a:r>
            <a:rPr lang="en-GB" sz="2800" b="1" dirty="0" smtClean="0"/>
            <a:t>New times, new values?</a:t>
          </a:r>
          <a:endParaRPr lang="en-GB" sz="2800" b="1" dirty="0"/>
        </a:p>
      </dgm:t>
    </dgm:pt>
    <dgm:pt modelId="{9D9E6276-79BB-44BB-89A6-8154897DFC04}" type="parTrans" cxnId="{E521583F-5B41-4AB2-BAE6-C597137090DE}">
      <dgm:prSet/>
      <dgm:spPr/>
      <dgm:t>
        <a:bodyPr/>
        <a:lstStyle/>
        <a:p>
          <a:endParaRPr lang="en-GB"/>
        </a:p>
      </dgm:t>
    </dgm:pt>
    <dgm:pt modelId="{B1FE2AEF-0388-4A53-9C2C-F4C6532E7932}" type="sibTrans" cxnId="{E521583F-5B41-4AB2-BAE6-C597137090DE}">
      <dgm:prSet/>
      <dgm:spPr/>
      <dgm:t>
        <a:bodyPr/>
        <a:lstStyle/>
        <a:p>
          <a:endParaRPr lang="en-GB"/>
        </a:p>
      </dgm:t>
    </dgm:pt>
    <dgm:pt modelId="{EC5DDDCA-76FA-4B6C-A4D4-A21B411704F9}">
      <dgm:prSet phldrT="[Text]" phldr="1"/>
      <dgm:spPr/>
      <dgm:t>
        <a:bodyPr/>
        <a:lstStyle/>
        <a:p>
          <a:endParaRPr lang="en-GB" dirty="0"/>
        </a:p>
      </dgm:t>
    </dgm:pt>
    <dgm:pt modelId="{5ADF2182-B2BC-47BD-A9DB-B6A991717C5E}" type="parTrans" cxnId="{4E6705A2-87EC-45D9-A1D9-0FAE957A7236}">
      <dgm:prSet/>
      <dgm:spPr/>
      <dgm:t>
        <a:bodyPr/>
        <a:lstStyle/>
        <a:p>
          <a:endParaRPr lang="en-GB"/>
        </a:p>
      </dgm:t>
    </dgm:pt>
    <dgm:pt modelId="{24AAB717-7510-48EF-9D78-014528D594B4}" type="sibTrans" cxnId="{4E6705A2-87EC-45D9-A1D9-0FAE957A7236}">
      <dgm:prSet/>
      <dgm:spPr/>
      <dgm:t>
        <a:bodyPr/>
        <a:lstStyle/>
        <a:p>
          <a:endParaRPr lang="en-GB"/>
        </a:p>
      </dgm:t>
    </dgm:pt>
    <dgm:pt modelId="{9E51605F-FFB4-4F2E-BF88-F9C4ED09F3CF}">
      <dgm:prSet custT="1"/>
      <dgm:spPr/>
      <dgm:t>
        <a:bodyPr/>
        <a:lstStyle/>
        <a:p>
          <a:r>
            <a:rPr lang="en-GB" sz="2800" b="1" dirty="0" smtClean="0"/>
            <a:t>New more inclusive name?  </a:t>
          </a:r>
          <a:endParaRPr lang="en-GB" sz="2800" b="1" dirty="0"/>
        </a:p>
      </dgm:t>
    </dgm:pt>
    <dgm:pt modelId="{87289A51-209D-48E5-96C2-3128CBE8CAFC}" type="parTrans" cxnId="{38F2327A-69EB-4938-A1B6-25F09D320754}">
      <dgm:prSet/>
      <dgm:spPr/>
      <dgm:t>
        <a:bodyPr/>
        <a:lstStyle/>
        <a:p>
          <a:endParaRPr lang="en-GB"/>
        </a:p>
      </dgm:t>
    </dgm:pt>
    <dgm:pt modelId="{1213FA0A-9384-4F36-AEE1-C2BEE3BC84C4}" type="sibTrans" cxnId="{38F2327A-69EB-4938-A1B6-25F09D320754}">
      <dgm:prSet/>
      <dgm:spPr/>
      <dgm:t>
        <a:bodyPr/>
        <a:lstStyle/>
        <a:p>
          <a:endParaRPr lang="en-GB"/>
        </a:p>
      </dgm:t>
    </dgm:pt>
    <dgm:pt modelId="{37C7AACB-E9CA-4901-A0CD-22CA9760BDB7}" type="pres">
      <dgm:prSet presAssocID="{24A07C11-8A7F-463E-AF37-33903D9B53E0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7A637B0-193E-43D3-A0AE-B72E96377352}" type="pres">
      <dgm:prSet presAssocID="{24A07C11-8A7F-463E-AF37-33903D9B53E0}" presName="matrix" presStyleCnt="0"/>
      <dgm:spPr/>
    </dgm:pt>
    <dgm:pt modelId="{F1B74278-F7C2-4562-854B-0AEEB3AF9089}" type="pres">
      <dgm:prSet presAssocID="{24A07C11-8A7F-463E-AF37-33903D9B53E0}" presName="tile1" presStyleLbl="node1" presStyleIdx="0" presStyleCnt="4"/>
      <dgm:spPr/>
      <dgm:t>
        <a:bodyPr/>
        <a:lstStyle/>
        <a:p>
          <a:endParaRPr lang="en-GB"/>
        </a:p>
      </dgm:t>
    </dgm:pt>
    <dgm:pt modelId="{4DDAA87E-68A7-4369-AADF-E8B17A342EC5}" type="pres">
      <dgm:prSet presAssocID="{24A07C11-8A7F-463E-AF37-33903D9B53E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4E0A04-78BC-4FBC-A954-59FA1CE0948F}" type="pres">
      <dgm:prSet presAssocID="{24A07C11-8A7F-463E-AF37-33903D9B53E0}" presName="tile2" presStyleLbl="node1" presStyleIdx="1" presStyleCnt="4"/>
      <dgm:spPr/>
      <dgm:t>
        <a:bodyPr/>
        <a:lstStyle/>
        <a:p>
          <a:endParaRPr lang="en-GB"/>
        </a:p>
      </dgm:t>
    </dgm:pt>
    <dgm:pt modelId="{D659339C-52D0-411E-9DD2-989A4A6CE7B2}" type="pres">
      <dgm:prSet presAssocID="{24A07C11-8A7F-463E-AF37-33903D9B53E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CC42CD-7B97-4D2F-96FD-869CA61A706F}" type="pres">
      <dgm:prSet presAssocID="{24A07C11-8A7F-463E-AF37-33903D9B53E0}" presName="tile3" presStyleLbl="node1" presStyleIdx="2" presStyleCnt="4"/>
      <dgm:spPr/>
      <dgm:t>
        <a:bodyPr/>
        <a:lstStyle/>
        <a:p>
          <a:endParaRPr lang="en-GB"/>
        </a:p>
      </dgm:t>
    </dgm:pt>
    <dgm:pt modelId="{FCFF4B96-AF56-445F-AF2B-793887CF3FDB}" type="pres">
      <dgm:prSet presAssocID="{24A07C11-8A7F-463E-AF37-33903D9B53E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24FD27-7A0E-485B-AB2D-151329EC8657}" type="pres">
      <dgm:prSet presAssocID="{24A07C11-8A7F-463E-AF37-33903D9B53E0}" presName="tile4" presStyleLbl="node1" presStyleIdx="3" presStyleCnt="4"/>
      <dgm:spPr/>
      <dgm:t>
        <a:bodyPr/>
        <a:lstStyle/>
        <a:p>
          <a:endParaRPr lang="en-GB"/>
        </a:p>
      </dgm:t>
    </dgm:pt>
    <dgm:pt modelId="{1BFDE197-8174-4C96-9F59-5867D9A4596D}" type="pres">
      <dgm:prSet presAssocID="{24A07C11-8A7F-463E-AF37-33903D9B53E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4E5F490-6249-4747-95E9-A4AB070219C2}" type="pres">
      <dgm:prSet presAssocID="{24A07C11-8A7F-463E-AF37-33903D9B53E0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48AF818C-C4EB-4F23-8009-41823B775D86}" type="presOf" srcId="{318E89AE-5697-4B1A-95EE-4597A6C7CD14}" destId="{F1B74278-F7C2-4562-854B-0AEEB3AF9089}" srcOrd="0" destOrd="0" presId="urn:microsoft.com/office/officeart/2005/8/layout/matrix1"/>
    <dgm:cxn modelId="{45AE4FEF-6D58-4AA0-88FC-59010180F8CA}" type="presOf" srcId="{7F91AB0C-E70D-4462-8E5C-58189AEB120E}" destId="{D659339C-52D0-411E-9DD2-989A4A6CE7B2}" srcOrd="1" destOrd="0" presId="urn:microsoft.com/office/officeart/2005/8/layout/matrix1"/>
    <dgm:cxn modelId="{62958F96-CB4E-4804-95B7-6EB2FE1C0089}" type="presOf" srcId="{318E89AE-5697-4B1A-95EE-4597A6C7CD14}" destId="{4DDAA87E-68A7-4369-AADF-E8B17A342EC5}" srcOrd="1" destOrd="0" presId="urn:microsoft.com/office/officeart/2005/8/layout/matrix1"/>
    <dgm:cxn modelId="{E2D431DA-29B6-47FA-A317-F16A96B2C0A8}" type="presOf" srcId="{9E51605F-FFB4-4F2E-BF88-F9C4ED09F3CF}" destId="{D6CC42CD-7B97-4D2F-96FD-869CA61A706F}" srcOrd="0" destOrd="0" presId="urn:microsoft.com/office/officeart/2005/8/layout/matrix1"/>
    <dgm:cxn modelId="{7F238861-DF0B-4D2A-908E-79EFFD819BD3}" type="presOf" srcId="{84385CB0-76E8-4F8F-93DF-C3DCB0312CB1}" destId="{4624FD27-7A0E-485B-AB2D-151329EC8657}" srcOrd="0" destOrd="0" presId="urn:microsoft.com/office/officeart/2005/8/layout/matrix1"/>
    <dgm:cxn modelId="{4E6705A2-87EC-45D9-A1D9-0FAE957A7236}" srcId="{C33B49FD-3BBE-4DE3-86EF-9F2890974322}" destId="{EC5DDDCA-76FA-4B6C-A4D4-A21B411704F9}" srcOrd="4" destOrd="0" parTransId="{5ADF2182-B2BC-47BD-A9DB-B6A991717C5E}" sibTransId="{24AAB717-7510-48EF-9D78-014528D594B4}"/>
    <dgm:cxn modelId="{38F2327A-69EB-4938-A1B6-25F09D320754}" srcId="{C33B49FD-3BBE-4DE3-86EF-9F2890974322}" destId="{9E51605F-FFB4-4F2E-BF88-F9C4ED09F3CF}" srcOrd="2" destOrd="0" parTransId="{87289A51-209D-48E5-96C2-3128CBE8CAFC}" sibTransId="{1213FA0A-9384-4F36-AEE1-C2BEE3BC84C4}"/>
    <dgm:cxn modelId="{DF150464-C1DC-43A0-B4C1-B0156F128040}" type="presOf" srcId="{7F91AB0C-E70D-4462-8E5C-58189AEB120E}" destId="{6F4E0A04-78BC-4FBC-A954-59FA1CE0948F}" srcOrd="0" destOrd="0" presId="urn:microsoft.com/office/officeart/2005/8/layout/matrix1"/>
    <dgm:cxn modelId="{D8A07160-9ADF-4275-8553-934273A21A9B}" type="presOf" srcId="{C33B49FD-3BBE-4DE3-86EF-9F2890974322}" destId="{64E5F490-6249-4747-95E9-A4AB070219C2}" srcOrd="0" destOrd="0" presId="urn:microsoft.com/office/officeart/2005/8/layout/matrix1"/>
    <dgm:cxn modelId="{D98E1EB7-01BD-48E8-9ABC-3EA8DDC7BD1E}" srcId="{C33B49FD-3BBE-4DE3-86EF-9F2890974322}" destId="{318E89AE-5697-4B1A-95EE-4597A6C7CD14}" srcOrd="0" destOrd="0" parTransId="{FF3FB472-7AEE-4D12-A46A-DB599C44ECB5}" sibTransId="{B0F60EBC-5F29-46B6-83DC-AD9D51F1FD2A}"/>
    <dgm:cxn modelId="{9E8BA7FF-881D-47A3-9130-2F2D1B3AE17A}" srcId="{C33B49FD-3BBE-4DE3-86EF-9F2890974322}" destId="{7F91AB0C-E70D-4462-8E5C-58189AEB120E}" srcOrd="1" destOrd="0" parTransId="{C6517850-C878-445B-90D0-5B875FEB7A63}" sibTransId="{C5329F3A-7D00-456B-9345-97E2D773C501}"/>
    <dgm:cxn modelId="{E521583F-5B41-4AB2-BAE6-C597137090DE}" srcId="{C33B49FD-3BBE-4DE3-86EF-9F2890974322}" destId="{84385CB0-76E8-4F8F-93DF-C3DCB0312CB1}" srcOrd="3" destOrd="0" parTransId="{9D9E6276-79BB-44BB-89A6-8154897DFC04}" sibTransId="{B1FE2AEF-0388-4A53-9C2C-F4C6532E7932}"/>
    <dgm:cxn modelId="{BA3C36E7-A944-4C2B-B670-E9AEAC9FAD8F}" srcId="{24A07C11-8A7F-463E-AF37-33903D9B53E0}" destId="{C33B49FD-3BBE-4DE3-86EF-9F2890974322}" srcOrd="0" destOrd="0" parTransId="{365DBE3C-905E-47B7-AC78-0884C60523E3}" sibTransId="{F212B975-96CC-4235-9733-F2EA6E8BB83B}"/>
    <dgm:cxn modelId="{D14C2669-1285-41E4-86DE-141C8E211CAB}" type="presOf" srcId="{9E51605F-FFB4-4F2E-BF88-F9C4ED09F3CF}" destId="{FCFF4B96-AF56-445F-AF2B-793887CF3FDB}" srcOrd="1" destOrd="0" presId="urn:microsoft.com/office/officeart/2005/8/layout/matrix1"/>
    <dgm:cxn modelId="{688475BF-9514-43F5-BAF0-49095C025127}" type="presOf" srcId="{24A07C11-8A7F-463E-AF37-33903D9B53E0}" destId="{37C7AACB-E9CA-4901-A0CD-22CA9760BDB7}" srcOrd="0" destOrd="0" presId="urn:microsoft.com/office/officeart/2005/8/layout/matrix1"/>
    <dgm:cxn modelId="{2F8A8B64-2B1E-413D-A5D2-98ABA01A41FC}" type="presOf" srcId="{84385CB0-76E8-4F8F-93DF-C3DCB0312CB1}" destId="{1BFDE197-8174-4C96-9F59-5867D9A4596D}" srcOrd="1" destOrd="0" presId="urn:microsoft.com/office/officeart/2005/8/layout/matrix1"/>
    <dgm:cxn modelId="{8A3564C8-2E78-4120-A595-BE9112A3D270}" type="presParOf" srcId="{37C7AACB-E9CA-4901-A0CD-22CA9760BDB7}" destId="{07A637B0-193E-43D3-A0AE-B72E96377352}" srcOrd="0" destOrd="0" presId="urn:microsoft.com/office/officeart/2005/8/layout/matrix1"/>
    <dgm:cxn modelId="{4282E311-C2E0-4849-9360-62C18D629627}" type="presParOf" srcId="{07A637B0-193E-43D3-A0AE-B72E96377352}" destId="{F1B74278-F7C2-4562-854B-0AEEB3AF9089}" srcOrd="0" destOrd="0" presId="urn:microsoft.com/office/officeart/2005/8/layout/matrix1"/>
    <dgm:cxn modelId="{419C8F4C-2F60-4C56-9292-5D426855F169}" type="presParOf" srcId="{07A637B0-193E-43D3-A0AE-B72E96377352}" destId="{4DDAA87E-68A7-4369-AADF-E8B17A342EC5}" srcOrd="1" destOrd="0" presId="urn:microsoft.com/office/officeart/2005/8/layout/matrix1"/>
    <dgm:cxn modelId="{7F485C35-DED8-4E29-B674-C8663E269F64}" type="presParOf" srcId="{07A637B0-193E-43D3-A0AE-B72E96377352}" destId="{6F4E0A04-78BC-4FBC-A954-59FA1CE0948F}" srcOrd="2" destOrd="0" presId="urn:microsoft.com/office/officeart/2005/8/layout/matrix1"/>
    <dgm:cxn modelId="{3718F323-A116-4C36-AD2C-A5CAFF261504}" type="presParOf" srcId="{07A637B0-193E-43D3-A0AE-B72E96377352}" destId="{D659339C-52D0-411E-9DD2-989A4A6CE7B2}" srcOrd="3" destOrd="0" presId="urn:microsoft.com/office/officeart/2005/8/layout/matrix1"/>
    <dgm:cxn modelId="{F7BE87BF-028D-44A2-AA37-4A2CA6AB48D4}" type="presParOf" srcId="{07A637B0-193E-43D3-A0AE-B72E96377352}" destId="{D6CC42CD-7B97-4D2F-96FD-869CA61A706F}" srcOrd="4" destOrd="0" presId="urn:microsoft.com/office/officeart/2005/8/layout/matrix1"/>
    <dgm:cxn modelId="{F5CF5C29-3CB6-4F92-B080-AE9C2F308001}" type="presParOf" srcId="{07A637B0-193E-43D3-A0AE-B72E96377352}" destId="{FCFF4B96-AF56-445F-AF2B-793887CF3FDB}" srcOrd="5" destOrd="0" presId="urn:microsoft.com/office/officeart/2005/8/layout/matrix1"/>
    <dgm:cxn modelId="{8B411BDD-17B1-4EAB-B625-E6DF31BBECB0}" type="presParOf" srcId="{07A637B0-193E-43D3-A0AE-B72E96377352}" destId="{4624FD27-7A0E-485B-AB2D-151329EC8657}" srcOrd="6" destOrd="0" presId="urn:microsoft.com/office/officeart/2005/8/layout/matrix1"/>
    <dgm:cxn modelId="{9FB31739-BC97-485E-B8D8-C6BB1D045159}" type="presParOf" srcId="{07A637B0-193E-43D3-A0AE-B72E96377352}" destId="{1BFDE197-8174-4C96-9F59-5867D9A4596D}" srcOrd="7" destOrd="0" presId="urn:microsoft.com/office/officeart/2005/8/layout/matrix1"/>
    <dgm:cxn modelId="{168C6E2F-40AE-42CC-BE78-25B77ABD12EF}" type="presParOf" srcId="{37C7AACB-E9CA-4901-A0CD-22CA9760BDB7}" destId="{64E5F490-6249-4747-95E9-A4AB070219C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B74278-F7C2-4562-854B-0AEEB3AF9089}">
      <dsp:nvSpPr>
        <dsp:cNvPr id="0" name=""/>
        <dsp:cNvSpPr/>
      </dsp:nvSpPr>
      <dsp:spPr>
        <a:xfrm rot="16200000">
          <a:off x="879871" y="-879871"/>
          <a:ext cx="2355056" cy="411479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Political initiative &amp; technical open data standard?</a:t>
          </a:r>
          <a:endParaRPr lang="en-GB" sz="2800" b="1" kern="1200" dirty="0"/>
        </a:p>
      </dsp:txBody>
      <dsp:txXfrm rot="5400000">
        <a:off x="0" y="0"/>
        <a:ext cx="4114799" cy="1766292"/>
      </dsp:txXfrm>
    </dsp:sp>
    <dsp:sp modelId="{6F4E0A04-78BC-4FBC-A954-59FA1CE0948F}">
      <dsp:nvSpPr>
        <dsp:cNvPr id="0" name=""/>
        <dsp:cNvSpPr/>
      </dsp:nvSpPr>
      <dsp:spPr>
        <a:xfrm>
          <a:off x="4114799" y="0"/>
          <a:ext cx="4114799" cy="235505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Capturing information on all resources for development?</a:t>
          </a:r>
          <a:endParaRPr lang="en-GB" sz="2800" b="1" kern="1200" dirty="0"/>
        </a:p>
      </dsp:txBody>
      <dsp:txXfrm>
        <a:off x="4114799" y="0"/>
        <a:ext cx="4114799" cy="1766292"/>
      </dsp:txXfrm>
    </dsp:sp>
    <dsp:sp modelId="{D6CC42CD-7B97-4D2F-96FD-869CA61A706F}">
      <dsp:nvSpPr>
        <dsp:cNvPr id="0" name=""/>
        <dsp:cNvSpPr/>
      </dsp:nvSpPr>
      <dsp:spPr>
        <a:xfrm rot="10800000">
          <a:off x="0" y="2355056"/>
          <a:ext cx="4114799" cy="235505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New more inclusive name?  </a:t>
          </a:r>
          <a:endParaRPr lang="en-GB" sz="2800" b="1" kern="1200" dirty="0"/>
        </a:p>
      </dsp:txBody>
      <dsp:txXfrm rot="10800000">
        <a:off x="0" y="2943819"/>
        <a:ext cx="4114799" cy="1766292"/>
      </dsp:txXfrm>
    </dsp:sp>
    <dsp:sp modelId="{4624FD27-7A0E-485B-AB2D-151329EC8657}">
      <dsp:nvSpPr>
        <dsp:cNvPr id="0" name=""/>
        <dsp:cNvSpPr/>
      </dsp:nvSpPr>
      <dsp:spPr>
        <a:xfrm rot="5400000">
          <a:off x="4994672" y="1475184"/>
          <a:ext cx="2355056" cy="411479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New times, new values?</a:t>
          </a:r>
          <a:endParaRPr lang="en-GB" sz="2800" b="1" kern="1200" dirty="0"/>
        </a:p>
      </dsp:txBody>
      <dsp:txXfrm rot="-5400000">
        <a:off x="4114800" y="2943819"/>
        <a:ext cx="4114799" cy="1766292"/>
      </dsp:txXfrm>
    </dsp:sp>
    <dsp:sp modelId="{64E5F490-6249-4747-95E9-A4AB070219C2}">
      <dsp:nvSpPr>
        <dsp:cNvPr id="0" name=""/>
        <dsp:cNvSpPr/>
      </dsp:nvSpPr>
      <dsp:spPr>
        <a:xfrm>
          <a:off x="2880359" y="1766292"/>
          <a:ext cx="2468880" cy="1177528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chemeClr val="tx2"/>
              </a:solidFill>
            </a:rPr>
            <a:t>Global Goals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chemeClr val="tx2"/>
              </a:solidFill>
            </a:rPr>
            <a:t>Global Partnership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chemeClr val="tx2"/>
              </a:solidFill>
            </a:rPr>
            <a:t>Global Data Revolution</a:t>
          </a:r>
          <a:endParaRPr lang="en-GB" sz="1800" b="1" kern="1200" dirty="0">
            <a:solidFill>
              <a:schemeClr val="tx2"/>
            </a:solidFill>
          </a:endParaRPr>
        </a:p>
      </dsp:txBody>
      <dsp:txXfrm>
        <a:off x="2937841" y="1823774"/>
        <a:ext cx="2353916" cy="10625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784" y="2510805"/>
            <a:ext cx="7772400" cy="1224136"/>
          </a:xfrm>
        </p:spPr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789040"/>
            <a:ext cx="6400800" cy="158417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27" name="Picture 3" descr="\\crp.unops.local\files\UserHome\daeunl\Desktop\IATI powerpoint\IATI 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332656"/>
            <a:ext cx="3608755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016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272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874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83"/>
          <a:stretch/>
        </p:blipFill>
        <p:spPr bwMode="auto">
          <a:xfrm>
            <a:off x="4356388" y="404664"/>
            <a:ext cx="4787612" cy="59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895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709120"/>
          </a:xfrm>
          <a:noFill/>
          <a:effectLst/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23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5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83"/>
          <a:stretch/>
        </p:blipFill>
        <p:spPr bwMode="auto">
          <a:xfrm>
            <a:off x="4356388" y="404664"/>
            <a:ext cx="4787612" cy="59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277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83"/>
          <a:stretch/>
        </p:blipFill>
        <p:spPr bwMode="auto">
          <a:xfrm>
            <a:off x="4356388" y="404664"/>
            <a:ext cx="4787612" cy="59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895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4938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83"/>
          <a:stretch/>
        </p:blipFill>
        <p:spPr bwMode="auto">
          <a:xfrm>
            <a:off x="4356388" y="404664"/>
            <a:ext cx="4787612" cy="59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4040188" cy="59774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183" y="1916832"/>
            <a:ext cx="4041205" cy="4248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5369" y="1268760"/>
            <a:ext cx="4041775" cy="59774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9" y="1916832"/>
            <a:ext cx="4042792" cy="4248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895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318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83"/>
          <a:stretch/>
        </p:blipFill>
        <p:spPr bwMode="auto">
          <a:xfrm>
            <a:off x="4356388" y="404664"/>
            <a:ext cx="4787612" cy="59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895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67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83"/>
          <a:stretch/>
        </p:blipFill>
        <p:spPr bwMode="auto">
          <a:xfrm>
            <a:off x="4356388" y="404664"/>
            <a:ext cx="4787612" cy="59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001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83"/>
          <a:stretch/>
        </p:blipFill>
        <p:spPr bwMode="auto">
          <a:xfrm>
            <a:off x="4356388" y="404664"/>
            <a:ext cx="4787612" cy="59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0708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56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6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8F44-8F7E-4F18-8248-7E1CC3B4E4DD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83"/>
          <a:stretch/>
        </p:blipFill>
        <p:spPr bwMode="auto">
          <a:xfrm>
            <a:off x="4356388" y="404664"/>
            <a:ext cx="4787612" cy="59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17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669360"/>
            <a:ext cx="2283739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678" y="1484784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7544" y="6669360"/>
            <a:ext cx="1162472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2B28F44-8F7E-4F18-8248-7E1CC3B4E4DD}" type="datetimeFigureOut">
              <a:rPr lang="en-GB" smtClean="0"/>
              <a:pPr/>
              <a:t>01/12/2015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19678" y="6669360"/>
            <a:ext cx="2895600" cy="216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669360"/>
            <a:ext cx="21336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60BCF-0D6D-43FF-AE4F-E1791E02F87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2283739" y="6669360"/>
            <a:ext cx="2283739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4567478" y="6669360"/>
            <a:ext cx="2283739" cy="2160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6851217" y="6669360"/>
            <a:ext cx="2292783" cy="2160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78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rgbClr val="3B3B3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1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Vision and strategic direction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b">
            <a:normAutofit/>
          </a:bodyPr>
          <a:lstStyle/>
          <a:p>
            <a:r>
              <a:rPr lang="en-US" sz="1800" dirty="0" smtClean="0">
                <a:latin typeface="Calibri" pitchFamily="34" charset="0"/>
              </a:rPr>
              <a:t>Presentation by Alasdair Wardhaugh, Members’ Advisory Group</a:t>
            </a:r>
            <a:br>
              <a:rPr lang="en-US" sz="1800" dirty="0" smtClean="0">
                <a:latin typeface="Calibri" pitchFamily="34" charset="0"/>
              </a:rPr>
            </a:br>
            <a:r>
              <a:rPr lang="en-US" sz="1800" dirty="0" smtClean="0">
                <a:latin typeface="Calibri" pitchFamily="34" charset="0"/>
              </a:rPr>
              <a:t>Copenhagen – 2</a:t>
            </a:r>
            <a:r>
              <a:rPr lang="en-US" sz="1800" baseline="30000" dirty="0" smtClean="0">
                <a:latin typeface="Calibri" pitchFamily="34" charset="0"/>
              </a:rPr>
              <a:t>nd</a:t>
            </a:r>
            <a:r>
              <a:rPr lang="en-US" sz="1800" dirty="0" smtClean="0">
                <a:latin typeface="Calibri" pitchFamily="34" charset="0"/>
              </a:rPr>
              <a:t> December 2015 </a:t>
            </a:r>
            <a:endParaRPr lang="en-GB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3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changing external landscape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400" b="1" dirty="0" smtClean="0"/>
              <a:t>Accra HLF 2008 </a:t>
            </a:r>
            <a:r>
              <a:rPr lang="en-GB" sz="2400" dirty="0" smtClean="0"/>
              <a:t>		</a:t>
            </a:r>
            <a:r>
              <a:rPr lang="en-GB" sz="2400" b="1" dirty="0" err="1" smtClean="0"/>
              <a:t>Busan</a:t>
            </a:r>
            <a:r>
              <a:rPr lang="en-GB" sz="2400" b="1" dirty="0" smtClean="0"/>
              <a:t> HLF 2011</a:t>
            </a:r>
          </a:p>
          <a:p>
            <a:pPr>
              <a:buNone/>
            </a:pPr>
            <a:r>
              <a:rPr lang="en-GB" sz="2400" dirty="0" smtClean="0"/>
              <a:t>Aid effectiveness		Development effectiveness</a:t>
            </a:r>
          </a:p>
          <a:p>
            <a:pPr>
              <a:buNone/>
            </a:pPr>
            <a:r>
              <a:rPr lang="en-GB" sz="2400" dirty="0" smtClean="0"/>
              <a:t>IATI Statement 		IATI Standard </a:t>
            </a:r>
          </a:p>
          <a:p>
            <a:pPr>
              <a:buNone/>
            </a:pPr>
            <a:r>
              <a:rPr lang="en-GB" sz="2400" b="1" dirty="0" smtClean="0"/>
              <a:t>MDGs (2015)		SDGs (2030)</a:t>
            </a:r>
          </a:p>
          <a:p>
            <a:pPr>
              <a:buNone/>
            </a:pPr>
            <a:r>
              <a:rPr lang="en-GB" sz="2400" dirty="0" smtClean="0"/>
              <a:t>Reduce poverty		End poverty </a:t>
            </a:r>
          </a:p>
          <a:p>
            <a:pPr>
              <a:buNone/>
            </a:pPr>
            <a:r>
              <a:rPr lang="en-GB" sz="2400" dirty="0" smtClean="0"/>
              <a:t>Aid/ODA 			All resources/actors </a:t>
            </a:r>
          </a:p>
          <a:p>
            <a:pPr>
              <a:buNone/>
            </a:pPr>
            <a:r>
              <a:rPr lang="en-GB" sz="2400" b="1" dirty="0" smtClean="0"/>
              <a:t>Open data </a:t>
            </a:r>
            <a:r>
              <a:rPr lang="en-GB" sz="2400" dirty="0" smtClean="0"/>
              <a:t>			</a:t>
            </a:r>
            <a:r>
              <a:rPr lang="en-GB" sz="2400" b="1" dirty="0" smtClean="0"/>
              <a:t>Joined-up data standards  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987824" y="141277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2987824" y="198884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>
            <a:off x="2987824" y="26369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>
            <a:off x="2987824" y="321297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>
            <a:off x="2987824" y="378904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>
            <a:off x="2987824" y="43651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>
            <a:off x="2987824" y="50851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Big Questions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849652"/>
              </p:ext>
            </p:extLst>
          </p:nvPr>
        </p:nvGraphicFramePr>
        <p:xfrm>
          <a:off x="468313" y="1268413"/>
          <a:ext cx="8229600" cy="4710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643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ATI">
      <a:dk1>
        <a:srgbClr val="3B3B3B"/>
      </a:dk1>
      <a:lt1>
        <a:srgbClr val="FBFCF2"/>
      </a:lt1>
      <a:dk2>
        <a:srgbClr val="25247B"/>
      </a:dk2>
      <a:lt2>
        <a:srgbClr val="EEECE1"/>
      </a:lt2>
      <a:accent1>
        <a:srgbClr val="ACC32B"/>
      </a:accent1>
      <a:accent2>
        <a:srgbClr val="007244"/>
      </a:accent2>
      <a:accent3>
        <a:srgbClr val="0092D0"/>
      </a:accent3>
      <a:accent4>
        <a:srgbClr val="25247B"/>
      </a:accent4>
      <a:accent5>
        <a:srgbClr val="21BAFF"/>
      </a:accent5>
      <a:accent6>
        <a:srgbClr val="4D4DCB"/>
      </a:accent6>
      <a:hlink>
        <a:srgbClr val="ACC32B"/>
      </a:hlink>
      <a:folHlink>
        <a:srgbClr val="007244"/>
      </a:folHlink>
    </a:clrScheme>
    <a:fontScheme name="IATI theme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1225</TotalTime>
  <Words>56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Vision and strategic direction</vt:lpstr>
      <vt:lpstr>The changing external landscape </vt:lpstr>
      <vt:lpstr>Big Questions</vt:lpstr>
    </vt:vector>
  </TitlesOfParts>
  <Company>UNOPS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Daeun LEE</dc:creator>
  <cp:lastModifiedBy>Alasdair Wardhaugh</cp:lastModifiedBy>
  <cp:revision>93</cp:revision>
  <dcterms:created xsi:type="dcterms:W3CDTF">2014-01-14T13:27:25Z</dcterms:created>
  <dcterms:modified xsi:type="dcterms:W3CDTF">2015-12-01T21:13:23Z</dcterms:modified>
</cp:coreProperties>
</file>