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6" r:id="rId4"/>
    <p:sldId id="261" r:id="rId5"/>
    <p:sldId id="279" r:id="rId6"/>
    <p:sldId id="284" r:id="rId7"/>
    <p:sldId id="281" r:id="rId8"/>
    <p:sldId id="282" r:id="rId9"/>
    <p:sldId id="285" r:id="rId10"/>
    <p:sldId id="286" r:id="rId11"/>
    <p:sldId id="289"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DDB"/>
    <a:srgbClr val="CDD6EB"/>
    <a:srgbClr val="C7E6FB"/>
    <a:srgbClr val="CDDBEB"/>
    <a:srgbClr val="72B08B"/>
    <a:srgbClr val="000000"/>
    <a:srgbClr val="3B3B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26" y="58"/>
      </p:cViewPr>
      <p:guideLst>
        <p:guide orient="horz" pos="2160"/>
        <p:guide pos="3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1784" y="2510805"/>
            <a:ext cx="7772400" cy="1224136"/>
          </a:xfrm>
        </p:spPr>
        <p:txBody>
          <a:bodyPr>
            <a:normAutofit/>
          </a:bodyPr>
          <a:lstStyle>
            <a:lvl1pPr algn="l">
              <a:defRPr sz="3200" b="1"/>
            </a:lvl1pPr>
          </a:lstStyle>
          <a:p>
            <a:r>
              <a:rPr lang="en-US" dirty="0" smtClean="0"/>
              <a:t>Click to edit Master title style</a:t>
            </a:r>
            <a:endParaRPr lang="en-GB" dirty="0"/>
          </a:p>
        </p:txBody>
      </p:sp>
      <p:sp>
        <p:nvSpPr>
          <p:cNvPr id="3" name="Subtitle 2"/>
          <p:cNvSpPr>
            <a:spLocks noGrp="1"/>
          </p:cNvSpPr>
          <p:nvPr>
            <p:ph type="subTitle" idx="1"/>
          </p:nvPr>
        </p:nvSpPr>
        <p:spPr>
          <a:xfrm>
            <a:off x="539552" y="3789040"/>
            <a:ext cx="6400800" cy="1584176"/>
          </a:xfrm>
        </p:spPr>
        <p:txBody>
          <a:bodyPr>
            <a:normAutofit/>
          </a:bodyPr>
          <a:lstStyle>
            <a:lvl1pPr marL="0" indent="0" algn="l">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D2B28F44-8F7E-4F18-8248-7E1CC3B4E4DD}" type="datetimeFigureOut">
              <a:rPr lang="en-GB" smtClean="0"/>
              <a:t>01/12/2015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60BCF-0D6D-43FF-AE4F-E1791E02F874}" type="slidenum">
              <a:rPr lang="en-GB" smtClean="0"/>
              <a:t>‹#›</a:t>
            </a:fld>
            <a:endParaRPr lang="en-GB"/>
          </a:p>
        </p:txBody>
      </p:sp>
      <p:pic>
        <p:nvPicPr>
          <p:cNvPr id="1027" name="Picture 3" descr="\\crp.unops.local\files\UserHome\daeunl\Desktop\IATI powerpoint\IATI 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9551" y="332656"/>
            <a:ext cx="3608755"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0160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B28F44-8F7E-4F18-8248-7E1CC3B4E4DD}" type="datetimeFigureOut">
              <a:rPr lang="en-GB" smtClean="0"/>
              <a:t>01/12/2015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60BCF-0D6D-43FF-AE4F-E1791E02F874}" type="slidenum">
              <a:rPr lang="en-GB" smtClean="0"/>
              <a:t>‹#›</a:t>
            </a:fld>
            <a:endParaRPr lang="en-GB"/>
          </a:p>
        </p:txBody>
      </p:sp>
    </p:spTree>
    <p:extLst>
      <p:ext uri="{BB962C8B-B14F-4D97-AF65-F5344CB8AC3E}">
        <p14:creationId xmlns:p14="http://schemas.microsoft.com/office/powerpoint/2010/main" val="33802723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B28F44-8F7E-4F18-8248-7E1CC3B4E4DD}" type="datetimeFigureOut">
              <a:rPr lang="en-GB" smtClean="0"/>
              <a:t>01/12/2015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60BCF-0D6D-43FF-AE4F-E1791E02F874}" type="slidenum">
              <a:rPr lang="en-GB" smtClean="0"/>
              <a:t>‹#›</a:t>
            </a:fld>
            <a:endParaRPr lang="en-GB"/>
          </a:p>
        </p:txBody>
      </p:sp>
    </p:spTree>
    <p:extLst>
      <p:ext uri="{BB962C8B-B14F-4D97-AF65-F5344CB8AC3E}">
        <p14:creationId xmlns:p14="http://schemas.microsoft.com/office/powerpoint/2010/main" val="2596874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2051"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404664"/>
            <a:ext cx="8229600" cy="868958"/>
          </a:xfr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467544" y="1268760"/>
            <a:ext cx="8229600" cy="4709120"/>
          </a:xfrm>
          <a:noFill/>
          <a:effectLst/>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D2B28F44-8F7E-4F18-8248-7E1CC3B4E4DD}" type="datetimeFigureOut">
              <a:rPr lang="en-GB" smtClean="0"/>
              <a:t>01/12/2015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60BCF-0D6D-43FF-AE4F-E1791E02F874}" type="slidenum">
              <a:rPr lang="en-GB" smtClean="0"/>
              <a:t>‹#›</a:t>
            </a:fld>
            <a:endParaRPr lang="en-GB"/>
          </a:p>
        </p:txBody>
      </p:sp>
    </p:spTree>
    <p:extLst>
      <p:ext uri="{BB962C8B-B14F-4D97-AF65-F5344CB8AC3E}">
        <p14:creationId xmlns:p14="http://schemas.microsoft.com/office/powerpoint/2010/main" val="2951234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9750" y="4406900"/>
            <a:ext cx="7772400" cy="1362075"/>
          </a:xfrm>
        </p:spPr>
        <p:txBody>
          <a:bodyPr anchor="t">
            <a:normAutofit/>
          </a:bodyPr>
          <a:lstStyle>
            <a:lvl1pPr algn="l">
              <a:defRPr sz="32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539750"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B28F44-8F7E-4F18-8248-7E1CC3B4E4DD}" type="datetimeFigureOut">
              <a:rPr lang="en-GB" smtClean="0"/>
              <a:t>01/12/2015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4960BCF-0D6D-43FF-AE4F-E1791E02F874}" type="slidenum">
              <a:rPr lang="en-GB" smtClean="0"/>
              <a:t>‹#›</a:t>
            </a:fld>
            <a:endParaRPr lang="en-GB"/>
          </a:p>
        </p:txBody>
      </p:sp>
      <p:pic>
        <p:nvPicPr>
          <p:cNvPr id="7"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52779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sz="half" idx="1"/>
          </p:nvPr>
        </p:nvSpPr>
        <p:spPr>
          <a:xfrm>
            <a:off x="457200" y="1268760"/>
            <a:ext cx="4038600" cy="485740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268760"/>
            <a:ext cx="4038600" cy="485740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Date Placeholder 4"/>
          <p:cNvSpPr>
            <a:spLocks noGrp="1"/>
          </p:cNvSpPr>
          <p:nvPr>
            <p:ph type="dt" sz="half" idx="10"/>
          </p:nvPr>
        </p:nvSpPr>
        <p:spPr/>
        <p:txBody>
          <a:bodyPr/>
          <a:lstStyle/>
          <a:p>
            <a:fld id="{D2B28F44-8F7E-4F18-8248-7E1CC3B4E4DD}" type="datetimeFigureOut">
              <a:rPr lang="en-GB" smtClean="0"/>
              <a:t>01/12/2015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960BCF-0D6D-43FF-AE4F-E1791E02F874}" type="slidenum">
              <a:rPr lang="en-GB" smtClean="0"/>
              <a:t>‹#›</a:t>
            </a:fld>
            <a:endParaRPr lang="en-GB"/>
          </a:p>
        </p:txBody>
      </p:sp>
      <p:sp>
        <p:nvSpPr>
          <p:cNvPr id="15" name="Title 1"/>
          <p:cNvSpPr>
            <a:spLocks noGrp="1"/>
          </p:cNvSpPr>
          <p:nvPr>
            <p:ph type="title"/>
          </p:nvPr>
        </p:nvSpPr>
        <p:spPr>
          <a:xfrm>
            <a:off x="457200" y="404664"/>
            <a:ext cx="8229600" cy="868958"/>
          </a:xfrm>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142493882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1"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
        <p:nvSpPr>
          <p:cNvPr id="3" name="Text Placeholder 2"/>
          <p:cNvSpPr>
            <a:spLocks noGrp="1"/>
          </p:cNvSpPr>
          <p:nvPr>
            <p:ph type="body" idx="1"/>
          </p:nvPr>
        </p:nvSpPr>
        <p:spPr>
          <a:xfrm>
            <a:off x="467544" y="1268760"/>
            <a:ext cx="4040188" cy="59774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6183" y="1916832"/>
            <a:ext cx="4041205" cy="424847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55369" y="1268760"/>
            <a:ext cx="4041775" cy="59774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4009" y="1916832"/>
            <a:ext cx="4042792" cy="424847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Date Placeholder 6"/>
          <p:cNvSpPr>
            <a:spLocks noGrp="1"/>
          </p:cNvSpPr>
          <p:nvPr>
            <p:ph type="dt" sz="half" idx="10"/>
          </p:nvPr>
        </p:nvSpPr>
        <p:spPr/>
        <p:txBody>
          <a:bodyPr/>
          <a:lstStyle/>
          <a:p>
            <a:fld id="{D2B28F44-8F7E-4F18-8248-7E1CC3B4E4DD}" type="datetimeFigureOut">
              <a:rPr lang="en-GB" smtClean="0"/>
              <a:t>01/12/2015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4960BCF-0D6D-43FF-AE4F-E1791E02F874}" type="slidenum">
              <a:rPr lang="en-GB" smtClean="0"/>
              <a:t>‹#›</a:t>
            </a:fld>
            <a:endParaRPr lang="en-GB"/>
          </a:p>
        </p:txBody>
      </p:sp>
      <p:sp>
        <p:nvSpPr>
          <p:cNvPr id="12" name="Title 1"/>
          <p:cNvSpPr>
            <a:spLocks noGrp="1"/>
          </p:cNvSpPr>
          <p:nvPr>
            <p:ph type="title"/>
          </p:nvPr>
        </p:nvSpPr>
        <p:spPr>
          <a:xfrm>
            <a:off x="457200" y="404664"/>
            <a:ext cx="8229600" cy="868958"/>
          </a:xfrm>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4203181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2B28F44-8F7E-4F18-8248-7E1CC3B4E4DD}" type="datetimeFigureOut">
              <a:rPr lang="en-GB" smtClean="0"/>
              <a:t>01/12/2015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4960BCF-0D6D-43FF-AE4F-E1791E02F874}" type="slidenum">
              <a:rPr lang="en-GB" smtClean="0"/>
              <a:t>‹#›</a:t>
            </a:fld>
            <a:endParaRPr lang="en-GB"/>
          </a:p>
        </p:txBody>
      </p:sp>
      <p:pic>
        <p:nvPicPr>
          <p:cNvPr id="6"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a:spLocks noGrp="1"/>
          </p:cNvSpPr>
          <p:nvPr>
            <p:ph type="title"/>
          </p:nvPr>
        </p:nvSpPr>
        <p:spPr>
          <a:xfrm>
            <a:off x="457200" y="404664"/>
            <a:ext cx="8229600" cy="868958"/>
          </a:xfrm>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31436702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B28F44-8F7E-4F18-8248-7E1CC3B4E4DD}" type="datetimeFigureOut">
              <a:rPr lang="en-GB" smtClean="0"/>
              <a:t>01/12/2015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4960BCF-0D6D-43FF-AE4F-E1791E02F874}" type="slidenum">
              <a:rPr lang="en-GB" smtClean="0"/>
              <a:t>‹#›</a:t>
            </a:fld>
            <a:endParaRPr lang="en-GB"/>
          </a:p>
        </p:txBody>
      </p:sp>
      <p:pic>
        <p:nvPicPr>
          <p:cNvPr id="5"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70013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ctr"/>
          <a:lstStyle>
            <a:lvl1pPr algn="l">
              <a:defRPr sz="2000" b="1"/>
            </a:lvl1pPr>
          </a:lstStyle>
          <a:p>
            <a:r>
              <a:rPr lang="en-US" dirty="0" smtClean="0"/>
              <a:t>Click to edit Master title style</a:t>
            </a:r>
            <a:endParaRPr lang="en-GB"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28F44-8F7E-4F18-8248-7E1CC3B4E4DD}" type="datetimeFigureOut">
              <a:rPr lang="en-GB" smtClean="0"/>
              <a:t>01/12/2015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960BCF-0D6D-43FF-AE4F-E1791E02F874}" type="slidenum">
              <a:rPr lang="en-GB" smtClean="0"/>
              <a:t>‹#›</a:t>
            </a:fld>
            <a:endParaRPr lang="en-GB"/>
          </a:p>
        </p:txBody>
      </p:sp>
      <p:pic>
        <p:nvPicPr>
          <p:cNvPr id="8"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070850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356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68356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8356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B28F44-8F7E-4F18-8248-7E1CC3B4E4DD}" type="datetimeFigureOut">
              <a:rPr lang="en-GB" smtClean="0"/>
              <a:t>01/12/2015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4960BCF-0D6D-43FF-AE4F-E1791E02F874}" type="slidenum">
              <a:rPr lang="en-GB" smtClean="0"/>
              <a:t>‹#›</a:t>
            </a:fld>
            <a:endParaRPr lang="en-GB"/>
          </a:p>
        </p:txBody>
      </p:sp>
      <p:pic>
        <p:nvPicPr>
          <p:cNvPr id="8" name="Picture 3"/>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r="19183"/>
          <a:stretch/>
        </p:blipFill>
        <p:spPr bwMode="auto">
          <a:xfrm>
            <a:off x="4356388" y="404664"/>
            <a:ext cx="4787612" cy="5904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4174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669360"/>
            <a:ext cx="2283739" cy="2160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2678" y="1484784"/>
            <a:ext cx="8229600" cy="470912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67544" y="6669360"/>
            <a:ext cx="1162472" cy="216024"/>
          </a:xfrm>
          <a:prstGeom prst="rect">
            <a:avLst/>
          </a:prstGeom>
        </p:spPr>
        <p:txBody>
          <a:bodyPr vert="horz" lIns="91440" tIns="45720" rIns="91440" bIns="45720" rtlCol="0" anchor="ctr"/>
          <a:lstStyle>
            <a:lvl1pPr algn="l">
              <a:defRPr lang="en-GB" sz="1400" smtClean="0">
                <a:latin typeface="Arial" panose="020B0604020202020204" pitchFamily="34" charset="0"/>
                <a:cs typeface="Arial" panose="020B0604020202020204" pitchFamily="34" charset="0"/>
              </a:defRPr>
            </a:lvl1pPr>
          </a:lstStyle>
          <a:p>
            <a:fld id="{D2B28F44-8F7E-4F18-8248-7E1CC3B4E4DD}" type="datetimeFigureOut">
              <a:rPr lang="en-GB" smtClean="0"/>
              <a:pPr/>
              <a:t>01/12/2015</a:t>
            </a:fld>
            <a:endParaRPr lang="en-GB" dirty="0"/>
          </a:p>
        </p:txBody>
      </p:sp>
      <p:sp>
        <p:nvSpPr>
          <p:cNvPr id="5" name="Footer Placeholder 4"/>
          <p:cNvSpPr>
            <a:spLocks noGrp="1"/>
          </p:cNvSpPr>
          <p:nvPr>
            <p:ph type="ftr" sz="quarter" idx="3"/>
          </p:nvPr>
        </p:nvSpPr>
        <p:spPr>
          <a:xfrm>
            <a:off x="3119678" y="6669360"/>
            <a:ext cx="2895600" cy="21666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669360"/>
            <a:ext cx="2133600" cy="216024"/>
          </a:xfrm>
          <a:prstGeom prst="rect">
            <a:avLst/>
          </a:prstGeom>
        </p:spPr>
        <p:txBody>
          <a:bodyPr vert="horz" lIns="91440" tIns="45720" rIns="91440" bIns="45720" rtlCol="0" anchor="ctr"/>
          <a:lstStyle>
            <a:lvl1pPr algn="r">
              <a:defRPr sz="1200">
                <a:solidFill>
                  <a:schemeClr val="tx1">
                    <a:tint val="75000"/>
                  </a:schemeClr>
                </a:solidFill>
              </a:defRPr>
            </a:lvl1pPr>
          </a:lstStyle>
          <a:p>
            <a:fld id="{14960BCF-0D6D-43FF-AE4F-E1791E02F874}" type="slidenum">
              <a:rPr lang="en-GB" smtClean="0"/>
              <a:t>‹#›</a:t>
            </a:fld>
            <a:endParaRPr lang="en-GB"/>
          </a:p>
        </p:txBody>
      </p:sp>
      <p:sp>
        <p:nvSpPr>
          <p:cNvPr id="9" name="Rectangle 8"/>
          <p:cNvSpPr/>
          <p:nvPr userDrawn="1"/>
        </p:nvSpPr>
        <p:spPr>
          <a:xfrm>
            <a:off x="2283739" y="6669360"/>
            <a:ext cx="2283739" cy="2160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userDrawn="1"/>
        </p:nvSpPr>
        <p:spPr>
          <a:xfrm>
            <a:off x="4567478" y="6669360"/>
            <a:ext cx="2283739" cy="2160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userDrawn="1"/>
        </p:nvSpPr>
        <p:spPr>
          <a:xfrm>
            <a:off x="6851217" y="6669360"/>
            <a:ext cx="2292783" cy="2160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17788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200" b="1" kern="1200">
          <a:solidFill>
            <a:schemeClr val="accent4"/>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lnSpc>
          <a:spcPct val="150000"/>
        </a:lnSpc>
        <a:spcBef>
          <a:spcPct val="20000"/>
        </a:spcBef>
        <a:buFont typeface="Arial" panose="020B0604020202020204" pitchFamily="34" charset="0"/>
        <a:buChar char="•"/>
        <a:defRPr sz="2800" kern="1200">
          <a:solidFill>
            <a:srgbClr val="3B3B3B"/>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lnSpc>
          <a:spcPct val="150000"/>
        </a:lnSpc>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ct val="20000"/>
        </a:spcBef>
        <a:buFont typeface="Arial" panose="020B0604020202020204" pitchFamily="34" charset="0"/>
        <a:buChar char="•"/>
        <a:defRPr sz="2400" kern="1200">
          <a:solidFill>
            <a:schemeClr val="bg1">
              <a:lumMod val="2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ct val="20000"/>
        </a:spcBef>
        <a:buFont typeface="Arial" panose="020B0604020202020204" pitchFamily="34" charset="0"/>
        <a:buChar char="»"/>
        <a:defRPr sz="2000" kern="1200">
          <a:solidFill>
            <a:schemeClr val="accent1">
              <a:lumMod val="7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IATI Steering Committee</a:t>
            </a:r>
            <a:endParaRPr lang="en-GB" dirty="0"/>
          </a:p>
        </p:txBody>
      </p:sp>
      <p:sp>
        <p:nvSpPr>
          <p:cNvPr id="3" name="Subtitle 2"/>
          <p:cNvSpPr>
            <a:spLocks noGrp="1"/>
          </p:cNvSpPr>
          <p:nvPr>
            <p:ph type="subTitle" idx="1"/>
          </p:nvPr>
        </p:nvSpPr>
        <p:spPr/>
        <p:txBody>
          <a:bodyPr>
            <a:normAutofit fontScale="92500"/>
          </a:bodyPr>
          <a:lstStyle/>
          <a:p>
            <a:r>
              <a:rPr lang="en-US" dirty="0" smtClean="0"/>
              <a:t>Members Advisory Group – Governance</a:t>
            </a:r>
          </a:p>
          <a:p>
            <a:r>
              <a:rPr lang="en-US" dirty="0" smtClean="0"/>
              <a:t>Jamie Attard, Bill &amp; Melinda Gates Foundation</a:t>
            </a:r>
            <a:endParaRPr lang="en-GB" dirty="0"/>
          </a:p>
        </p:txBody>
      </p:sp>
    </p:spTree>
    <p:extLst>
      <p:ext uri="{BB962C8B-B14F-4D97-AF65-F5344CB8AC3E}">
        <p14:creationId xmlns:p14="http://schemas.microsoft.com/office/powerpoint/2010/main" val="4254338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Recommendation 2: Empowerment of Governing </a:t>
            </a:r>
            <a:r>
              <a:rPr lang="en-GB" dirty="0" smtClean="0"/>
              <a:t>Board (</a:t>
            </a:r>
            <a:r>
              <a:rPr lang="en-GB" dirty="0" err="1" smtClean="0"/>
              <a:t>Con’t</a:t>
            </a:r>
            <a:r>
              <a:rPr lang="en-GB" dirty="0" smtClean="0"/>
              <a:t>)</a:t>
            </a:r>
            <a:endParaRPr lang="en-GB" dirty="0"/>
          </a:p>
        </p:txBody>
      </p:sp>
      <p:sp>
        <p:nvSpPr>
          <p:cNvPr id="3" name="Content Placeholder 2"/>
          <p:cNvSpPr>
            <a:spLocks noGrp="1"/>
          </p:cNvSpPr>
          <p:nvPr>
            <p:ph idx="1"/>
          </p:nvPr>
        </p:nvSpPr>
        <p:spPr/>
        <p:txBody>
          <a:bodyPr>
            <a:normAutofit/>
          </a:bodyPr>
          <a:lstStyle/>
          <a:p>
            <a:endParaRPr lang="en-GB" dirty="0" smtClean="0"/>
          </a:p>
          <a:p>
            <a:endParaRPr lang="en-GB" dirty="0" smtClean="0"/>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612712065"/>
              </p:ext>
            </p:extLst>
          </p:nvPr>
        </p:nvGraphicFramePr>
        <p:xfrm>
          <a:off x="611560" y="1397000"/>
          <a:ext cx="7992888" cy="2595880"/>
        </p:xfrm>
        <a:graphic>
          <a:graphicData uri="http://schemas.openxmlformats.org/drawingml/2006/table">
            <a:tbl>
              <a:tblPr firstRow="1" bandRow="1">
                <a:tableStyleId>{5C22544A-7EE6-4342-B048-85BDC9FD1C3A}</a:tableStyleId>
              </a:tblPr>
              <a:tblGrid>
                <a:gridCol w="3924436"/>
                <a:gridCol w="4068452"/>
              </a:tblGrid>
              <a:tr h="370840">
                <a:tc>
                  <a:txBody>
                    <a:bodyPr/>
                    <a:lstStyle/>
                    <a:p>
                      <a:pPr algn="ctr"/>
                      <a:r>
                        <a:rPr lang="en-US" dirty="0" smtClean="0"/>
                        <a:t>Recommendation</a:t>
                      </a:r>
                      <a:endParaRPr lang="en-US" dirty="0"/>
                    </a:p>
                  </a:txBody>
                  <a:tcPr/>
                </a:tc>
                <a:tc>
                  <a:txBody>
                    <a:bodyPr/>
                    <a:lstStyle/>
                    <a:p>
                      <a:pPr algn="ctr"/>
                      <a:r>
                        <a:rPr lang="en-US" dirty="0" smtClean="0"/>
                        <a:t>Implication</a:t>
                      </a:r>
                      <a:endParaRPr lang="en-US" dirty="0"/>
                    </a:p>
                  </a:txBody>
                  <a:tcPr/>
                </a:tc>
              </a:tr>
              <a:tr h="370840">
                <a:tc>
                  <a:txBody>
                    <a:bodyPr/>
                    <a:lstStyle/>
                    <a:p>
                      <a:pPr marL="285750" indent="-285750">
                        <a:buFont typeface="Arial" panose="020B0604020202020204" pitchFamily="34" charset="0"/>
                        <a:buChar char="•"/>
                      </a:pPr>
                      <a:r>
                        <a:rPr lang="en-US" sz="1400" kern="1200" dirty="0" smtClean="0">
                          <a:solidFill>
                            <a:schemeClr val="dk1"/>
                          </a:solidFill>
                          <a:effectLst/>
                          <a:latin typeface="+mn-lt"/>
                          <a:ea typeface="+mn-ea"/>
                          <a:cs typeface="+mn-cs"/>
                        </a:rPr>
                        <a:t>The Governing Board is responsible for electing a Chair and Vice-Chair from amongst Board members that will serve in the same capacity for both the Governing Board and Member Assembly. </a:t>
                      </a:r>
                    </a:p>
                    <a:p>
                      <a:endParaRPr lang="en-US" sz="1400" kern="1200" dirty="0" smtClean="0">
                        <a:solidFill>
                          <a:schemeClr val="dk1"/>
                        </a:solidFill>
                        <a:effectLst/>
                        <a:latin typeface="+mn-lt"/>
                        <a:ea typeface="+mn-ea"/>
                        <a:cs typeface="+mn-cs"/>
                      </a:endParaRPr>
                    </a:p>
                    <a:p>
                      <a:r>
                        <a:rPr lang="en-US" sz="1400" kern="1200" dirty="0" smtClean="0">
                          <a:solidFill>
                            <a:schemeClr val="dk1"/>
                          </a:solidFill>
                          <a:effectLst/>
                          <a:latin typeface="+mn-lt"/>
                          <a:ea typeface="+mn-ea"/>
                          <a:cs typeface="+mn-cs"/>
                        </a:rPr>
                        <a:t/>
                      </a:r>
                      <a:br>
                        <a:rPr lang="en-US" sz="1400" kern="1200" dirty="0" smtClean="0">
                          <a:solidFill>
                            <a:schemeClr val="dk1"/>
                          </a:solidFill>
                          <a:effectLst/>
                          <a:latin typeface="+mn-lt"/>
                          <a:ea typeface="+mn-ea"/>
                          <a:cs typeface="+mn-cs"/>
                        </a:rPr>
                      </a:br>
                      <a:endParaRPr lang="en-US" sz="1400" kern="1200" dirty="0" smtClean="0">
                        <a:solidFill>
                          <a:schemeClr val="dk1"/>
                        </a:solidFill>
                        <a:effectLst/>
                        <a:latin typeface="+mn-lt"/>
                        <a:ea typeface="+mn-ea"/>
                        <a:cs typeface="+mn-cs"/>
                      </a:endParaRPr>
                    </a:p>
                    <a:p>
                      <a:pPr marL="285750" indent="-285750" algn="l" defTabSz="914400" rtl="0" eaLnBrk="1" latinLnBrk="0" hangingPunct="1">
                        <a:buFont typeface="Arial" panose="020B0604020202020204" pitchFamily="34" charset="0"/>
                        <a:buChar char="•"/>
                      </a:pPr>
                      <a:endParaRPr lang="en-US" sz="1400" kern="1200" dirty="0">
                        <a:solidFill>
                          <a:schemeClr val="dk1"/>
                        </a:solidFill>
                        <a:effectLst/>
                        <a:latin typeface="+mn-lt"/>
                        <a:ea typeface="+mn-ea"/>
                        <a:cs typeface="+mn-cs"/>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smtClean="0">
                          <a:solidFill>
                            <a:schemeClr val="dk1"/>
                          </a:solidFill>
                          <a:effectLst/>
                          <a:latin typeface="+mn-lt"/>
                          <a:ea typeface="+mn-ea"/>
                          <a:cs typeface="+mn-cs"/>
                        </a:rPr>
                        <a:t>The Chair and Vice-Chair of the Governing Board and Member Assembly will assume the responsibilities of the IATI Steering Committee Chair and Vice-Chair as detailed in the IATI Standard Operating Procedures.</a:t>
                      </a:r>
                    </a:p>
                    <a:p>
                      <a:pPr marL="285750" indent="-285750">
                        <a:buFont typeface="Arial" panose="020B0604020202020204" pitchFamily="34" charset="0"/>
                        <a:buChar char="•"/>
                      </a:pPr>
                      <a:r>
                        <a:rPr lang="en-US" sz="1400" u="sng" kern="1200" dirty="0" smtClean="0">
                          <a:solidFill>
                            <a:schemeClr val="dk1"/>
                          </a:solidFill>
                          <a:effectLst/>
                          <a:latin typeface="+mn-lt"/>
                          <a:ea typeface="+mn-ea"/>
                          <a:cs typeface="+mn-cs"/>
                        </a:rPr>
                        <a:t>Chair will retain the authority to call ad-hoc virtual meetings of the Member Assembly</a:t>
                      </a:r>
                      <a:r>
                        <a:rPr lang="en-US" sz="1400" kern="1200" dirty="0" smtClean="0">
                          <a:solidFill>
                            <a:schemeClr val="dk1"/>
                          </a:solidFill>
                          <a:effectLst/>
                          <a:latin typeface="+mn-lt"/>
                          <a:ea typeface="+mn-ea"/>
                          <a:cs typeface="+mn-cs"/>
                        </a:rPr>
                        <a:t> as necessary to approve urgent recommendations between physical meetings of the Member Assembly. </a:t>
                      </a:r>
                      <a:endParaRPr lang="en-US" sz="1400" kern="1200" dirty="0">
                        <a:solidFill>
                          <a:schemeClr val="dk1"/>
                        </a:solidFill>
                        <a:effectLst/>
                        <a:latin typeface="+mn-lt"/>
                        <a:ea typeface="+mn-ea"/>
                        <a:cs typeface="+mn-cs"/>
                      </a:endParaRPr>
                    </a:p>
                  </a:txBody>
                  <a:tcPr/>
                </a:tc>
              </a:tr>
            </a:tbl>
          </a:graphicData>
        </a:graphic>
      </p:graphicFrame>
      <p:pic>
        <p:nvPicPr>
          <p:cNvPr id="6" name="Picture 5"/>
          <p:cNvPicPr>
            <a:picLocks noChangeAspect="1"/>
          </p:cNvPicPr>
          <p:nvPr/>
        </p:nvPicPr>
        <p:blipFill>
          <a:blip r:embed="rId2"/>
          <a:stretch>
            <a:fillRect/>
          </a:stretch>
        </p:blipFill>
        <p:spPr>
          <a:xfrm>
            <a:off x="107504" y="4074823"/>
            <a:ext cx="13215901" cy="2016224"/>
          </a:xfrm>
          <a:prstGeom prst="rect">
            <a:avLst/>
          </a:prstGeom>
        </p:spPr>
      </p:pic>
    </p:spTree>
    <p:extLst>
      <p:ext uri="{BB962C8B-B14F-4D97-AF65-F5344CB8AC3E}">
        <p14:creationId xmlns:p14="http://schemas.microsoft.com/office/powerpoint/2010/main" val="3616118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Steps	</a:t>
            </a:r>
            <a:endParaRPr lang="en-GB" dirty="0"/>
          </a:p>
        </p:txBody>
      </p:sp>
      <p:sp>
        <p:nvSpPr>
          <p:cNvPr id="3" name="Content Placeholder 2"/>
          <p:cNvSpPr>
            <a:spLocks noGrp="1"/>
          </p:cNvSpPr>
          <p:nvPr>
            <p:ph idx="1"/>
          </p:nvPr>
        </p:nvSpPr>
        <p:spPr>
          <a:xfrm>
            <a:off x="467544" y="1268760"/>
            <a:ext cx="8229600" cy="4680520"/>
          </a:xfrm>
        </p:spPr>
        <p:txBody>
          <a:bodyPr>
            <a:normAutofit/>
          </a:bodyPr>
          <a:lstStyle/>
          <a:p>
            <a:r>
              <a:rPr lang="en-GB" sz="1600" dirty="0" smtClean="0"/>
              <a:t>In your groups please discuss and vote on the following recommendations:</a:t>
            </a:r>
          </a:p>
          <a:p>
            <a:pPr marL="800100" lvl="1" indent="-342900">
              <a:buFont typeface="+mj-lt"/>
              <a:buAutoNum type="arabicPeriod"/>
            </a:pPr>
            <a:r>
              <a:rPr lang="en-GB" sz="1600" b="1" dirty="0" smtClean="0"/>
              <a:t>The </a:t>
            </a:r>
            <a:r>
              <a:rPr lang="en-GB" sz="1600" b="1" dirty="0"/>
              <a:t>MAG recommends replacing the Steering Committee with a Member Assembly and creating a Governing Board comprised of and voted in by IATI members.  Do members agree</a:t>
            </a:r>
            <a:r>
              <a:rPr lang="en-GB" sz="1600" b="1" dirty="0" smtClean="0"/>
              <a:t>?</a:t>
            </a:r>
          </a:p>
          <a:p>
            <a:pPr marL="800100" lvl="1" indent="-342900">
              <a:buFont typeface="+mj-lt"/>
              <a:buAutoNum type="arabicPeriod"/>
            </a:pPr>
            <a:r>
              <a:rPr lang="en-GB" sz="1600" b="1" dirty="0" smtClean="0"/>
              <a:t>The </a:t>
            </a:r>
            <a:r>
              <a:rPr lang="en-GB" sz="1600" b="1" dirty="0"/>
              <a:t>MAG recommends that responsibility for developing recommendations associated with changes to the vision, strategy, hosting arrangement, funding arrangements, budget, and governance structure be delegated to the Governing Board.  These changes would be subject to the approval of the Member Assembly.  The Governing Board should further have authority for managing to the strategy and budget of IATI as approved by the Member Assembly.  Do members agree</a:t>
            </a:r>
            <a:r>
              <a:rPr lang="en-GB" sz="1600" b="1" dirty="0" smtClean="0"/>
              <a:t>?</a:t>
            </a:r>
            <a:endParaRPr lang="en-US" sz="1600" dirty="0" smtClean="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GB" dirty="0" smtClean="0"/>
          </a:p>
          <a:p>
            <a:endParaRPr lang="en-GB" dirty="0" smtClean="0"/>
          </a:p>
          <a:p>
            <a:endParaRPr lang="en-GB" dirty="0"/>
          </a:p>
        </p:txBody>
      </p:sp>
    </p:spTree>
    <p:extLst>
      <p:ext uri="{BB962C8B-B14F-4D97-AF65-F5344CB8AC3E}">
        <p14:creationId xmlns:p14="http://schemas.microsoft.com/office/powerpoint/2010/main" val="3736216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Tree>
    <p:extLst>
      <p:ext uri="{BB962C8B-B14F-4D97-AF65-F5344CB8AC3E}">
        <p14:creationId xmlns:p14="http://schemas.microsoft.com/office/powerpoint/2010/main" val="4090157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and Purpose of Session	</a:t>
            </a:r>
            <a:endParaRPr lang="en-GB" dirty="0"/>
          </a:p>
        </p:txBody>
      </p:sp>
      <p:sp>
        <p:nvSpPr>
          <p:cNvPr id="3" name="Content Placeholder 2"/>
          <p:cNvSpPr>
            <a:spLocks noGrp="1"/>
          </p:cNvSpPr>
          <p:nvPr>
            <p:ph idx="1"/>
          </p:nvPr>
        </p:nvSpPr>
        <p:spPr/>
        <p:txBody>
          <a:bodyPr>
            <a:normAutofit fontScale="92500" lnSpcReduction="10000"/>
          </a:bodyPr>
          <a:lstStyle/>
          <a:p>
            <a:r>
              <a:rPr lang="en-US" dirty="0" smtClean="0"/>
              <a:t>Overview of MAG</a:t>
            </a:r>
          </a:p>
          <a:p>
            <a:r>
              <a:rPr lang="en-US" dirty="0" smtClean="0"/>
              <a:t>IATI Governance Opportunity</a:t>
            </a:r>
          </a:p>
          <a:p>
            <a:pPr lvl="1"/>
            <a:r>
              <a:rPr lang="en-US" dirty="0" smtClean="0"/>
              <a:t>Approach of MAG</a:t>
            </a:r>
          </a:p>
          <a:p>
            <a:pPr lvl="1"/>
            <a:r>
              <a:rPr lang="en-US" dirty="0" smtClean="0"/>
              <a:t>Voting Protocol for Steering Committee</a:t>
            </a:r>
          </a:p>
          <a:p>
            <a:pPr lvl="1"/>
            <a:r>
              <a:rPr lang="en-US" dirty="0" smtClean="0"/>
              <a:t>Overview of MAG recommendations</a:t>
            </a:r>
          </a:p>
          <a:p>
            <a:pPr lvl="1"/>
            <a:r>
              <a:rPr lang="en-US" dirty="0"/>
              <a:t>Recommendation 1: Creation of Governing </a:t>
            </a:r>
            <a:r>
              <a:rPr lang="en-US" dirty="0" smtClean="0"/>
              <a:t>Board</a:t>
            </a:r>
          </a:p>
          <a:p>
            <a:pPr lvl="1"/>
            <a:r>
              <a:rPr lang="en-US" dirty="0" smtClean="0"/>
              <a:t>Recommendation 2: Empowerment of Governing Board</a:t>
            </a:r>
          </a:p>
          <a:p>
            <a:pPr lvl="1"/>
            <a:r>
              <a:rPr lang="en-US" dirty="0" smtClean="0"/>
              <a:t>Next </a:t>
            </a:r>
            <a:r>
              <a:rPr lang="en-US" dirty="0" smtClean="0"/>
              <a:t>Steps </a:t>
            </a:r>
            <a:endParaRPr lang="en-GB" dirty="0" smtClean="0"/>
          </a:p>
          <a:p>
            <a:endParaRPr lang="en-GB" dirty="0"/>
          </a:p>
        </p:txBody>
      </p:sp>
    </p:spTree>
    <p:extLst>
      <p:ext uri="{BB962C8B-B14F-4D97-AF65-F5344CB8AC3E}">
        <p14:creationId xmlns:p14="http://schemas.microsoft.com/office/powerpoint/2010/main" val="113335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of MAG	</a:t>
            </a:r>
            <a:endParaRPr lang="en-GB" dirty="0"/>
          </a:p>
        </p:txBody>
      </p:sp>
      <p:sp>
        <p:nvSpPr>
          <p:cNvPr id="3" name="Content Placeholder 2"/>
          <p:cNvSpPr>
            <a:spLocks noGrp="1"/>
          </p:cNvSpPr>
          <p:nvPr>
            <p:ph idx="1"/>
          </p:nvPr>
        </p:nvSpPr>
        <p:spPr/>
        <p:txBody>
          <a:bodyPr>
            <a:normAutofit fontScale="62500" lnSpcReduction="20000"/>
          </a:bodyPr>
          <a:lstStyle/>
          <a:p>
            <a:r>
              <a:rPr lang="en-US" dirty="0" smtClean="0"/>
              <a:t>Intent </a:t>
            </a:r>
            <a:r>
              <a:rPr lang="en-US" dirty="0"/>
              <a:t>of the </a:t>
            </a:r>
            <a:r>
              <a:rPr lang="en-US" dirty="0" smtClean="0"/>
              <a:t>Members Advisory Group (MAG) was </a:t>
            </a:r>
            <a:r>
              <a:rPr lang="en-US" dirty="0"/>
              <a:t>to conduct preliminary analysis and consultations to </a:t>
            </a:r>
            <a:r>
              <a:rPr lang="en-US" u="sng" dirty="0"/>
              <a:t>empower</a:t>
            </a:r>
            <a:r>
              <a:rPr lang="en-US" dirty="0"/>
              <a:t> the Steering Committee in December to make the necessary decisions on the subjects </a:t>
            </a:r>
            <a:r>
              <a:rPr lang="en-US" dirty="0" smtClean="0"/>
              <a:t>of: </a:t>
            </a:r>
          </a:p>
          <a:p>
            <a:pPr lvl="1"/>
            <a:r>
              <a:rPr lang="en-US" dirty="0" smtClean="0"/>
              <a:t>a) Governance, b) Hosting; and c) Strategic </a:t>
            </a:r>
            <a:r>
              <a:rPr lang="en-US" dirty="0"/>
              <a:t>vision for the future of IATI.  </a:t>
            </a:r>
            <a:endParaRPr lang="en-US" dirty="0" smtClean="0"/>
          </a:p>
          <a:p>
            <a:r>
              <a:rPr lang="en-GB" dirty="0" smtClean="0"/>
              <a:t>Appreciation provided to the following MAG members:</a:t>
            </a:r>
          </a:p>
          <a:p>
            <a:pPr lvl="1"/>
            <a:r>
              <a:rPr lang="en-GB" dirty="0" smtClean="0"/>
              <a:t> Lucretia </a:t>
            </a:r>
            <a:r>
              <a:rPr lang="en-GB" dirty="0" err="1"/>
              <a:t>Ciurea</a:t>
            </a:r>
            <a:r>
              <a:rPr lang="en-GB" dirty="0"/>
              <a:t> (UN Women, formerly Government of Moldova); Carolyn Culey (Development Initiatives, IATI Secretariat); Annelise Parr (UNDP, IATI Secretariat Coordinator); </a:t>
            </a:r>
            <a:r>
              <a:rPr lang="en-GB" dirty="0" smtClean="0"/>
              <a:t>Sarah Johns (Bond); </a:t>
            </a:r>
            <a:r>
              <a:rPr lang="en-GB" dirty="0" err="1" smtClean="0"/>
              <a:t>Horia</a:t>
            </a:r>
            <a:r>
              <a:rPr lang="en-GB" dirty="0" smtClean="0"/>
              <a:t> </a:t>
            </a:r>
            <a:r>
              <a:rPr lang="en-GB" dirty="0" err="1"/>
              <a:t>Sohir</a:t>
            </a:r>
            <a:r>
              <a:rPr lang="en-GB" dirty="0"/>
              <a:t> </a:t>
            </a:r>
            <a:r>
              <a:rPr lang="en-GB" dirty="0" err="1"/>
              <a:t>Debbiche</a:t>
            </a:r>
            <a:r>
              <a:rPr lang="en-GB" dirty="0"/>
              <a:t> (African Development Bank</a:t>
            </a:r>
            <a:r>
              <a:rPr lang="en-GB" dirty="0" smtClean="0"/>
              <a:t>); Samuel </a:t>
            </a:r>
            <a:r>
              <a:rPr lang="en-GB" dirty="0" err="1" smtClean="0"/>
              <a:t>Blazyk</a:t>
            </a:r>
            <a:r>
              <a:rPr lang="en-GB" dirty="0" smtClean="0"/>
              <a:t> (African Development Bank); </a:t>
            </a:r>
            <a:r>
              <a:rPr lang="en-GB" dirty="0"/>
              <a:t>Robin Uyterlinde </a:t>
            </a:r>
            <a:r>
              <a:rPr lang="en-GB" dirty="0" smtClean="0"/>
              <a:t>(IATI </a:t>
            </a:r>
            <a:r>
              <a:rPr lang="en-GB" dirty="0"/>
              <a:t>Steering Committee Chair); Alasdair Wardhaugh (DFID); </a:t>
            </a:r>
            <a:r>
              <a:rPr lang="en-GB" dirty="0" err="1"/>
              <a:t>Rafique</a:t>
            </a:r>
            <a:r>
              <a:rPr lang="en-GB" dirty="0"/>
              <a:t> </a:t>
            </a:r>
            <a:r>
              <a:rPr lang="en-GB" dirty="0" smtClean="0"/>
              <a:t>Siddique (Bangladesh); and Jamie </a:t>
            </a:r>
            <a:r>
              <a:rPr lang="en-GB" dirty="0"/>
              <a:t>Attard (Gates Foundation</a:t>
            </a:r>
            <a:r>
              <a:rPr lang="en-GB" dirty="0" smtClean="0"/>
              <a:t>).  With kind support from </a:t>
            </a:r>
            <a:r>
              <a:rPr lang="en-GB" dirty="0"/>
              <a:t>Anna Whitson (UNDP</a:t>
            </a:r>
            <a:r>
              <a:rPr lang="en-GB" dirty="0" smtClean="0"/>
              <a:t>).</a:t>
            </a:r>
          </a:p>
          <a:p>
            <a:r>
              <a:rPr lang="en-GB" dirty="0" smtClean="0"/>
              <a:t>MAG meetings were held between September and November 2015.</a:t>
            </a:r>
          </a:p>
          <a:p>
            <a:endParaRPr lang="en-GB" dirty="0"/>
          </a:p>
        </p:txBody>
      </p:sp>
    </p:spTree>
    <p:extLst>
      <p:ext uri="{BB962C8B-B14F-4D97-AF65-F5344CB8AC3E}">
        <p14:creationId xmlns:p14="http://schemas.microsoft.com/office/powerpoint/2010/main" val="37619900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IATI Governance Opportunity	</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IATI evaluation concluded that:</a:t>
            </a:r>
          </a:p>
          <a:p>
            <a:pPr lvl="1"/>
            <a:r>
              <a:rPr lang="en-GB" dirty="0" smtClean="0"/>
              <a:t>“IATI’s current governance arrangement is </a:t>
            </a:r>
            <a:r>
              <a:rPr lang="en-GB" u="sng" dirty="0" smtClean="0"/>
              <a:t>no longer fit for purpose</a:t>
            </a:r>
            <a:r>
              <a:rPr lang="en-GB" dirty="0" smtClean="0"/>
              <a:t>.”  Specifically the “…size is </a:t>
            </a:r>
            <a:r>
              <a:rPr lang="en-GB" u="sng" dirty="0" smtClean="0"/>
              <a:t>too large </a:t>
            </a:r>
            <a:r>
              <a:rPr lang="en-GB" dirty="0" smtClean="0"/>
              <a:t>to allow for practical discussion of governance related issues in an efficient and effective manner.”</a:t>
            </a:r>
          </a:p>
          <a:p>
            <a:pPr lvl="1"/>
            <a:r>
              <a:rPr lang="en-US" dirty="0"/>
              <a:t>“…IATI should structure its governance function so that there are: A </a:t>
            </a:r>
            <a:r>
              <a:rPr lang="en-US" u="sng" dirty="0"/>
              <a:t>‘General Assembly’</a:t>
            </a:r>
            <a:r>
              <a:rPr lang="en-US" dirty="0"/>
              <a:t> of its members and stakeholders that represent the highest level of authority and decision-making [and] A </a:t>
            </a:r>
            <a:r>
              <a:rPr lang="en-US" u="sng" dirty="0"/>
              <a:t>‘Board of Governors’</a:t>
            </a:r>
            <a:r>
              <a:rPr lang="en-US" dirty="0"/>
              <a:t> or equivalent composed of representatives of IATI members and approved by the General Assembly…to make explicit and clear IATI’s vision and strategic priorities…”</a:t>
            </a:r>
            <a:endParaRPr lang="en-GB" dirty="0"/>
          </a:p>
          <a:p>
            <a:pPr lvl="1"/>
            <a:r>
              <a:rPr lang="en-GB" dirty="0" smtClean="0"/>
              <a:t>The “…</a:t>
            </a:r>
            <a:r>
              <a:rPr lang="en-GB" u="sng" dirty="0" smtClean="0"/>
              <a:t>vision, direction and strategic priorities </a:t>
            </a:r>
            <a:r>
              <a:rPr lang="en-GB" dirty="0" smtClean="0"/>
              <a:t>over the next three years [should be a] responsibility…</a:t>
            </a:r>
            <a:r>
              <a:rPr lang="en-GB" u="sng" dirty="0" smtClean="0"/>
              <a:t>taken on by [a] Board</a:t>
            </a:r>
            <a:r>
              <a:rPr lang="en-GB" dirty="0" smtClean="0"/>
              <a:t>, which then </a:t>
            </a:r>
            <a:r>
              <a:rPr lang="en-GB" u="sng" dirty="0" smtClean="0"/>
              <a:t>provides recommendations to the General Assembly</a:t>
            </a:r>
            <a:r>
              <a:rPr lang="en-GB" dirty="0" smtClean="0"/>
              <a:t>.”</a:t>
            </a:r>
          </a:p>
          <a:p>
            <a:endParaRPr lang="en-GB" dirty="0"/>
          </a:p>
        </p:txBody>
      </p:sp>
    </p:spTree>
    <p:extLst>
      <p:ext uri="{BB962C8B-B14F-4D97-AF65-F5344CB8AC3E}">
        <p14:creationId xmlns:p14="http://schemas.microsoft.com/office/powerpoint/2010/main" val="589470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Approach of MAG	</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Conducted limited landscape </a:t>
            </a:r>
            <a:r>
              <a:rPr lang="en-GB" dirty="0"/>
              <a:t>analysis </a:t>
            </a:r>
            <a:r>
              <a:rPr lang="en-GB" dirty="0" smtClean="0"/>
              <a:t>of the governance</a:t>
            </a:r>
            <a:r>
              <a:rPr lang="en-GB" dirty="0"/>
              <a:t>, structure, </a:t>
            </a:r>
            <a:r>
              <a:rPr lang="en-GB" dirty="0" smtClean="0"/>
              <a:t>decision-making process and membership of other standard setting bodies including the International Organization for Standardization (ISO), Open Contracting Data Standard</a:t>
            </a:r>
            <a:r>
              <a:rPr lang="en-GB" dirty="0"/>
              <a:t> </a:t>
            </a:r>
            <a:r>
              <a:rPr lang="en-GB" dirty="0" smtClean="0"/>
              <a:t>and Paris21.</a:t>
            </a:r>
          </a:p>
          <a:p>
            <a:r>
              <a:rPr lang="en-GB" dirty="0" smtClean="0"/>
              <a:t>Explored alternative governance structures in terms of their feasibility and budgetary implications.</a:t>
            </a:r>
          </a:p>
          <a:p>
            <a:r>
              <a:rPr lang="en-GB" dirty="0" smtClean="0"/>
              <a:t>Conducted consultations with select Steering Committee members on draft proposals to obtain further guidance.</a:t>
            </a:r>
          </a:p>
          <a:p>
            <a:endParaRPr lang="en-GB" dirty="0"/>
          </a:p>
        </p:txBody>
      </p:sp>
    </p:spTree>
    <p:extLst>
      <p:ext uri="{BB962C8B-B14F-4D97-AF65-F5344CB8AC3E}">
        <p14:creationId xmlns:p14="http://schemas.microsoft.com/office/powerpoint/2010/main" val="201234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Voting Protocol For Steering Committee	</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Today’s forum will provide the necessary information and an opportunity to discuss and deliberate recommendations.</a:t>
            </a:r>
          </a:p>
          <a:p>
            <a:r>
              <a:rPr lang="en-GB" u="sng" dirty="0" smtClean="0"/>
              <a:t>Decisions need to be made today </a:t>
            </a:r>
            <a:r>
              <a:rPr lang="en-GB" dirty="0" smtClean="0"/>
              <a:t>on the recommendations presented due to the importance and urgency of the matters under consideration.</a:t>
            </a:r>
          </a:p>
          <a:p>
            <a:r>
              <a:rPr lang="en-GB" dirty="0"/>
              <a:t>We are </a:t>
            </a:r>
            <a:r>
              <a:rPr lang="en-GB" u="sng" dirty="0"/>
              <a:t>seeking consensus </a:t>
            </a:r>
            <a:r>
              <a:rPr lang="en-GB" dirty="0"/>
              <a:t>on the recommendations presented.</a:t>
            </a:r>
          </a:p>
          <a:p>
            <a:r>
              <a:rPr lang="en-US" dirty="0" smtClean="0"/>
              <a:t>Should consensus not be reached the </a:t>
            </a:r>
            <a:r>
              <a:rPr lang="en-US" dirty="0"/>
              <a:t>triple-lock system </a:t>
            </a:r>
            <a:r>
              <a:rPr lang="en-US" dirty="0" smtClean="0"/>
              <a:t>will be activated that </a:t>
            </a:r>
            <a:r>
              <a:rPr lang="en-US" dirty="0"/>
              <a:t>requires a simple majority in each of the three stakeholder </a:t>
            </a:r>
            <a:r>
              <a:rPr lang="en-US" dirty="0" smtClean="0"/>
              <a:t>constituencies. </a:t>
            </a:r>
            <a:endParaRPr lang="en-US" dirty="0"/>
          </a:p>
          <a:p>
            <a:endParaRPr lang="en-GB" dirty="0" smtClean="0"/>
          </a:p>
          <a:p>
            <a:endParaRPr lang="en-GB" dirty="0"/>
          </a:p>
        </p:txBody>
      </p:sp>
    </p:spTree>
    <p:extLst>
      <p:ext uri="{BB962C8B-B14F-4D97-AF65-F5344CB8AC3E}">
        <p14:creationId xmlns:p14="http://schemas.microsoft.com/office/powerpoint/2010/main" val="3173333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of MAG Recommendations	</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An </a:t>
            </a:r>
            <a:r>
              <a:rPr lang="en-GB" u="sng" dirty="0" smtClean="0"/>
              <a:t>interim</a:t>
            </a:r>
            <a:r>
              <a:rPr lang="en-GB" dirty="0" smtClean="0"/>
              <a:t> governance structure is proposed, as it will take time to refine and implement a new permanent structure.</a:t>
            </a:r>
          </a:p>
          <a:p>
            <a:r>
              <a:rPr lang="en-GB" dirty="0" smtClean="0"/>
              <a:t>MAG specifically focused on </a:t>
            </a:r>
            <a:r>
              <a:rPr lang="en-GB" u="sng" dirty="0" smtClean="0"/>
              <a:t>optimizing the decision making process </a:t>
            </a:r>
            <a:r>
              <a:rPr lang="en-GB" dirty="0" smtClean="0"/>
              <a:t>of the Steering Committee through the creation of a Governing Board.  </a:t>
            </a:r>
          </a:p>
          <a:p>
            <a:r>
              <a:rPr lang="en-GB" dirty="0" smtClean="0"/>
              <a:t>Consideration was provided to appointing an Executive Director but due to its significant financial implication and the limits of our current hosting and funding arrangements this decision was deferred.</a:t>
            </a:r>
          </a:p>
          <a:p>
            <a:r>
              <a:rPr lang="en-GB" dirty="0" smtClean="0"/>
              <a:t>MAG recommends further revisions to the governance structure be considered along with revisions to vision, strategy, funding arrangements, budget and hosting.</a:t>
            </a:r>
          </a:p>
          <a:p>
            <a:endParaRPr lang="en-GB" dirty="0" smtClean="0"/>
          </a:p>
          <a:p>
            <a:endParaRPr lang="en-GB" dirty="0"/>
          </a:p>
        </p:txBody>
      </p:sp>
    </p:spTree>
    <p:extLst>
      <p:ext uri="{BB962C8B-B14F-4D97-AF65-F5344CB8AC3E}">
        <p14:creationId xmlns:p14="http://schemas.microsoft.com/office/powerpoint/2010/main" val="2896166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Recommendation 1: Creation of Governing Board</a:t>
            </a:r>
            <a:endParaRPr lang="en-GB" dirty="0"/>
          </a:p>
        </p:txBody>
      </p:sp>
      <p:sp>
        <p:nvSpPr>
          <p:cNvPr id="3" name="Content Placeholder 2"/>
          <p:cNvSpPr>
            <a:spLocks noGrp="1"/>
          </p:cNvSpPr>
          <p:nvPr>
            <p:ph idx="1"/>
          </p:nvPr>
        </p:nvSpPr>
        <p:spPr/>
        <p:txBody>
          <a:bodyPr>
            <a:normAutofit/>
          </a:bodyPr>
          <a:lstStyle/>
          <a:p>
            <a:endParaRPr lang="en-GB" dirty="0" smtClean="0"/>
          </a:p>
          <a:p>
            <a:endParaRPr lang="en-GB" dirty="0" smtClean="0"/>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3948594220"/>
              </p:ext>
            </p:extLst>
          </p:nvPr>
        </p:nvGraphicFramePr>
        <p:xfrm>
          <a:off x="611560" y="1397000"/>
          <a:ext cx="7848872" cy="4607560"/>
        </p:xfrm>
        <a:graphic>
          <a:graphicData uri="http://schemas.openxmlformats.org/drawingml/2006/table">
            <a:tbl>
              <a:tblPr firstRow="1" bandRow="1">
                <a:tableStyleId>{5C22544A-7EE6-4342-B048-85BDC9FD1C3A}</a:tableStyleId>
              </a:tblPr>
              <a:tblGrid>
                <a:gridCol w="3924436"/>
                <a:gridCol w="3924436"/>
              </a:tblGrid>
              <a:tr h="370840">
                <a:tc>
                  <a:txBody>
                    <a:bodyPr/>
                    <a:lstStyle/>
                    <a:p>
                      <a:pPr algn="ctr"/>
                      <a:r>
                        <a:rPr lang="en-US" dirty="0" smtClean="0"/>
                        <a:t>Recommendation</a:t>
                      </a:r>
                      <a:endParaRPr lang="en-US" dirty="0"/>
                    </a:p>
                  </a:txBody>
                  <a:tcPr/>
                </a:tc>
                <a:tc>
                  <a:txBody>
                    <a:bodyPr/>
                    <a:lstStyle/>
                    <a:p>
                      <a:pPr algn="ctr"/>
                      <a:r>
                        <a:rPr lang="en-US" dirty="0" smtClean="0"/>
                        <a:t>Implication</a:t>
                      </a:r>
                      <a:endParaRPr lang="en-US" dirty="0"/>
                    </a:p>
                  </a:txBody>
                  <a:tcPr/>
                </a:tc>
              </a:tr>
              <a:tr h="370840">
                <a:tc>
                  <a:txBody>
                    <a:bodyPr/>
                    <a:lstStyle/>
                    <a:p>
                      <a:pPr marL="285750" indent="-285750" algn="l" defTabSz="914400" rtl="0" eaLnBrk="1" latinLnBrk="0" hangingPunct="1">
                        <a:buFont typeface="Arial" panose="020B0604020202020204" pitchFamily="34" charset="0"/>
                        <a:buChar char="•"/>
                      </a:pPr>
                      <a:r>
                        <a:rPr lang="en-US" sz="1300" kern="1200" dirty="0" smtClean="0">
                          <a:solidFill>
                            <a:schemeClr val="dk1"/>
                          </a:solidFill>
                          <a:latin typeface="+mn-lt"/>
                          <a:ea typeface="+mn-ea"/>
                          <a:cs typeface="+mn-cs"/>
                        </a:rPr>
                        <a:t>Replace the Steering Committee with a Member Assembly and prescribe certain responsibilities to a Governing Board.  </a:t>
                      </a:r>
                    </a:p>
                    <a:p>
                      <a:pPr marL="285750" indent="-285750" algn="l" defTabSz="914400" rtl="0" eaLnBrk="1" latinLnBrk="0" hangingPunct="1">
                        <a:buFont typeface="Arial" panose="020B0604020202020204" pitchFamily="34" charset="0"/>
                        <a:buChar char="•"/>
                      </a:pPr>
                      <a:endParaRPr lang="en-US" sz="1300" kern="1200" dirty="0">
                        <a:solidFill>
                          <a:schemeClr val="dk1"/>
                        </a:solidFill>
                        <a:latin typeface="+mn-lt"/>
                        <a:ea typeface="+mn-ea"/>
                        <a:cs typeface="+mn-cs"/>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u="sng" dirty="0" smtClean="0"/>
                        <a:t>Member</a:t>
                      </a:r>
                      <a:r>
                        <a:rPr lang="en-US" sz="1300" u="sng" baseline="0" dirty="0" smtClean="0"/>
                        <a:t> Assembly </a:t>
                      </a:r>
                      <a:r>
                        <a:rPr lang="en-US" sz="1300" u="sng" dirty="0" smtClean="0"/>
                        <a:t>retains ultimate decision-making authority</a:t>
                      </a:r>
                      <a:r>
                        <a:rPr lang="en-US" sz="1300" baseline="0" dirty="0" smtClean="0"/>
                        <a:t> but is provided more support in making decisions.</a:t>
                      </a:r>
                      <a:r>
                        <a:rPr lang="en-US" sz="1300" dirty="0" smtClean="0"/>
                        <a:t>  </a:t>
                      </a:r>
                    </a:p>
                    <a:p>
                      <a:pPr marL="285750" indent="-285750">
                        <a:buFont typeface="Arial" panose="020B0604020202020204" pitchFamily="34" charset="0"/>
                        <a:buChar char="•"/>
                      </a:pPr>
                      <a:endParaRPr lang="en-US" sz="1300" dirty="0"/>
                    </a:p>
                  </a:txBody>
                  <a:tcPr/>
                </a:tc>
              </a:tr>
              <a:tr h="396984">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kern="1200" dirty="0" smtClean="0">
                          <a:solidFill>
                            <a:schemeClr val="dk1"/>
                          </a:solidFill>
                          <a:latin typeface="+mn-lt"/>
                          <a:ea typeface="+mn-ea"/>
                          <a:cs typeface="+mn-cs"/>
                        </a:rPr>
                        <a:t>Governing Board is comprised of two representatives from each of the three constituencies identified in the IATI Standard Operating Procedures and the Chair of the Technical Advisory Group.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kern="1200" dirty="0" smtClean="0">
                          <a:solidFill>
                            <a:schemeClr val="dk1"/>
                          </a:solidFill>
                          <a:latin typeface="+mn-lt"/>
                          <a:ea typeface="+mn-ea"/>
                          <a:cs typeface="+mn-cs"/>
                        </a:rPr>
                        <a:t>Each Board member is elected by its constituency and will have a one-year term renewable by the Member Assembly.  </a:t>
                      </a:r>
                    </a:p>
                    <a:p>
                      <a:pPr marL="285750" indent="-285750" algn="l" defTabSz="914400" rtl="0" eaLnBrk="1" latinLnBrk="0" hangingPunct="1">
                        <a:buFont typeface="Arial" panose="020B0604020202020204" pitchFamily="34" charset="0"/>
                        <a:buChar char="•"/>
                      </a:pPr>
                      <a:endParaRPr lang="en-US" sz="1300" kern="1200" dirty="0">
                        <a:solidFill>
                          <a:schemeClr val="dk1"/>
                        </a:solidFill>
                        <a:latin typeface="+mn-lt"/>
                        <a:ea typeface="+mn-ea"/>
                        <a:cs typeface="+mn-cs"/>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smtClean="0"/>
                        <a:t>Small</a:t>
                      </a:r>
                      <a:r>
                        <a:rPr lang="en-US" sz="1300" baseline="0" dirty="0" smtClean="0"/>
                        <a:t> and representative </a:t>
                      </a:r>
                      <a:r>
                        <a:rPr lang="en-US" sz="1300" dirty="0" smtClean="0"/>
                        <a:t>Governing Board can facilitate </a:t>
                      </a:r>
                      <a:r>
                        <a:rPr lang="en-US" sz="1300" u="sng" dirty="0" smtClean="0"/>
                        <a:t>faster and more representative decision-making</a:t>
                      </a:r>
                      <a:r>
                        <a:rPr lang="en-US" sz="1300" dirty="0" smtClean="0"/>
                        <a:t>.</a:t>
                      </a:r>
                    </a:p>
                  </a:txBody>
                  <a:tcPr/>
                </a:tc>
              </a:tr>
              <a:tr h="396984">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kern="1200" dirty="0" smtClean="0">
                          <a:solidFill>
                            <a:schemeClr val="dk1"/>
                          </a:solidFill>
                          <a:latin typeface="+mn-lt"/>
                          <a:ea typeface="+mn-ea"/>
                          <a:cs typeface="+mn-cs"/>
                        </a:rPr>
                        <a:t>Only members as defined by the IATI Standard Operating Procedures should be entitled to vote on Member Assembly proposals and serve on the Governing Board.</a:t>
                      </a:r>
                    </a:p>
                    <a:p>
                      <a:pPr marL="285750" indent="-285750" algn="l" defTabSz="914400" rtl="0" eaLnBrk="1" latinLnBrk="0" hangingPunct="1">
                        <a:buFont typeface="Arial" panose="020B0604020202020204" pitchFamily="34" charset="0"/>
                        <a:buChar char="•"/>
                      </a:pPr>
                      <a:endParaRPr lang="en-US" sz="1300" kern="1200" dirty="0">
                        <a:solidFill>
                          <a:schemeClr val="dk1"/>
                        </a:solidFill>
                        <a:latin typeface="+mn-lt"/>
                        <a:ea typeface="+mn-ea"/>
                        <a:cs typeface="+mn-cs"/>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smtClean="0"/>
                        <a:t>Presently </a:t>
                      </a:r>
                      <a:r>
                        <a:rPr lang="en-US" sz="1300" u="sng" dirty="0" smtClean="0"/>
                        <a:t>only </a:t>
                      </a:r>
                      <a:r>
                        <a:rPr lang="en-US" sz="1300" u="sng" baseline="0" dirty="0" smtClean="0"/>
                        <a:t>full fee paying members are eligible</a:t>
                      </a:r>
                      <a:r>
                        <a:rPr lang="en-US" sz="1300" baseline="0" dirty="0" smtClean="0"/>
                        <a:t>.</a:t>
                      </a:r>
                      <a:endParaRPr lang="en-US" sz="130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smtClean="0"/>
                        <a:t>Will need to provide further</a:t>
                      </a:r>
                      <a:r>
                        <a:rPr lang="en-US" sz="1300" baseline="0" dirty="0" smtClean="0"/>
                        <a:t> consideration to the inclusion of partner countries and civil society organizations that are unable to pay their membership fees.</a:t>
                      </a:r>
                      <a:endParaRPr lang="en-US" sz="130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300" dirty="0" smtClean="0"/>
                    </a:p>
                  </a:txBody>
                  <a:tcPr/>
                </a:tc>
              </a:tr>
            </a:tbl>
          </a:graphicData>
        </a:graphic>
      </p:graphicFrame>
    </p:spTree>
    <p:extLst>
      <p:ext uri="{BB962C8B-B14F-4D97-AF65-F5344CB8AC3E}">
        <p14:creationId xmlns:p14="http://schemas.microsoft.com/office/powerpoint/2010/main" val="39120621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Recommendation 2: Empowerment of Governing Board</a:t>
            </a:r>
          </a:p>
        </p:txBody>
      </p:sp>
      <p:sp>
        <p:nvSpPr>
          <p:cNvPr id="3" name="Content Placeholder 2"/>
          <p:cNvSpPr>
            <a:spLocks noGrp="1"/>
          </p:cNvSpPr>
          <p:nvPr>
            <p:ph idx="1"/>
          </p:nvPr>
        </p:nvSpPr>
        <p:spPr/>
        <p:txBody>
          <a:bodyPr>
            <a:normAutofit/>
          </a:bodyPr>
          <a:lstStyle/>
          <a:p>
            <a:endParaRPr lang="en-GB" dirty="0" smtClean="0"/>
          </a:p>
          <a:p>
            <a:endParaRPr lang="en-GB" dirty="0" smtClean="0"/>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664138051"/>
              </p:ext>
            </p:extLst>
          </p:nvPr>
        </p:nvGraphicFramePr>
        <p:xfrm>
          <a:off x="611560" y="1397000"/>
          <a:ext cx="7992888" cy="4607560"/>
        </p:xfrm>
        <a:graphic>
          <a:graphicData uri="http://schemas.openxmlformats.org/drawingml/2006/table">
            <a:tbl>
              <a:tblPr firstRow="1" bandRow="1">
                <a:tableStyleId>{5C22544A-7EE6-4342-B048-85BDC9FD1C3A}</a:tableStyleId>
              </a:tblPr>
              <a:tblGrid>
                <a:gridCol w="3924436"/>
                <a:gridCol w="4068452"/>
              </a:tblGrid>
              <a:tr h="370840">
                <a:tc>
                  <a:txBody>
                    <a:bodyPr/>
                    <a:lstStyle/>
                    <a:p>
                      <a:pPr algn="ctr"/>
                      <a:r>
                        <a:rPr lang="en-US" dirty="0" smtClean="0"/>
                        <a:t>Recommendation</a:t>
                      </a:r>
                      <a:endParaRPr lang="en-US" dirty="0"/>
                    </a:p>
                  </a:txBody>
                  <a:tcPr/>
                </a:tc>
                <a:tc>
                  <a:txBody>
                    <a:bodyPr/>
                    <a:lstStyle/>
                    <a:p>
                      <a:pPr algn="ctr"/>
                      <a:r>
                        <a:rPr lang="en-US" dirty="0" smtClean="0"/>
                        <a:t>Implication</a:t>
                      </a:r>
                      <a:endParaRPr lang="en-US" dirty="0"/>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smtClean="0">
                          <a:solidFill>
                            <a:schemeClr val="dk1"/>
                          </a:solidFill>
                          <a:effectLst/>
                          <a:latin typeface="+mn-lt"/>
                          <a:ea typeface="+mn-ea"/>
                          <a:cs typeface="+mn-cs"/>
                        </a:rPr>
                        <a:t>Responsibility for developing recommendations for the vision, strategy, hosting arrangement, funding arrangements, budget, and governance structure be delegated to the Governing Board.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smtClean="0">
                          <a:solidFill>
                            <a:schemeClr val="dk1"/>
                          </a:solidFill>
                          <a:effectLst/>
                          <a:latin typeface="+mn-lt"/>
                          <a:ea typeface="+mn-ea"/>
                          <a:cs typeface="+mn-cs"/>
                        </a:rPr>
                        <a:t>The Governing Board should be formed with an expectation that Board members meet every 4-6 weeks, on a virtual basis.  Governing Board decisions should be made on a consensus basis to ensure due consideration is provided to each constituency.</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u="sng" kern="1200" dirty="0" smtClean="0">
                          <a:solidFill>
                            <a:schemeClr val="dk1"/>
                          </a:solidFill>
                          <a:effectLst/>
                          <a:latin typeface="+mn-lt"/>
                          <a:ea typeface="+mn-ea"/>
                          <a:cs typeface="+mn-cs"/>
                        </a:rPr>
                        <a:t>Member assembly retains</a:t>
                      </a:r>
                      <a:r>
                        <a:rPr lang="en-US" sz="1400" u="sng" kern="1200" baseline="0" dirty="0" smtClean="0">
                          <a:solidFill>
                            <a:schemeClr val="dk1"/>
                          </a:solidFill>
                          <a:effectLst/>
                          <a:latin typeface="+mn-lt"/>
                          <a:ea typeface="+mn-ea"/>
                          <a:cs typeface="+mn-cs"/>
                        </a:rPr>
                        <a:t> ultimate authority </a:t>
                      </a:r>
                      <a:r>
                        <a:rPr lang="en-US" sz="1400" kern="1200" baseline="0" dirty="0" smtClean="0">
                          <a:solidFill>
                            <a:schemeClr val="dk1"/>
                          </a:solidFill>
                          <a:effectLst/>
                          <a:latin typeface="+mn-lt"/>
                          <a:ea typeface="+mn-ea"/>
                          <a:cs typeface="+mn-cs"/>
                        </a:rPr>
                        <a:t>over changes to </a:t>
                      </a:r>
                      <a:r>
                        <a:rPr lang="en-US" sz="1400" kern="1200" dirty="0" smtClean="0">
                          <a:solidFill>
                            <a:schemeClr val="dk1"/>
                          </a:solidFill>
                          <a:effectLst/>
                          <a:latin typeface="+mn-lt"/>
                          <a:ea typeface="+mn-ea"/>
                          <a:cs typeface="+mn-cs"/>
                        </a:rPr>
                        <a:t>vision, strategy, hosting arrangement, funding arrangements, budget, and governance structure.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u="sng" kern="1200" dirty="0" smtClean="0">
                          <a:solidFill>
                            <a:schemeClr val="dk1"/>
                          </a:solidFill>
                          <a:effectLst/>
                          <a:latin typeface="+mn-lt"/>
                          <a:ea typeface="+mn-ea"/>
                          <a:cs typeface="+mn-cs"/>
                        </a:rPr>
                        <a:t>Decisions by the Member Assembly will continue to be made by consensus, allowing for the triple-lock system</a:t>
                      </a:r>
                      <a:r>
                        <a:rPr lang="en-US" sz="1400" kern="1200" dirty="0" smtClean="0">
                          <a:solidFill>
                            <a:schemeClr val="dk1"/>
                          </a:solidFill>
                          <a:effectLst/>
                          <a:latin typeface="+mn-lt"/>
                          <a:ea typeface="+mn-ea"/>
                          <a:cs typeface="+mn-cs"/>
                        </a:rPr>
                        <a:t> that requires a simple majority in each of the three stakeholder constituencies where consensus cannot be achieved. </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smtClean="0">
                          <a:solidFill>
                            <a:schemeClr val="dk1"/>
                          </a:solidFill>
                          <a:effectLst/>
                          <a:latin typeface="+mn-lt"/>
                          <a:ea typeface="+mn-ea"/>
                          <a:cs typeface="+mn-cs"/>
                        </a:rPr>
                        <a:t>The Standing Sub-Group on Finance and Budget will be dissolved and its functions taken on by the Governing Board. </a:t>
                      </a:r>
                    </a:p>
                    <a:p>
                      <a:pPr marL="285750" indent="-285750">
                        <a:buFont typeface="Arial" panose="020B0604020202020204" pitchFamily="34" charset="0"/>
                        <a:buChar char="•"/>
                      </a:pPr>
                      <a:endParaRPr lang="en-US" sz="1400" kern="1200" dirty="0">
                        <a:solidFill>
                          <a:schemeClr val="dk1"/>
                        </a:solidFill>
                        <a:effectLst/>
                        <a:latin typeface="+mn-lt"/>
                        <a:ea typeface="+mn-ea"/>
                        <a:cs typeface="+mn-cs"/>
                      </a:endParaRPr>
                    </a:p>
                  </a:txBody>
                  <a:tcPr/>
                </a:tc>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smtClean="0">
                          <a:solidFill>
                            <a:schemeClr val="dk1"/>
                          </a:solidFill>
                          <a:effectLst/>
                          <a:latin typeface="+mn-lt"/>
                          <a:ea typeface="+mn-ea"/>
                          <a:cs typeface="+mn-cs"/>
                        </a:rPr>
                        <a:t>The Governing Board should have authority for managing the strategy and budget of IATI as approved by the Member Assembly.  </a:t>
                      </a:r>
                    </a:p>
                    <a:p>
                      <a:pPr marL="285750" indent="-285750" algn="l" defTabSz="914400" rtl="0" eaLnBrk="1" latinLnBrk="0" hangingPunct="1">
                        <a:buFont typeface="Arial" panose="020B0604020202020204" pitchFamily="34" charset="0"/>
                        <a:buChar char="•"/>
                      </a:pPr>
                      <a:endParaRPr lang="en-US" sz="1400" kern="1200" dirty="0">
                        <a:solidFill>
                          <a:schemeClr val="dk1"/>
                        </a:solidFill>
                        <a:effectLst/>
                        <a:latin typeface="+mn-lt"/>
                        <a:ea typeface="+mn-ea"/>
                        <a:cs typeface="+mn-cs"/>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kern="1200" dirty="0" smtClean="0">
                          <a:solidFill>
                            <a:schemeClr val="dk1"/>
                          </a:solidFill>
                          <a:effectLst/>
                          <a:latin typeface="+mn-lt"/>
                          <a:ea typeface="+mn-ea"/>
                          <a:cs typeface="+mn-cs"/>
                        </a:rPr>
                        <a:t>The Secretariat will continue to execute its responsibilities in line with the IATI Standard Operating Procedures and </a:t>
                      </a:r>
                      <a:r>
                        <a:rPr lang="en-US" sz="1400" u="sng" kern="1200" dirty="0" smtClean="0">
                          <a:solidFill>
                            <a:schemeClr val="dk1"/>
                          </a:solidFill>
                          <a:effectLst/>
                          <a:latin typeface="+mn-lt"/>
                          <a:ea typeface="+mn-ea"/>
                          <a:cs typeface="+mn-cs"/>
                        </a:rPr>
                        <a:t>additionally provide support to the Governing Board </a:t>
                      </a:r>
                      <a:r>
                        <a:rPr lang="en-US" sz="1400" kern="1200" dirty="0" smtClean="0">
                          <a:solidFill>
                            <a:schemeClr val="dk1"/>
                          </a:solidFill>
                          <a:effectLst/>
                          <a:latin typeface="+mn-lt"/>
                          <a:ea typeface="+mn-ea"/>
                          <a:cs typeface="+mn-cs"/>
                        </a:rPr>
                        <a:t>in the execution of its duties.  </a:t>
                      </a:r>
                    </a:p>
                  </a:txBody>
                  <a:tcPr/>
                </a:tc>
              </a:tr>
            </a:tbl>
          </a:graphicData>
        </a:graphic>
      </p:graphicFrame>
    </p:spTree>
    <p:extLst>
      <p:ext uri="{BB962C8B-B14F-4D97-AF65-F5344CB8AC3E}">
        <p14:creationId xmlns:p14="http://schemas.microsoft.com/office/powerpoint/2010/main" val="70028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ATI">
      <a:dk1>
        <a:srgbClr val="3B3B3B"/>
      </a:dk1>
      <a:lt1>
        <a:srgbClr val="FBFCF2"/>
      </a:lt1>
      <a:dk2>
        <a:srgbClr val="25247B"/>
      </a:dk2>
      <a:lt2>
        <a:srgbClr val="EEECE1"/>
      </a:lt2>
      <a:accent1>
        <a:srgbClr val="ACC32B"/>
      </a:accent1>
      <a:accent2>
        <a:srgbClr val="007244"/>
      </a:accent2>
      <a:accent3>
        <a:srgbClr val="0092D0"/>
      </a:accent3>
      <a:accent4>
        <a:srgbClr val="25247B"/>
      </a:accent4>
      <a:accent5>
        <a:srgbClr val="21BAFF"/>
      </a:accent5>
      <a:accent6>
        <a:srgbClr val="4D4DCB"/>
      </a:accent6>
      <a:hlink>
        <a:srgbClr val="ACC32B"/>
      </a:hlink>
      <a:folHlink>
        <a:srgbClr val="007244"/>
      </a:folHlink>
    </a:clrScheme>
    <a:fontScheme name="IATI theme">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TotalTime>
  <Words>1194</Words>
  <Application>Microsoft Office PowerPoint</Application>
  <PresentationFormat>On-screen Show (4:3)</PresentationFormat>
  <Paragraphs>76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 Unicode MS</vt:lpstr>
      <vt:lpstr>Arial</vt:lpstr>
      <vt:lpstr>Calibri</vt:lpstr>
      <vt:lpstr>Times New Roman</vt:lpstr>
      <vt:lpstr>Office Theme</vt:lpstr>
      <vt:lpstr>IATI Steering Committee</vt:lpstr>
      <vt:lpstr>Overview and Purpose of Session </vt:lpstr>
      <vt:lpstr>Overview of MAG </vt:lpstr>
      <vt:lpstr>IATI Governance Opportunity </vt:lpstr>
      <vt:lpstr>Approach of MAG </vt:lpstr>
      <vt:lpstr>Voting Protocol For Steering Committee </vt:lpstr>
      <vt:lpstr>Overview of MAG Recommendations </vt:lpstr>
      <vt:lpstr>Recommendation 1: Creation of Governing Board</vt:lpstr>
      <vt:lpstr>Recommendation 2: Empowerment of Governing Board</vt:lpstr>
      <vt:lpstr>Recommendation 2: Empowerment of Governing Board (Con’t)</vt:lpstr>
      <vt:lpstr>Next Steps </vt:lpstr>
      <vt:lpstr>Questions?</vt:lpstr>
    </vt:vector>
  </TitlesOfParts>
  <Company>UNOPS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Daeun LEE</dc:creator>
  <cp:lastModifiedBy>Jamie Attard</cp:lastModifiedBy>
  <cp:revision>68</cp:revision>
  <dcterms:created xsi:type="dcterms:W3CDTF">2014-01-14T13:27:25Z</dcterms:created>
  <dcterms:modified xsi:type="dcterms:W3CDTF">2015-12-01T19:01:58Z</dcterms:modified>
</cp:coreProperties>
</file>