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57" r:id="rId4"/>
    <p:sldId id="276" r:id="rId5"/>
    <p:sldId id="275" r:id="rId6"/>
    <p:sldId id="27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DDB"/>
    <a:srgbClr val="CDD6EB"/>
    <a:srgbClr val="C7E6FB"/>
    <a:srgbClr val="CDDBEB"/>
    <a:srgbClr val="72B08B"/>
    <a:srgbClr val="000000"/>
    <a:srgbClr val="3B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270" autoAdjust="0"/>
  </p:normalViewPr>
  <p:slideViewPr>
    <p:cSldViewPr>
      <p:cViewPr varScale="1">
        <p:scale>
          <a:sx n="73" d="100"/>
          <a:sy n="73" d="100"/>
        </p:scale>
        <p:origin x="1074" y="66"/>
      </p:cViewPr>
      <p:guideLst>
        <p:guide orient="horz" pos="2160"/>
        <p:guide pos="3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F82779-3313-4609-9AC3-B414E6D3B534}" type="datetimeFigureOut">
              <a:rPr lang="en-US" smtClean="0"/>
              <a:t>12/1/2015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3CEC2-097B-411C-B174-9DE484722E86}" type="slidenum">
              <a:rPr lang="en-US" smtClean="0"/>
              <a:t>‹#›</a:t>
            </a:fld>
            <a:endParaRPr lang="en-US"/>
          </a:p>
        </p:txBody>
      </p:sp>
    </p:spTree>
    <p:extLst>
      <p:ext uri="{BB962C8B-B14F-4D97-AF65-F5344CB8AC3E}">
        <p14:creationId xmlns:p14="http://schemas.microsoft.com/office/powerpoint/2010/main" val="2126225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Purpose: </a:t>
            </a:r>
            <a:r>
              <a:rPr lang="en-US" dirty="0" smtClean="0"/>
              <a:t>The insights and recommendations bring momentum at a key moment for IATI as we reach the deadline of the Busan commitment this month. </a:t>
            </a:r>
          </a:p>
          <a:p>
            <a:r>
              <a:rPr lang="en-US" baseline="0" dirty="0" smtClean="0"/>
              <a:t>Members are invited to accept the report and to</a:t>
            </a:r>
            <a:r>
              <a:rPr lang="en-US" dirty="0" smtClean="0"/>
              <a:t> celebrate what has been accomplished through the evaluation. </a:t>
            </a:r>
          </a:p>
          <a:p>
            <a:r>
              <a:rPr lang="en-US" baseline="0" dirty="0" smtClean="0"/>
              <a:t>Maintain momentum generated through the evaluation process</a:t>
            </a:r>
          </a:p>
          <a:p>
            <a:endParaRPr lang="en-US" baseline="0" dirty="0" smtClean="0"/>
          </a:p>
          <a:p>
            <a:r>
              <a:rPr lang="en-US" baseline="0" dirty="0" smtClean="0"/>
              <a:t>Evaluation has been timely, prompting discussions on IATI’s role in the new global development agenda </a:t>
            </a:r>
            <a:r>
              <a:rPr lang="en-US" baseline="0" smtClean="0"/>
              <a:t>around the SDGs.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613CEC2-097B-411C-B174-9DE484722E86}" type="slidenum">
              <a:rPr lang="en-US" smtClean="0"/>
              <a:t>2</a:t>
            </a:fld>
            <a:endParaRPr lang="en-US"/>
          </a:p>
        </p:txBody>
      </p:sp>
    </p:spTree>
    <p:extLst>
      <p:ext uri="{BB962C8B-B14F-4D97-AF65-F5344CB8AC3E}">
        <p14:creationId xmlns:p14="http://schemas.microsoft.com/office/powerpoint/2010/main" val="196330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EWG</a:t>
            </a:r>
            <a:r>
              <a:rPr lang="en-US" baseline="0" dirty="0" smtClean="0"/>
              <a:t> composed of members of three constituents - US, Honduras, Bangladesh, Bond</a:t>
            </a:r>
          </a:p>
          <a:p>
            <a:endParaRPr lang="en-US" baseline="0" dirty="0" smtClean="0"/>
          </a:p>
        </p:txBody>
      </p:sp>
      <p:sp>
        <p:nvSpPr>
          <p:cNvPr id="4" name="Slide Number Placeholder 3"/>
          <p:cNvSpPr>
            <a:spLocks noGrp="1"/>
          </p:cNvSpPr>
          <p:nvPr>
            <p:ph type="sldNum" sz="quarter" idx="10"/>
          </p:nvPr>
        </p:nvSpPr>
        <p:spPr/>
        <p:txBody>
          <a:bodyPr/>
          <a:lstStyle/>
          <a:p>
            <a:fld id="{E613CEC2-097B-411C-B174-9DE484722E86}" type="slidenum">
              <a:rPr lang="en-US" smtClean="0"/>
              <a:t>3</a:t>
            </a:fld>
            <a:endParaRPr lang="en-US"/>
          </a:p>
        </p:txBody>
      </p:sp>
    </p:spTree>
    <p:extLst>
      <p:ext uri="{BB962C8B-B14F-4D97-AF65-F5344CB8AC3E}">
        <p14:creationId xmlns:p14="http://schemas.microsoft.com/office/powerpoint/2010/main" val="82136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13CEC2-097B-411C-B174-9DE484722E86}" type="slidenum">
              <a:rPr lang="en-US" smtClean="0"/>
              <a:t>4</a:t>
            </a:fld>
            <a:endParaRPr lang="en-US"/>
          </a:p>
        </p:txBody>
      </p:sp>
    </p:spTree>
    <p:extLst>
      <p:ext uri="{BB962C8B-B14F-4D97-AF65-F5344CB8AC3E}">
        <p14:creationId xmlns:p14="http://schemas.microsoft.com/office/powerpoint/2010/main" val="41141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a:t>
            </a:r>
            <a:r>
              <a:rPr lang="en-US" baseline="0" dirty="0" smtClean="0"/>
              <a:t> </a:t>
            </a:r>
            <a:r>
              <a:rPr lang="en-US" baseline="0" dirty="0" err="1" smtClean="0"/>
              <a:t>workstreams</a:t>
            </a:r>
            <a:r>
              <a:rPr lang="en-US" baseline="0" dirty="0" smtClean="0"/>
              <a:t> clearly don’t cover every aspect of the evaluation and </a:t>
            </a:r>
            <a:r>
              <a:rPr lang="en-US" baseline="0" dirty="0" err="1" smtClean="0"/>
              <a:t>and</a:t>
            </a:r>
            <a:r>
              <a:rPr lang="en-US" baseline="0" dirty="0" smtClean="0"/>
              <a:t> this session presents an opportunity for members to raise points about elements not covered, or not addressed in sufficient detail.</a:t>
            </a:r>
            <a:endParaRPr lang="en-US" dirty="0" smtClean="0"/>
          </a:p>
          <a:p>
            <a:endParaRPr lang="en-US" dirty="0"/>
          </a:p>
        </p:txBody>
      </p:sp>
      <p:sp>
        <p:nvSpPr>
          <p:cNvPr id="4" name="Slide Number Placeholder 3"/>
          <p:cNvSpPr>
            <a:spLocks noGrp="1"/>
          </p:cNvSpPr>
          <p:nvPr>
            <p:ph type="sldNum" sz="quarter" idx="10"/>
          </p:nvPr>
        </p:nvSpPr>
        <p:spPr/>
        <p:txBody>
          <a:bodyPr/>
          <a:lstStyle/>
          <a:p>
            <a:fld id="{E613CEC2-097B-411C-B174-9DE484722E86}" type="slidenum">
              <a:rPr lang="en-US" smtClean="0"/>
              <a:t>5</a:t>
            </a:fld>
            <a:endParaRPr lang="en-US"/>
          </a:p>
        </p:txBody>
      </p:sp>
    </p:spTree>
    <p:extLst>
      <p:ext uri="{BB962C8B-B14F-4D97-AF65-F5344CB8AC3E}">
        <p14:creationId xmlns:p14="http://schemas.microsoft.com/office/powerpoint/2010/main" val="377734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ends the presentation and</a:t>
            </a:r>
            <a:r>
              <a:rPr lang="en-US" baseline="0" dirty="0" smtClean="0"/>
              <a:t> the floor is open. Reminder to keep those comments on MAG </a:t>
            </a:r>
            <a:r>
              <a:rPr lang="en-US" baseline="0" dirty="0" err="1" smtClean="0"/>
              <a:t>workstreams</a:t>
            </a:r>
            <a:r>
              <a:rPr lang="en-US" baseline="0" dirty="0" smtClean="0"/>
              <a:t> for later sessions.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Agree periodicity of follow-up evaluations.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E613CEC2-097B-411C-B174-9DE484722E86}" type="slidenum">
              <a:rPr lang="en-US" smtClean="0"/>
              <a:t>6</a:t>
            </a:fld>
            <a:endParaRPr lang="en-US"/>
          </a:p>
        </p:txBody>
      </p:sp>
    </p:spTree>
    <p:extLst>
      <p:ext uri="{BB962C8B-B14F-4D97-AF65-F5344CB8AC3E}">
        <p14:creationId xmlns:p14="http://schemas.microsoft.com/office/powerpoint/2010/main" val="1407922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2510805"/>
            <a:ext cx="7772400" cy="1224136"/>
          </a:xfrm>
        </p:spPr>
        <p:txBody>
          <a:bodyPr>
            <a:normAutofit/>
          </a:bodyPr>
          <a:lstStyle>
            <a:lvl1pPr algn="l">
              <a:defRPr sz="3200" b="1"/>
            </a:lvl1pPr>
          </a:lstStyle>
          <a:p>
            <a:r>
              <a:rPr lang="en-US" dirty="0" smtClean="0"/>
              <a:t>Click to edit Master title style</a:t>
            </a:r>
            <a:endParaRPr lang="en-GB" dirty="0"/>
          </a:p>
        </p:txBody>
      </p:sp>
      <p:sp>
        <p:nvSpPr>
          <p:cNvPr id="3" name="Subtitle 2"/>
          <p:cNvSpPr>
            <a:spLocks noGrp="1"/>
          </p:cNvSpPr>
          <p:nvPr>
            <p:ph type="subTitle" idx="1"/>
          </p:nvPr>
        </p:nvSpPr>
        <p:spPr>
          <a:xfrm>
            <a:off x="539552" y="3789040"/>
            <a:ext cx="6400800" cy="1584176"/>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pic>
        <p:nvPicPr>
          <p:cNvPr id="1027" name="Picture 3" descr="\\crp.unops.local\files\UserHome\daeunl\Desktop\IATI powerpoint\IATI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1" y="332656"/>
            <a:ext cx="3608755"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0160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spTree>
    <p:extLst>
      <p:ext uri="{BB962C8B-B14F-4D97-AF65-F5344CB8AC3E}">
        <p14:creationId xmlns:p14="http://schemas.microsoft.com/office/powerpoint/2010/main" val="33802723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spTree>
    <p:extLst>
      <p:ext uri="{BB962C8B-B14F-4D97-AF65-F5344CB8AC3E}">
        <p14:creationId xmlns:p14="http://schemas.microsoft.com/office/powerpoint/2010/main" val="259687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467544" y="1268760"/>
            <a:ext cx="8229600" cy="4709120"/>
          </a:xfrm>
          <a:noFill/>
          <a:effec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spTree>
    <p:extLst>
      <p:ext uri="{BB962C8B-B14F-4D97-AF65-F5344CB8AC3E}">
        <p14:creationId xmlns:p14="http://schemas.microsoft.com/office/powerpoint/2010/main" val="2951234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9750" y="4406900"/>
            <a:ext cx="7772400" cy="1362075"/>
          </a:xfrm>
        </p:spPr>
        <p:txBody>
          <a:bodyPr anchor="t">
            <a:normAutofit/>
          </a:bodyPr>
          <a:lstStyle>
            <a:lvl1pPr algn="l">
              <a:defRPr sz="32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539750"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pic>
        <p:nvPicPr>
          <p:cNvPr id="7"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2779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457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D2B28F44-8F7E-4F18-8248-7E1CC3B4E4DD}"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t>‹#›</a:t>
            </a:fld>
            <a:endParaRPr lang="en-GB"/>
          </a:p>
        </p:txBody>
      </p:sp>
      <p:sp>
        <p:nvSpPr>
          <p:cNvPr id="15"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14249388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67544" y="1268760"/>
            <a:ext cx="4040188"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6183" y="1916832"/>
            <a:ext cx="4041205"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55369" y="1268760"/>
            <a:ext cx="4041775"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9" y="1916832"/>
            <a:ext cx="4042792"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p:txBody>
          <a:bodyPr/>
          <a:lstStyle/>
          <a:p>
            <a:fld id="{D2B28F44-8F7E-4F18-8248-7E1CC3B4E4DD}" type="datetimeFigureOut">
              <a:rPr lang="en-GB" smtClean="0"/>
              <a:t>01/12/2015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960BCF-0D6D-43FF-AE4F-E1791E02F874}" type="slidenum">
              <a:rPr lang="en-GB" smtClean="0"/>
              <a:t>‹#›</a:t>
            </a:fld>
            <a:endParaRPr lang="en-GB"/>
          </a:p>
        </p:txBody>
      </p:sp>
      <p:sp>
        <p:nvSpPr>
          <p:cNvPr id="12"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2031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B28F44-8F7E-4F18-8248-7E1CC3B4E4DD}" type="datetimeFigureOut">
              <a:rPr lang="en-GB" smtClean="0"/>
              <a:t>01/12/2015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960BCF-0D6D-43FF-AE4F-E1791E02F874}" type="slidenum">
              <a:rPr lang="en-GB" smtClean="0"/>
              <a:t>‹#›</a:t>
            </a:fld>
            <a:endParaRPr lang="en-GB"/>
          </a:p>
        </p:txBody>
      </p:sp>
      <p:pic>
        <p:nvPicPr>
          <p:cNvPr id="6"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3143670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28F44-8F7E-4F18-8248-7E1CC3B4E4DD}" type="datetimeFigureOut">
              <a:rPr lang="en-GB" smtClean="0"/>
              <a:t>01/12/2015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960BCF-0D6D-43FF-AE4F-E1791E02F874}" type="slidenum">
              <a:rPr lang="en-GB" smtClean="0"/>
              <a:t>‹#›</a:t>
            </a:fld>
            <a:endParaRPr lang="en-GB"/>
          </a:p>
        </p:txBody>
      </p:sp>
      <p:pic>
        <p:nvPicPr>
          <p:cNvPr id="5"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0013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ctr"/>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28F44-8F7E-4F18-8248-7E1CC3B4E4DD}"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t>‹#›</a:t>
            </a:fld>
            <a:endParaRPr lang="en-GB"/>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7085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68356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28F44-8F7E-4F18-8248-7E1CC3B4E4DD}"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t>‹#›</a:t>
            </a:fld>
            <a:endParaRPr lang="en-GB"/>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174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669360"/>
            <a:ext cx="2283739"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2678" y="1484784"/>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67544" y="6669360"/>
            <a:ext cx="1162472" cy="216024"/>
          </a:xfrm>
          <a:prstGeom prst="rect">
            <a:avLst/>
          </a:prstGeom>
        </p:spPr>
        <p:txBody>
          <a:bodyPr vert="horz" lIns="91440" tIns="45720" rIns="91440" bIns="45720" rtlCol="0" anchor="ctr"/>
          <a:lstStyle>
            <a:lvl1pPr algn="l">
              <a:defRPr lang="en-GB" sz="1400" smtClean="0">
                <a:latin typeface="Arial" panose="020B0604020202020204" pitchFamily="34" charset="0"/>
                <a:cs typeface="Arial" panose="020B0604020202020204" pitchFamily="34" charset="0"/>
              </a:defRPr>
            </a:lvl1pPr>
          </a:lstStyle>
          <a:p>
            <a:fld id="{D2B28F44-8F7E-4F18-8248-7E1CC3B4E4DD}" type="datetimeFigureOut">
              <a:rPr lang="en-GB" smtClean="0"/>
              <a:pPr/>
              <a:t>01/12/2015</a:t>
            </a:fld>
            <a:endParaRPr lang="en-GB" dirty="0"/>
          </a:p>
        </p:txBody>
      </p:sp>
      <p:sp>
        <p:nvSpPr>
          <p:cNvPr id="5" name="Footer Placeholder 4"/>
          <p:cNvSpPr>
            <a:spLocks noGrp="1"/>
          </p:cNvSpPr>
          <p:nvPr>
            <p:ph type="ftr" sz="quarter" idx="3"/>
          </p:nvPr>
        </p:nvSpPr>
        <p:spPr>
          <a:xfrm>
            <a:off x="3119678" y="6669360"/>
            <a:ext cx="2895600" cy="21666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669360"/>
            <a:ext cx="2133600" cy="216024"/>
          </a:xfrm>
          <a:prstGeom prst="rect">
            <a:avLst/>
          </a:prstGeom>
        </p:spPr>
        <p:txBody>
          <a:bodyPr vert="horz" lIns="91440" tIns="45720" rIns="91440" bIns="45720" rtlCol="0" anchor="ctr"/>
          <a:lstStyle>
            <a:lvl1pPr algn="r">
              <a:defRPr sz="1200">
                <a:solidFill>
                  <a:schemeClr val="tx1">
                    <a:tint val="75000"/>
                  </a:schemeClr>
                </a:solidFill>
              </a:defRPr>
            </a:lvl1pPr>
          </a:lstStyle>
          <a:p>
            <a:fld id="{14960BCF-0D6D-43FF-AE4F-E1791E02F874}" type="slidenum">
              <a:rPr lang="en-GB" smtClean="0"/>
              <a:t>‹#›</a:t>
            </a:fld>
            <a:endParaRPr lang="en-GB"/>
          </a:p>
        </p:txBody>
      </p:sp>
      <p:sp>
        <p:nvSpPr>
          <p:cNvPr id="9" name="Rectangle 8"/>
          <p:cNvSpPr/>
          <p:nvPr userDrawn="1"/>
        </p:nvSpPr>
        <p:spPr>
          <a:xfrm>
            <a:off x="2283739" y="6669360"/>
            <a:ext cx="2283739" cy="2160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4567478" y="6669360"/>
            <a:ext cx="2283739" cy="2160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6851217" y="6669360"/>
            <a:ext cx="2292783" cy="216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7788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200" b="1" kern="1200">
          <a:solidFill>
            <a:schemeClr val="accent4"/>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50000"/>
        </a:lnSpc>
        <a:spcBef>
          <a:spcPct val="20000"/>
        </a:spcBef>
        <a:buFont typeface="Arial" panose="020B0604020202020204" pitchFamily="34" charset="0"/>
        <a:buChar char="•"/>
        <a:defRPr sz="2800" kern="1200">
          <a:solidFill>
            <a:srgbClr val="3B3B3B"/>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50000"/>
        </a:lnSpc>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ct val="20000"/>
        </a:spcBef>
        <a:buFont typeface="Arial" panose="020B0604020202020204" pitchFamily="34" charset="0"/>
        <a:buChar char="•"/>
        <a:defRPr sz="2400" kern="1200">
          <a:solidFill>
            <a:schemeClr val="bg1">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ct val="200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IATI External Evaluation 2015</a:t>
            </a:r>
            <a:endParaRPr lang="en-GB" dirty="0"/>
          </a:p>
        </p:txBody>
      </p:sp>
      <p:sp>
        <p:nvSpPr>
          <p:cNvPr id="3" name="Subtitle 2"/>
          <p:cNvSpPr>
            <a:spLocks noGrp="1"/>
          </p:cNvSpPr>
          <p:nvPr>
            <p:ph type="subTitle" idx="1"/>
          </p:nvPr>
        </p:nvSpPr>
        <p:spPr/>
        <p:txBody>
          <a:bodyPr/>
          <a:lstStyle/>
          <a:p>
            <a:r>
              <a:rPr lang="en-US" dirty="0"/>
              <a:t>Evaluation Working Group</a:t>
            </a:r>
            <a:endParaRPr lang="en-GB" dirty="0"/>
          </a:p>
          <a:p>
            <a:r>
              <a:rPr lang="en-US" dirty="0" smtClean="0"/>
              <a:t>Joan Atherton, USAID </a:t>
            </a:r>
          </a:p>
        </p:txBody>
      </p:sp>
    </p:spTree>
    <p:extLst>
      <p:ext uri="{BB962C8B-B14F-4D97-AF65-F5344CB8AC3E}">
        <p14:creationId xmlns:p14="http://schemas.microsoft.com/office/powerpoint/2010/main" val="4254338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&amp; purpose of the session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independent evaluation was commissioned to gauge the success of IATI as a political initiative. Its Terms of Reference encompassed:</a:t>
            </a:r>
          </a:p>
          <a:p>
            <a:pPr lvl="1"/>
            <a:r>
              <a:rPr lang="en-GB" dirty="0" smtClean="0"/>
              <a:t>IATI’s role in bringing transparency to the global political agenda; </a:t>
            </a:r>
          </a:p>
          <a:p>
            <a:pPr lvl="1"/>
            <a:r>
              <a:rPr lang="en-GB" dirty="0"/>
              <a:t>S</a:t>
            </a:r>
            <a:r>
              <a:rPr lang="en-GB" dirty="0" smtClean="0"/>
              <a:t>uccess as a global technical standard; </a:t>
            </a:r>
          </a:p>
          <a:p>
            <a:pPr lvl="1"/>
            <a:r>
              <a:rPr lang="en-GB" dirty="0" smtClean="0"/>
              <a:t>Political profile, </a:t>
            </a:r>
          </a:p>
          <a:p>
            <a:pPr lvl="1"/>
            <a:r>
              <a:rPr lang="en-GB" dirty="0"/>
              <a:t>B</a:t>
            </a:r>
            <a:r>
              <a:rPr lang="en-GB" dirty="0" smtClean="0"/>
              <a:t>rand visibility and accessibility, </a:t>
            </a:r>
          </a:p>
          <a:p>
            <a:pPr lvl="1"/>
            <a:r>
              <a:rPr lang="en-GB" dirty="0"/>
              <a:t>G</a:t>
            </a:r>
            <a:r>
              <a:rPr lang="en-GB" dirty="0" smtClean="0"/>
              <a:t>overnance, </a:t>
            </a:r>
          </a:p>
          <a:p>
            <a:pPr lvl="1"/>
            <a:r>
              <a:rPr lang="en-GB" dirty="0"/>
              <a:t>M</a:t>
            </a:r>
            <a:r>
              <a:rPr lang="en-GB" dirty="0" smtClean="0"/>
              <a:t>embership, and </a:t>
            </a:r>
          </a:p>
          <a:p>
            <a:pPr lvl="1"/>
            <a:r>
              <a:rPr lang="en-GB" dirty="0"/>
              <a:t>F</a:t>
            </a:r>
            <a:r>
              <a:rPr lang="en-GB" dirty="0" smtClean="0"/>
              <a:t>unding arrangements. </a:t>
            </a:r>
            <a:endParaRPr lang="en-GB" dirty="0"/>
          </a:p>
        </p:txBody>
      </p:sp>
    </p:spTree>
    <p:extLst>
      <p:ext uri="{BB962C8B-B14F-4D97-AF65-F5344CB8AC3E}">
        <p14:creationId xmlns:p14="http://schemas.microsoft.com/office/powerpoint/2010/main" val="589470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709120"/>
          </a:xfrm>
        </p:spPr>
        <p:txBody>
          <a:bodyPr>
            <a:normAutofit fontScale="77500" lnSpcReduction="20000"/>
          </a:bodyPr>
          <a:lstStyle/>
          <a:p>
            <a:pPr marL="0" indent="0">
              <a:buNone/>
            </a:pPr>
            <a:r>
              <a:rPr lang="en-US" sz="3200" b="1" dirty="0" smtClean="0">
                <a:solidFill>
                  <a:schemeClr val="accent4"/>
                </a:solidFill>
                <a:ea typeface="+mj-ea"/>
              </a:rPr>
              <a:t>Process and methodology </a:t>
            </a:r>
            <a:r>
              <a:rPr lang="en-US" sz="3200" b="1" dirty="0">
                <a:solidFill>
                  <a:schemeClr val="accent4"/>
                </a:solidFill>
                <a:ea typeface="+mj-ea"/>
              </a:rPr>
              <a:t>of </a:t>
            </a:r>
            <a:r>
              <a:rPr lang="en-US" sz="3200" b="1" dirty="0" smtClean="0">
                <a:solidFill>
                  <a:schemeClr val="accent4"/>
                </a:solidFill>
                <a:ea typeface="+mj-ea"/>
              </a:rPr>
              <a:t>evaluation</a:t>
            </a:r>
          </a:p>
          <a:p>
            <a:pPr lvl="0"/>
            <a:r>
              <a:rPr lang="en-GB" sz="2600" dirty="0"/>
              <a:t>Guided by the Evaluation Working Group</a:t>
            </a:r>
            <a:r>
              <a:rPr lang="en-GB" sz="2600" dirty="0" smtClean="0"/>
              <a:t>.</a:t>
            </a:r>
          </a:p>
          <a:p>
            <a:pPr lvl="0"/>
            <a:r>
              <a:rPr lang="en-GB" sz="2600" dirty="0" smtClean="0"/>
              <a:t>Terms of Reference developed by Secretariat guided by Evaluation Working Group</a:t>
            </a:r>
          </a:p>
          <a:p>
            <a:pPr lvl="0"/>
            <a:r>
              <a:rPr lang="en-GB" sz="2600" dirty="0" smtClean="0"/>
              <a:t>Secretariat Survey March 2015 (56 respondents)</a:t>
            </a:r>
          </a:p>
          <a:p>
            <a:pPr lvl="0"/>
            <a:r>
              <a:rPr lang="en-GB" sz="2600" dirty="0" smtClean="0"/>
              <a:t>Face to face and skype interviews June-August (38)</a:t>
            </a:r>
          </a:p>
          <a:p>
            <a:pPr lvl="0"/>
            <a:r>
              <a:rPr lang="en-GB" sz="2600" dirty="0" smtClean="0"/>
              <a:t>Draft reports presented and shared with EWG and members (Aug)</a:t>
            </a:r>
          </a:p>
          <a:p>
            <a:pPr lvl="0"/>
            <a:r>
              <a:rPr lang="en-GB" sz="2600" dirty="0" smtClean="0"/>
              <a:t>Workshop webinar led by Evaluator September</a:t>
            </a:r>
            <a:r>
              <a:rPr lang="en-GB" sz="2600" baseline="30000" dirty="0" smtClean="0"/>
              <a:t> </a:t>
            </a:r>
            <a:r>
              <a:rPr lang="en-GB" sz="2600" dirty="0"/>
              <a:t>(43 attendees)</a:t>
            </a:r>
            <a:endParaRPr lang="en-GB" sz="2600" dirty="0" smtClean="0"/>
          </a:p>
          <a:p>
            <a:pPr lvl="0"/>
            <a:r>
              <a:rPr lang="en-GB" sz="2600" dirty="0" smtClean="0"/>
              <a:t>Final reports presented incorporating inputs from webinar (Oct)</a:t>
            </a:r>
          </a:p>
          <a:p>
            <a:pPr lvl="0"/>
            <a:endParaRPr lang="en-GB" sz="2600" dirty="0"/>
          </a:p>
          <a:p>
            <a:pPr marL="0" indent="0">
              <a:buNone/>
            </a:pPr>
            <a:endParaRPr lang="en-US" sz="3200" b="1" dirty="0">
              <a:solidFill>
                <a:schemeClr val="accent4"/>
              </a:solidFill>
              <a:ea typeface="+mj-ea"/>
            </a:endParaRPr>
          </a:p>
        </p:txBody>
      </p:sp>
    </p:spTree>
    <p:extLst>
      <p:ext uri="{BB962C8B-B14F-4D97-AF65-F5344CB8AC3E}">
        <p14:creationId xmlns:p14="http://schemas.microsoft.com/office/powerpoint/2010/main" val="3848904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Findings &amp; Follow-up</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Findings clustered in three areas were followed up at the Secretariat’s request by the Members Advisory Group (MAG).  It made recommendations for follow-up on three main areas of the evaluation and prepared papers to be discussed in subsequent sessions:</a:t>
            </a:r>
          </a:p>
          <a:p>
            <a:r>
              <a:rPr lang="en-US" dirty="0" smtClean="0"/>
              <a:t>Governance</a:t>
            </a:r>
          </a:p>
          <a:p>
            <a:r>
              <a:rPr lang="en-US" dirty="0" smtClean="0"/>
              <a:t>Strategic Vision</a:t>
            </a:r>
          </a:p>
          <a:p>
            <a:r>
              <a:rPr lang="en-US" dirty="0" smtClean="0"/>
              <a:t>Hosting</a:t>
            </a:r>
          </a:p>
        </p:txBody>
      </p:sp>
    </p:spTree>
    <p:extLst>
      <p:ext uri="{BB962C8B-B14F-4D97-AF65-F5344CB8AC3E}">
        <p14:creationId xmlns:p14="http://schemas.microsoft.com/office/powerpoint/2010/main" val="1663698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709120"/>
          </a:xfrm>
        </p:spPr>
        <p:txBody>
          <a:bodyPr>
            <a:normAutofit fontScale="62500" lnSpcReduction="20000"/>
          </a:bodyPr>
          <a:lstStyle/>
          <a:p>
            <a:pPr marL="0" indent="0">
              <a:buNone/>
            </a:pPr>
            <a:endParaRPr lang="en-US" sz="3800" b="1" dirty="0">
              <a:solidFill>
                <a:schemeClr val="accent4"/>
              </a:solidFill>
              <a:ea typeface="+mj-ea"/>
            </a:endParaRPr>
          </a:p>
          <a:p>
            <a:r>
              <a:rPr lang="en-US" dirty="0" smtClean="0"/>
              <a:t>The MAG recommendations to be presented in subsequent sessions for the remainder of Day 1 do not address all of the issues raised in the evaluation, but provide the opportunity for launching dialogue around key topics. </a:t>
            </a:r>
          </a:p>
          <a:p>
            <a:r>
              <a:rPr lang="en-US" dirty="0" smtClean="0"/>
              <a:t>The findings and recommendations of the evaluators are their own and not officially endorsed by the EWG or the larger Steering Committee.  We have accepted the evaluators’ reports after circulation to the membership for comment.  </a:t>
            </a:r>
            <a:endParaRPr lang="en-US" dirty="0" smtClean="0"/>
          </a:p>
          <a:p>
            <a:r>
              <a:rPr lang="en-US" dirty="0" smtClean="0"/>
              <a:t>We </a:t>
            </a:r>
            <a:r>
              <a:rPr lang="en-US" dirty="0" smtClean="0"/>
              <a:t>propose that discussion today focus on the feedback of members regarding the findings of the evaluation, concerns, or issues not included in the evaluation, understanding that the reports have been accepted.</a:t>
            </a:r>
          </a:p>
          <a:p>
            <a:pPr marL="0" indent="0">
              <a:buNone/>
            </a:pPr>
            <a:endParaRPr lang="en-US" dirty="0"/>
          </a:p>
        </p:txBody>
      </p:sp>
    </p:spTree>
    <p:extLst>
      <p:ext uri="{BB962C8B-B14F-4D97-AF65-F5344CB8AC3E}">
        <p14:creationId xmlns:p14="http://schemas.microsoft.com/office/powerpoint/2010/main" val="1897890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Evaluation Findings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IATI has been successful in putting aid transparency on the international agenda and has improved access to, and transparency of, aid data. </a:t>
            </a:r>
          </a:p>
          <a:p>
            <a:r>
              <a:rPr lang="en-US" dirty="0" smtClean="0"/>
              <a:t>IATI lacks a strategic vision for the medium- to long-term, from which its institutional arrangements will flow.</a:t>
            </a:r>
          </a:p>
          <a:p>
            <a:r>
              <a:rPr lang="en-US" dirty="0" smtClean="0"/>
              <a:t>IATI </a:t>
            </a:r>
            <a:r>
              <a:rPr lang="en-US" dirty="0"/>
              <a:t>must continue to make data more accessible to, and hence used by, partner </a:t>
            </a:r>
            <a:r>
              <a:rPr lang="en-US" dirty="0" smtClean="0"/>
              <a:t>countries.</a:t>
            </a:r>
          </a:p>
          <a:p>
            <a:r>
              <a:rPr lang="en-US" dirty="0" smtClean="0"/>
              <a:t>Key aspects of </a:t>
            </a:r>
            <a:r>
              <a:rPr lang="en-US" dirty="0"/>
              <a:t>IATI’s governance and </a:t>
            </a:r>
            <a:r>
              <a:rPr lang="en-US" dirty="0" err="1"/>
              <a:t>organisational</a:t>
            </a:r>
            <a:r>
              <a:rPr lang="en-US" dirty="0"/>
              <a:t> management, as well as its funding </a:t>
            </a:r>
            <a:r>
              <a:rPr lang="en-US" dirty="0" smtClean="0"/>
              <a:t>model</a:t>
            </a:r>
            <a:r>
              <a:rPr lang="en-US" dirty="0"/>
              <a:t>, should be </a:t>
            </a:r>
            <a:r>
              <a:rPr lang="en-US" dirty="0" smtClean="0"/>
              <a:t>addressed</a:t>
            </a:r>
          </a:p>
          <a:p>
            <a:r>
              <a:rPr lang="en-US" dirty="0" smtClean="0"/>
              <a:t>IATI </a:t>
            </a:r>
            <a:r>
              <a:rPr lang="en-US" dirty="0" smtClean="0"/>
              <a:t>is </a:t>
            </a:r>
            <a:r>
              <a:rPr lang="en-US" dirty="0" smtClean="0"/>
              <a:t>not sufficiently well known outside the circles it currently operates within, particularly within </a:t>
            </a:r>
            <a:r>
              <a:rPr lang="en-US" dirty="0"/>
              <a:t>the countries it </a:t>
            </a:r>
            <a:r>
              <a:rPr lang="en-US" dirty="0" smtClean="0"/>
              <a:t>would benefit the most. There is a critical need to continue increasing the </a:t>
            </a:r>
            <a:r>
              <a:rPr lang="en-US" dirty="0"/>
              <a:t>use </a:t>
            </a:r>
            <a:r>
              <a:rPr lang="en-US" dirty="0" smtClean="0"/>
              <a:t>of IATI data, particularly by partner countries.</a:t>
            </a:r>
            <a:r>
              <a:rPr lang="en-US" dirty="0"/>
              <a:t> </a:t>
            </a:r>
            <a:endParaRPr lang="en-US" dirty="0" smtClean="0"/>
          </a:p>
        </p:txBody>
      </p:sp>
    </p:spTree>
    <p:extLst>
      <p:ext uri="{BB962C8B-B14F-4D97-AF65-F5344CB8AC3E}">
        <p14:creationId xmlns:p14="http://schemas.microsoft.com/office/powerpoint/2010/main" val="1479541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ATI">
      <a:dk1>
        <a:srgbClr val="3B3B3B"/>
      </a:dk1>
      <a:lt1>
        <a:srgbClr val="FBFCF2"/>
      </a:lt1>
      <a:dk2>
        <a:srgbClr val="25247B"/>
      </a:dk2>
      <a:lt2>
        <a:srgbClr val="EEECE1"/>
      </a:lt2>
      <a:accent1>
        <a:srgbClr val="ACC32B"/>
      </a:accent1>
      <a:accent2>
        <a:srgbClr val="007244"/>
      </a:accent2>
      <a:accent3>
        <a:srgbClr val="0092D0"/>
      </a:accent3>
      <a:accent4>
        <a:srgbClr val="25247B"/>
      </a:accent4>
      <a:accent5>
        <a:srgbClr val="21BAFF"/>
      </a:accent5>
      <a:accent6>
        <a:srgbClr val="4D4DCB"/>
      </a:accent6>
      <a:hlink>
        <a:srgbClr val="ACC32B"/>
      </a:hlink>
      <a:folHlink>
        <a:srgbClr val="007244"/>
      </a:folHlink>
    </a:clrScheme>
    <a:fontScheme name="IATI theme">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TotalTime>
  <Words>588</Words>
  <Application>Microsoft Office PowerPoint</Application>
  <PresentationFormat>On-screen Show (4:3)</PresentationFormat>
  <Paragraphs>49</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 Unicode MS</vt:lpstr>
      <vt:lpstr>Arial</vt:lpstr>
      <vt:lpstr>Calibri</vt:lpstr>
      <vt:lpstr>Office Theme</vt:lpstr>
      <vt:lpstr>IATI External Evaluation 2015</vt:lpstr>
      <vt:lpstr>Overview &amp; purpose of the session</vt:lpstr>
      <vt:lpstr>PowerPoint Presentation</vt:lpstr>
      <vt:lpstr>Evaluation Findings &amp; Follow-up</vt:lpstr>
      <vt:lpstr>PowerPoint Presentation</vt:lpstr>
      <vt:lpstr>Key Evaluation Findings</vt:lpstr>
    </vt:vector>
  </TitlesOfParts>
  <Company>UNOPS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colby.silver@undp.org</dc:creator>
  <cp:lastModifiedBy>Joan Atherton</cp:lastModifiedBy>
  <cp:revision>62</cp:revision>
  <dcterms:created xsi:type="dcterms:W3CDTF">2014-01-14T13:27:25Z</dcterms:created>
  <dcterms:modified xsi:type="dcterms:W3CDTF">2015-12-01T21:07:09Z</dcterms:modified>
</cp:coreProperties>
</file>