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924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6981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Reid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James -- 1 minute.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Reid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James: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We spoke to a lot of people during our consultation and got a lot of good information, but few had used IATI themselves.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Why? Didn’t know about it, or put off by the complexity. We said let’s link up.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DFID - livelihood team - agricultural project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7 countries, 4 crop types down to 3 couuntries, 2 crop types.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Landscape analysis.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Who is spending what where.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Had timelime. Had the ask.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First step was basic inflows.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much was going to each country?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 struggled.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Good example: US - organisation file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BUDGET, not disbursements. Not the same, but still useful.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Total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Total to each country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By sector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Trend within sectors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Sector level analysis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good description explains the APPROACH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How many people? HOW will the donor reach them? What methods will you use? Who will get the support and why?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REMEMBER TO MENTION DOCUMENTS too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James 1 min.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James -- 1 minute.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Confirm that IATI activity level data is useful if its more useful, to make it more useful, make it more granular - the design is fine and workable and useable</a:t>
            </a:r>
          </a:p>
          <a:p>
            <a:pPr marL="457200" lvl="0" indent="-228600">
              <a:spcBef>
                <a:spcPts val="0"/>
              </a:spcBef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Testing IATI with users, publishers, tool makers with focus on ag (not APODS)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We’ve learned this data is useful, but it can be improved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Publishers need assistance with technical stuff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 standard needs to change slightly (tag - we wouldn’t have found the discovery use casesthere without AGROVOC/ag data)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/>
              <a:t>What do users need? granularity/classifications Use case of discovery, not statistics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/>
              <a:t>Where does it go in the standard - sector codes? Policy markers? &lt;tag&gt;s!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en" sz="1000"/>
              <a:t>Tools...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1000"/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 didn’t dream up a tool, we got people together and we tested assumptions again and again….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5 continents....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Notifications for new data (that you care about)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Query any combination of fields in the standard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/>
              <a:t>Visualize IATI data alongside World Bank Development Indicators, FAOSTAT, CGIAR Ag Science &amp; Tech Indicators, and more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all and gates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Reid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Open Ag Transpar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06" y="745432"/>
            <a:ext cx="8638700" cy="38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Who are we?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25" y="1572177"/>
            <a:ext cx="8038546" cy="21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549400" y="1434100"/>
            <a:ext cx="2718300" cy="246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Shape 124"/>
          <p:cNvCxnSpPr/>
          <p:nvPr/>
        </p:nvCxnSpPr>
        <p:spPr>
          <a:xfrm>
            <a:off x="267675" y="2866316"/>
            <a:ext cx="83361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med" len="med"/>
            <a:tailEnd type="triangle" w="med" len="med"/>
          </a:ln>
        </p:spPr>
      </p:cxnSp>
      <p:grpSp>
        <p:nvGrpSpPr>
          <p:cNvPr id="125" name="Shape 125"/>
          <p:cNvGrpSpPr/>
          <p:nvPr/>
        </p:nvGrpSpPr>
        <p:grpSpPr>
          <a:xfrm>
            <a:off x="267675" y="1559521"/>
            <a:ext cx="196200" cy="1306800"/>
            <a:chOff x="648675" y="1657471"/>
            <a:chExt cx="196200" cy="1306800"/>
          </a:xfrm>
        </p:grpSpPr>
        <p:sp>
          <p:nvSpPr>
            <p:cNvPr id="126" name="Shape 126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27" name="Shape 127"/>
            <p:cNvCxnSpPr>
              <a:stCxn id="126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128" name="Shape 128"/>
          <p:cNvSpPr txBox="1">
            <a:spLocks noGrp="1"/>
          </p:cNvSpPr>
          <p:nvPr>
            <p:ph type="body" idx="4294967295"/>
          </p:nvPr>
        </p:nvSpPr>
        <p:spPr>
          <a:xfrm>
            <a:off x="463880" y="1173100"/>
            <a:ext cx="2662200" cy="97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Project started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February 2016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285475" y="152400"/>
            <a:ext cx="7459800" cy="110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What have we done?</a:t>
            </a:r>
          </a:p>
        </p:txBody>
      </p:sp>
      <p:grpSp>
        <p:nvGrpSpPr>
          <p:cNvPr id="130" name="Shape 130"/>
          <p:cNvGrpSpPr/>
          <p:nvPr/>
        </p:nvGrpSpPr>
        <p:grpSpPr>
          <a:xfrm>
            <a:off x="917500" y="2866321"/>
            <a:ext cx="196200" cy="1404905"/>
            <a:chOff x="2512925" y="2768371"/>
            <a:chExt cx="196200" cy="1404905"/>
          </a:xfrm>
        </p:grpSpPr>
        <p:cxnSp>
          <p:nvCxnSpPr>
            <p:cNvPr id="131" name="Shape 131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32" name="Shape 132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1113700" y="3877650"/>
            <a:ext cx="2662200" cy="97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Initial User Research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April - July 2016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2163388" y="1559521"/>
            <a:ext cx="196200" cy="1306800"/>
            <a:chOff x="648675" y="1657471"/>
            <a:chExt cx="196200" cy="1306800"/>
          </a:xfrm>
        </p:grpSpPr>
        <p:sp>
          <p:nvSpPr>
            <p:cNvPr id="135" name="Shape 135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36" name="Shape 136"/>
            <p:cNvCxnSpPr>
              <a:stCxn id="135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137" name="Shape 137"/>
          <p:cNvSpPr txBox="1">
            <a:spLocks noGrp="1"/>
          </p:cNvSpPr>
          <p:nvPr>
            <p:ph type="body" idx="4294967295"/>
          </p:nvPr>
        </p:nvSpPr>
        <p:spPr>
          <a:xfrm>
            <a:off x="2359605" y="1060300"/>
            <a:ext cx="2662200" cy="97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Draft Recommendations &amp; ‘Utility Consultations’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August - October 2016</a:t>
            </a:r>
          </a:p>
        </p:txBody>
      </p:sp>
      <p:grpSp>
        <p:nvGrpSpPr>
          <p:cNvPr id="138" name="Shape 138"/>
          <p:cNvGrpSpPr/>
          <p:nvPr/>
        </p:nvGrpSpPr>
        <p:grpSpPr>
          <a:xfrm>
            <a:off x="3707350" y="2866321"/>
            <a:ext cx="196200" cy="1404905"/>
            <a:chOff x="2512925" y="2768371"/>
            <a:chExt cx="196200" cy="1404905"/>
          </a:xfrm>
        </p:grpSpPr>
        <p:cxnSp>
          <p:nvCxnSpPr>
            <p:cNvPr id="139" name="Shape 139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40" name="Shape 140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1" name="Shape 141"/>
          <p:cNvSpPr txBox="1">
            <a:spLocks noGrp="1"/>
          </p:cNvSpPr>
          <p:nvPr>
            <p:ph type="body" idx="4294967295"/>
          </p:nvPr>
        </p:nvSpPr>
        <p:spPr>
          <a:xfrm>
            <a:off x="3903550" y="3770725"/>
            <a:ext cx="3191700" cy="97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Revised </a:t>
            </a:r>
            <a:br>
              <a:rPr lang="en" b="1"/>
            </a:br>
            <a:r>
              <a:rPr lang="en" b="1"/>
              <a:t>Recommendations &amp; Technical Research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October - December 2016</a:t>
            </a:r>
          </a:p>
        </p:txBody>
      </p:sp>
      <p:grpSp>
        <p:nvGrpSpPr>
          <p:cNvPr id="142" name="Shape 142"/>
          <p:cNvGrpSpPr/>
          <p:nvPr/>
        </p:nvGrpSpPr>
        <p:grpSpPr>
          <a:xfrm>
            <a:off x="6782175" y="1559521"/>
            <a:ext cx="196200" cy="1306800"/>
            <a:chOff x="648675" y="1657471"/>
            <a:chExt cx="196200" cy="1306800"/>
          </a:xfrm>
        </p:grpSpPr>
        <p:sp>
          <p:nvSpPr>
            <p:cNvPr id="143" name="Shape 143"/>
            <p:cNvSpPr/>
            <p:nvPr/>
          </p:nvSpPr>
          <p:spPr>
            <a:xfrm>
              <a:off x="64867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44" name="Shape 144"/>
            <p:cNvCxnSpPr>
              <a:stCxn id="143" idx="0"/>
            </p:cNvCxnSpPr>
            <p:nvPr/>
          </p:nvCxnSpPr>
          <p:spPr>
            <a:xfrm rot="10800000">
              <a:off x="746775" y="1657471"/>
              <a:ext cx="0" cy="11109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145" name="Shape 145"/>
          <p:cNvSpPr txBox="1">
            <a:spLocks noGrp="1"/>
          </p:cNvSpPr>
          <p:nvPr>
            <p:ph type="body" idx="4294967295"/>
          </p:nvPr>
        </p:nvSpPr>
        <p:spPr>
          <a:xfrm>
            <a:off x="6978375" y="813425"/>
            <a:ext cx="2295600" cy="74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Technical Assistance to donors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March 2017 - Present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6592050" y="3661050"/>
            <a:ext cx="1788900" cy="140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Tool development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February 2016 - Present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6395850" y="2866321"/>
            <a:ext cx="196200" cy="1404905"/>
            <a:chOff x="2512925" y="2768371"/>
            <a:chExt cx="196200" cy="1404905"/>
          </a:xfrm>
        </p:grpSpPr>
        <p:cxnSp>
          <p:nvCxnSpPr>
            <p:cNvPr id="148" name="Shape 148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49" name="Shape 149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50" name="Shape 150"/>
          <p:cNvGrpSpPr/>
          <p:nvPr/>
        </p:nvGrpSpPr>
        <p:grpSpPr>
          <a:xfrm rot="10800000">
            <a:off x="5051600" y="1510471"/>
            <a:ext cx="196200" cy="1404905"/>
            <a:chOff x="2512925" y="2768371"/>
            <a:chExt cx="196200" cy="1404905"/>
          </a:xfrm>
        </p:grpSpPr>
        <p:cxnSp>
          <p:nvCxnSpPr>
            <p:cNvPr id="151" name="Shape 151"/>
            <p:cNvCxnSpPr/>
            <p:nvPr/>
          </p:nvCxnSpPr>
          <p:spPr>
            <a:xfrm>
              <a:off x="2611025" y="2964276"/>
              <a:ext cx="0" cy="12090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52" name="Shape 152"/>
            <p:cNvSpPr/>
            <p:nvPr/>
          </p:nvSpPr>
          <p:spPr>
            <a:xfrm>
              <a:off x="2512925" y="2768371"/>
              <a:ext cx="196200" cy="195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3" name="Shape 153"/>
          <p:cNvSpPr txBox="1">
            <a:spLocks noGrp="1"/>
          </p:cNvSpPr>
          <p:nvPr>
            <p:ph type="body" idx="4294967295"/>
          </p:nvPr>
        </p:nvSpPr>
        <p:spPr>
          <a:xfrm>
            <a:off x="4953775" y="813425"/>
            <a:ext cx="2486700" cy="74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Pilot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February - July 2017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What have we found?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0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38000"/>
              </a:lnSpc>
              <a:spcBef>
                <a:spcPts val="0"/>
              </a:spcBef>
              <a:buNone/>
            </a:pPr>
            <a:endParaRPr sz="3000"/>
          </a:p>
          <a:p>
            <a:pPr lvl="0" algn="ctr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3000"/>
              <a:t>People need information on... </a:t>
            </a:r>
            <a:br>
              <a:rPr lang="en" sz="3000"/>
            </a:br>
            <a:r>
              <a:rPr lang="en" sz="3000" b="1" i="1"/>
              <a:t>who’s doing what, where, and to what effect?</a:t>
            </a:r>
          </a:p>
          <a:p>
            <a:pPr lvl="0" algn="ctr" rtl="0">
              <a:lnSpc>
                <a:spcPct val="138000"/>
              </a:lnSpc>
              <a:spcBef>
                <a:spcPts val="0"/>
              </a:spcBef>
              <a:buNone/>
            </a:pPr>
            <a:endParaRPr sz="2400" i="1"/>
          </a:p>
          <a:p>
            <a:pPr lvl="0" algn="ctr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2400" i="1"/>
              <a:t>(No surprises there…)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305950"/>
            <a:ext cx="8520600" cy="60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do we answer those questions?</a:t>
            </a:r>
          </a:p>
        </p:txBody>
      </p:sp>
      <p:pic>
        <p:nvPicPr>
          <p:cNvPr id="165" name="Shape 165" descr="eart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8338" y="1280813"/>
            <a:ext cx="1194825" cy="11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education-cha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075" y="1185600"/>
            <a:ext cx="1385251" cy="138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hierarchical-structur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9862" y="2842700"/>
            <a:ext cx="1571775" cy="15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ic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1075" y="3031162"/>
            <a:ext cx="1194826" cy="119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34753" y="2449450"/>
            <a:ext cx="3162000" cy="38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Sub-National Location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934750" y="4305550"/>
            <a:ext cx="3408000" cy="38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Participating Organisations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5473299" y="4305550"/>
            <a:ext cx="3100800" cy="38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Granular Classifications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5905888" y="2449450"/>
            <a:ext cx="2235600" cy="38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Results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49275" y="1555025"/>
            <a:ext cx="8069700" cy="113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Can IATI help with planning an agricultural project?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Step 1:</a:t>
            </a:r>
            <a:r>
              <a:rPr lang="en"/>
              <a:t> Financial Data 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241800" y="1372200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 b="1"/>
              <a:t>Needed: </a:t>
            </a:r>
            <a:r>
              <a:rPr lang="en" sz="1600"/>
              <a:t>landscape of inflow per country.</a:t>
            </a:r>
            <a:br>
              <a:rPr lang="en" sz="1600"/>
            </a:br>
            <a:endParaRPr lang="en" sz="1600"/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/>
              <a:t>Visible data gaps, errors and </a:t>
            </a:r>
            <a:br>
              <a:rPr lang="en" sz="1600"/>
            </a:br>
            <a:r>
              <a:rPr lang="en" sz="1600"/>
              <a:t>missing donors.</a:t>
            </a:r>
            <a:br>
              <a:rPr lang="en" sz="1600"/>
            </a:br>
            <a:endParaRPr lang="en" sz="1600"/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/>
              <a:t>No definition of what is on IATI. </a:t>
            </a:r>
            <a:br>
              <a:rPr lang="en" sz="1600"/>
            </a:br>
            <a:endParaRPr lang="en" sz="1600"/>
          </a:p>
          <a:p>
            <a:pPr marL="457200" lvl="0" indent="-330200" rtl="0">
              <a:spcBef>
                <a:spcPts val="0"/>
              </a:spcBef>
              <a:buSzPct val="100000"/>
            </a:pPr>
            <a:r>
              <a:rPr lang="en" sz="1600"/>
              <a:t>Forward looking budgets were only available for a small number of donors.</a:t>
            </a:r>
            <a:br>
              <a:rPr lang="en" sz="1600"/>
            </a:br>
            <a:endParaRPr lang="en" sz="1600"/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5050" y="553250"/>
            <a:ext cx="4282975" cy="25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75" y="296214"/>
            <a:ext cx="3828150" cy="23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800" y="285575"/>
            <a:ext cx="3828150" cy="232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1225" y="2692500"/>
            <a:ext cx="3713300" cy="22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Step 2: </a:t>
            </a:r>
            <a:r>
              <a:rPr lang="en"/>
              <a:t>Sector Level Analysis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271750" y="1322500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 b="1"/>
              <a:t>Needed:</a:t>
            </a:r>
            <a:r>
              <a:rPr lang="en" sz="1400"/>
              <a:t> What were other donors doing</a:t>
            </a:r>
            <a:br>
              <a:rPr lang="en" sz="1400"/>
            </a:br>
            <a:r>
              <a:rPr lang="en" sz="1400"/>
              <a:t>In agriculture?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We identified 22 relevant DAC codes.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 b="1"/>
              <a:t>Tooling: </a:t>
            </a:r>
            <a:r>
              <a:rPr lang="en" sz="1400"/>
              <a:t>how can I differentiate between </a:t>
            </a:r>
            <a:br>
              <a:rPr lang="en" sz="1400"/>
            </a:br>
            <a:r>
              <a:rPr lang="en" sz="1400"/>
              <a:t>donor or implementer? 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Outcomes same for every country: most centered on same three high level DAC codes. </a:t>
            </a:r>
            <a:br>
              <a:rPr lang="en" sz="1400"/>
            </a:br>
            <a:endParaRPr lang="en" sz="1400"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025" y="554875"/>
            <a:ext cx="3928525" cy="26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3"/>
            <a:ext cx="9144000" cy="545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Step 3:</a:t>
            </a:r>
            <a:r>
              <a:rPr lang="en"/>
              <a:t> Project Level Analysis, Search By Crop-Type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11636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 b="1"/>
              <a:t>Needed:</a:t>
            </a:r>
            <a:r>
              <a:rPr lang="en" sz="1400"/>
              <a:t> Filter projects by crop type per country.  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Very few results per country. 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When accessible: most valuable data. </a:t>
            </a:r>
            <a:br>
              <a:rPr lang="en" sz="1400"/>
            </a:br>
            <a:endParaRPr lang="en" sz="14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Cannot do a landscape analysis if only some</a:t>
            </a:r>
            <a:br>
              <a:rPr lang="en" sz="1400"/>
            </a:br>
            <a:r>
              <a:rPr lang="en" sz="1400"/>
              <a:t>share the data.</a:t>
            </a:r>
            <a:br>
              <a:rPr lang="en" sz="1400"/>
            </a:br>
            <a:r>
              <a:rPr lang="en" sz="1400"/>
              <a:t>   </a:t>
            </a:r>
            <a:br>
              <a:rPr lang="en" sz="1400"/>
            </a:br>
            <a:endParaRPr lang="en" sz="1400"/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l="12375" t="17709" r="14955" b="12759"/>
          <a:stretch/>
        </p:blipFill>
        <p:spPr>
          <a:xfrm>
            <a:off x="4696350" y="1286950"/>
            <a:ext cx="4228050" cy="227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But first…. 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0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b="1"/>
              <a:t>IMPORTANT ANNOUNCEMENT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did we learn?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b="1"/>
              <a:t>Not A ‘One-Stop-Shop’: </a:t>
            </a:r>
            <a:r>
              <a:rPr lang="en"/>
              <a:t>When used with other data, produced a landscape analysis.</a:t>
            </a:r>
            <a:br>
              <a:rPr lang="en"/>
            </a:br>
            <a:endParaRPr lang="en"/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Looking through a keyhole: </a:t>
            </a:r>
            <a:r>
              <a:rPr lang="en"/>
              <a:t>Gaps meant it likely didn’t truly reflect full situation. </a:t>
            </a:r>
            <a:br>
              <a:rPr lang="en"/>
            </a:br>
            <a:endParaRPr lang="en"/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IATI is useful, but [so far] only at the project level: </a:t>
            </a:r>
            <a:r>
              <a:rPr lang="en"/>
              <a:t>Aggregated data is challenging but lots of good project level data.</a:t>
            </a:r>
            <a:br>
              <a:rPr lang="en"/>
            </a:br>
            <a:endParaRPr lang="en"/>
          </a:p>
          <a:p>
            <a:pPr marL="457200" lvl="0" indent="-228600" rtl="0">
              <a:spcBef>
                <a:spcPts val="0"/>
              </a:spcBef>
            </a:pPr>
            <a:r>
              <a:rPr lang="en" b="1"/>
              <a:t>Not easy:</a:t>
            </a:r>
            <a:r>
              <a:rPr lang="en"/>
              <a:t> Using IATI is time consuming and requires a solid understanding of the Standard.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So...what does all this mean for members?</a:t>
            </a:r>
          </a:p>
        </p:txBody>
      </p:sp>
      <p:pic>
        <p:nvPicPr>
          <p:cNvPr id="222" name="Shape 222" descr="chaordi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170125"/>
            <a:ext cx="246070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3950675" y="3130800"/>
            <a:ext cx="4906200" cy="162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“...the will to succeed,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the grace to compromise”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And the Standard?</a:t>
            </a:r>
          </a:p>
        </p:txBody>
      </p:sp>
      <p:pic>
        <p:nvPicPr>
          <p:cNvPr id="229" name="Shape 229" descr="pos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950" y="846275"/>
            <a:ext cx="5474350" cy="23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extxm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390175"/>
            <a:ext cx="6523957" cy="16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l="6094" r="6094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 title="Young Innovations from Nepal shares an early concept for an IATI data quality feedback too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806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London Workshop 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London Workshop II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Africa Open Data Conference 2017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1187" y="0"/>
            <a:ext cx="96463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731025" y="43864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Open Ag Showcase at Members Assembly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6" name="Shape 266" descr="IMG_20170630_13533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07063" y="707061"/>
            <a:ext cx="6068426" cy="46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166588" y="-568187"/>
            <a:ext cx="3409225" cy="45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1725" y="1729301"/>
            <a:ext cx="4552274" cy="341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And we’re doing it again tomorrow!</a:t>
            </a:r>
            <a:br>
              <a:rPr lang="en"/>
            </a:br>
            <a:r>
              <a:rPr lang="en"/>
              <a:t>				  </a:t>
            </a:r>
            <a:r>
              <a:rPr lang="en" i="1"/>
              <a:t>...hopefully not in a basement, Sangita?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798" y="1769100"/>
            <a:ext cx="4499199" cy="337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4">
            <a:alphaModFix/>
          </a:blip>
          <a:srcRect l="31176"/>
          <a:stretch/>
        </p:blipFill>
        <p:spPr>
          <a:xfrm>
            <a:off x="0" y="1769100"/>
            <a:ext cx="4644800" cy="33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October 5th, 2017: Launch of APODS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4064425"/>
            <a:ext cx="8520600" cy="49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/>
              <a:t>Agricultural Projects Open Data Standard</a:t>
            </a:r>
          </a:p>
        </p:txBody>
      </p:sp>
      <p:pic>
        <p:nvPicPr>
          <p:cNvPr id="67" name="Shape 67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1430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 descr="Schermafbeelding 2017-10-05 om 09.22.11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353026" cy="491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4">
            <a:alphaModFix/>
          </a:blip>
          <a:srcRect l="1205" t="13308" r="4650" b="5542"/>
          <a:stretch/>
        </p:blipFill>
        <p:spPr>
          <a:xfrm>
            <a:off x="4179100" y="2361375"/>
            <a:ext cx="4863900" cy="266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5">
            <a:alphaModFix/>
          </a:blip>
          <a:srcRect l="14016" t="16963" r="15620" b="35209"/>
          <a:stretch/>
        </p:blipFill>
        <p:spPr>
          <a:xfrm>
            <a:off x="5912200" y="786625"/>
            <a:ext cx="2739499" cy="18263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what’s next for Open Ag?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Open Ag 2.0? 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Open Ag Inc.?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Open Ag X?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Open Humanitarian?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Open Energy?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...</a:t>
            </a:r>
          </a:p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It doesn’t matter! It’s a model...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076" y="1254650"/>
            <a:ext cx="5697850" cy="37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516" y="1152475"/>
            <a:ext cx="5846960" cy="38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0640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...and it’s not APODS;-)</a:t>
            </a:r>
          </a:p>
        </p:txBody>
      </p:sp>
      <p:pic>
        <p:nvPicPr>
          <p:cNvPr id="302" name="Shape 302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675" y="1066800"/>
            <a:ext cx="3810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/>
          <p:nvPr/>
        </p:nvSpPr>
        <p:spPr>
          <a:xfrm>
            <a:off x="4311200" y="481225"/>
            <a:ext cx="4500600" cy="4090800"/>
          </a:xfrm>
          <a:prstGeom prst="noSmoking">
            <a:avLst>
              <a:gd name="adj" fmla="val 5829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473700"/>
            <a:ext cx="9144000" cy="366978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ctrTitle"/>
          </p:nvPr>
        </p:nvSpPr>
        <p:spPr>
          <a:xfrm>
            <a:off x="311708" y="-609600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APODS: Looks like IATI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4597825"/>
            <a:ext cx="8520600" cy="49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74" name="Shape 74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925" y="156113"/>
            <a:ext cx="1534050" cy="11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 descr="apodsxm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5" y="1474700"/>
            <a:ext cx="9290029" cy="31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APODS: Looks like IATI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4597825"/>
            <a:ext cx="8520600" cy="49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/>
              <a:t>(but not interchangeable)</a:t>
            </a:r>
          </a:p>
        </p:txBody>
      </p:sp>
      <p:pic>
        <p:nvPicPr>
          <p:cNvPr id="82" name="Shape 82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925" y="156113"/>
            <a:ext cx="1534050" cy="11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 descr="apodsxm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5" y="1474700"/>
            <a:ext cx="9290029" cy="31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APODS: Delivery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481400"/>
            <a:ext cx="8520600" cy="3081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Documentation: Skype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Support: Postal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Change control: seasonal* </a:t>
            </a:r>
          </a:p>
          <a:p>
            <a:pPr lvl="0" algn="ctr" rtl="0">
              <a:spcBef>
                <a:spcPts val="0"/>
              </a:spcBef>
              <a:buNone/>
            </a:pPr>
            <a:endParaRPr sz="2800" b="1"/>
          </a:p>
        </p:txBody>
      </p:sp>
      <p:pic>
        <p:nvPicPr>
          <p:cNvPr id="90" name="Shape 90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925" y="156113"/>
            <a:ext cx="1534050" cy="11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APODS: Delivery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481400"/>
            <a:ext cx="8520600" cy="3081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Documentation: Skype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Support: Postal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400" b="1"/>
              <a:t>Change control: seasonal*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800" b="1"/>
              <a:t>*(</a:t>
            </a:r>
            <a:r>
              <a:rPr lang="en" b="1"/>
              <a:t>tidal and lunar timescales under discussion</a:t>
            </a:r>
            <a:r>
              <a:rPr lang="en" sz="2800" b="1"/>
              <a:t>)</a:t>
            </a:r>
          </a:p>
        </p:txBody>
      </p:sp>
      <p:pic>
        <p:nvPicPr>
          <p:cNvPr id="97" name="Shape 97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925" y="156113"/>
            <a:ext cx="1534050" cy="11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APODS: Data Quality &amp; Use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481400"/>
            <a:ext cx="8520600" cy="3081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...</a:t>
            </a:r>
          </a:p>
        </p:txBody>
      </p:sp>
      <p:pic>
        <p:nvPicPr>
          <p:cNvPr id="104" name="Shape 104" descr="tractor_1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1925" y="156113"/>
            <a:ext cx="1534050" cy="11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tumblr_n6cjqlMyzS1td9006o1_128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625" y="1514475"/>
            <a:ext cx="6000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Better Data, Better Decisions (And more cashew nuts!)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By the Initiative for Open Ag Funding</a:t>
            </a:r>
          </a:p>
        </p:txBody>
      </p:sp>
      <p:pic>
        <p:nvPicPr>
          <p:cNvPr id="112" name="Shape 112" descr="Open Ag Transpar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9309" y="3500521"/>
            <a:ext cx="3365375" cy="14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Microsoft Office PowerPoint</Application>
  <PresentationFormat>On-screen Show (16:9)</PresentationFormat>
  <Paragraphs>135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Simple Light</vt:lpstr>
      <vt:lpstr>PowerPoint Presentation</vt:lpstr>
      <vt:lpstr>But first…. </vt:lpstr>
      <vt:lpstr>October 5th, 2017: Launch of APODS</vt:lpstr>
      <vt:lpstr>APODS: Looks like IATI</vt:lpstr>
      <vt:lpstr>APODS: Looks like IATI</vt:lpstr>
      <vt:lpstr>APODS: Delivery</vt:lpstr>
      <vt:lpstr>APODS: Delivery</vt:lpstr>
      <vt:lpstr>APODS: Data Quality &amp; Use</vt:lpstr>
      <vt:lpstr>Better Data, Better Decisions (And more cashew nuts!)</vt:lpstr>
      <vt:lpstr>Who are we?</vt:lpstr>
      <vt:lpstr>PowerPoint Presentation</vt:lpstr>
      <vt:lpstr>What have we found?</vt:lpstr>
      <vt:lpstr>How do we answer those questions?</vt:lpstr>
      <vt:lpstr>Can IATI help with planning an agricultural project?    </vt:lpstr>
      <vt:lpstr>Step 1: Financial Data </vt:lpstr>
      <vt:lpstr>PowerPoint Presentation</vt:lpstr>
      <vt:lpstr>Step 2: Sector Level Analysis</vt:lpstr>
      <vt:lpstr>PowerPoint Presentation</vt:lpstr>
      <vt:lpstr>Step 3: Project Level Analysis, Search By Crop-Type</vt:lpstr>
      <vt:lpstr>What did we learn?</vt:lpstr>
      <vt:lpstr>So...what does all this mean for members?</vt:lpstr>
      <vt:lpstr>And the Standard?</vt:lpstr>
      <vt:lpstr>PowerPoint Presentation</vt:lpstr>
      <vt:lpstr>London Workshop I</vt:lpstr>
      <vt:lpstr>London Workshop II</vt:lpstr>
      <vt:lpstr>Africa Open Data Conference 2017</vt:lpstr>
      <vt:lpstr>Open Ag Showcase at Members Assembly</vt:lpstr>
      <vt:lpstr>PowerPoint Presentation</vt:lpstr>
      <vt:lpstr>And we’re doing it again tomorrow!       ...hopefully not in a basement, Sangita?</vt:lpstr>
      <vt:lpstr>PowerPoint Presentation</vt:lpstr>
      <vt:lpstr>So what’s next for Open Ag?</vt:lpstr>
      <vt:lpstr>It doesn’t matter! It’s a model...</vt:lpstr>
      <vt:lpstr>...and it’s not APODS;-)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meeting</dc:creator>
  <cp:lastModifiedBy>Rohini Simbodyal</cp:lastModifiedBy>
  <cp:revision>1</cp:revision>
  <dcterms:modified xsi:type="dcterms:W3CDTF">2017-10-22T21:33:30Z</dcterms:modified>
</cp:coreProperties>
</file>