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handoutMasterIdLst>
    <p:handoutMasterId r:id="rId23"/>
  </p:handoutMasterIdLst>
  <p:sldIdLst>
    <p:sldId id="256" r:id="rId2"/>
    <p:sldId id="353" r:id="rId3"/>
    <p:sldId id="323" r:id="rId4"/>
    <p:sldId id="324" r:id="rId5"/>
    <p:sldId id="354" r:id="rId6"/>
    <p:sldId id="338" r:id="rId7"/>
    <p:sldId id="356" r:id="rId8"/>
    <p:sldId id="339" r:id="rId9"/>
    <p:sldId id="345" r:id="rId10"/>
    <p:sldId id="346" r:id="rId11"/>
    <p:sldId id="340" r:id="rId12"/>
    <p:sldId id="347" r:id="rId13"/>
    <p:sldId id="348" r:id="rId14"/>
    <p:sldId id="349" r:id="rId15"/>
    <p:sldId id="350" r:id="rId16"/>
    <p:sldId id="352" r:id="rId17"/>
    <p:sldId id="351" r:id="rId18"/>
    <p:sldId id="355" r:id="rId19"/>
    <p:sldId id="342" r:id="rId20"/>
    <p:sldId id="299" r:id="rId21"/>
  </p:sldIdLst>
  <p:sldSz cx="9144000" cy="6858000" type="screen4x3"/>
  <p:notesSz cx="6794500" cy="99314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9C"/>
    <a:srgbClr val="990000"/>
    <a:srgbClr val="0033CC"/>
    <a:srgbClr val="CC8B34"/>
    <a:srgbClr val="A50021"/>
    <a:srgbClr val="AA6254"/>
    <a:srgbClr val="018938"/>
    <a:srgbClr val="800000"/>
    <a:srgbClr val="66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560" autoAdjust="0"/>
  </p:normalViewPr>
  <p:slideViewPr>
    <p:cSldViewPr>
      <p:cViewPr varScale="1">
        <p:scale>
          <a:sx n="52" d="100"/>
          <a:sy n="52" d="100"/>
        </p:scale>
        <p:origin x="172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906" y="10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8FC06-BF39-40EF-A1B8-4D297B8FF32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6967CE5-3DF1-4CF6-B495-E84EB3960326}">
      <dgm:prSet phldrT="[Text]" custT="1"/>
      <dgm:spPr/>
      <dgm:t>
        <a:bodyPr/>
        <a:lstStyle/>
        <a:p>
          <a:r>
            <a:rPr lang="en-US" sz="2400" dirty="0">
              <a:solidFill>
                <a:schemeClr val="tx1"/>
              </a:solidFill>
            </a:rPr>
            <a:t>Oct 2016</a:t>
          </a:r>
        </a:p>
      </dgm:t>
    </dgm:pt>
    <dgm:pt modelId="{608B3999-5EC7-499E-BD3F-9B72DC80DD9F}" type="parTrans" cxnId="{55BA7579-26BE-4DD8-BE6D-D80238355A2D}">
      <dgm:prSet/>
      <dgm:spPr/>
      <dgm:t>
        <a:bodyPr/>
        <a:lstStyle/>
        <a:p>
          <a:endParaRPr lang="en-US" sz="2400"/>
        </a:p>
      </dgm:t>
    </dgm:pt>
    <dgm:pt modelId="{4B99BE30-C880-42FB-9692-BF3A9E1048C5}" type="sibTrans" cxnId="{55BA7579-26BE-4DD8-BE6D-D80238355A2D}">
      <dgm:prSet/>
      <dgm:spPr/>
      <dgm:t>
        <a:bodyPr/>
        <a:lstStyle/>
        <a:p>
          <a:endParaRPr lang="en-US" sz="2400"/>
        </a:p>
      </dgm:t>
    </dgm:pt>
    <dgm:pt modelId="{D8697582-A28B-4F9B-9E1C-C6EEEF9556C2}">
      <dgm:prSet custT="1"/>
      <dgm:spPr/>
      <dgm:t>
        <a:bodyPr/>
        <a:lstStyle/>
        <a:p>
          <a:r>
            <a:rPr lang="en-US" sz="2400" dirty="0">
              <a:solidFill>
                <a:schemeClr val="tx1"/>
              </a:solidFill>
            </a:rPr>
            <a:t>Dec 2016</a:t>
          </a:r>
        </a:p>
      </dgm:t>
    </dgm:pt>
    <dgm:pt modelId="{C6E00743-76C2-469B-9C31-CDB0E3667D28}" type="parTrans" cxnId="{6746D3F3-8244-4433-8D46-83F3B8770BF2}">
      <dgm:prSet/>
      <dgm:spPr/>
      <dgm:t>
        <a:bodyPr/>
        <a:lstStyle/>
        <a:p>
          <a:endParaRPr lang="en-US" sz="2400"/>
        </a:p>
      </dgm:t>
    </dgm:pt>
    <dgm:pt modelId="{A8EDE175-C456-4C15-BAAF-11D113328807}" type="sibTrans" cxnId="{6746D3F3-8244-4433-8D46-83F3B8770BF2}">
      <dgm:prSet/>
      <dgm:spPr/>
      <dgm:t>
        <a:bodyPr/>
        <a:lstStyle/>
        <a:p>
          <a:endParaRPr lang="en-US" sz="2400"/>
        </a:p>
      </dgm:t>
    </dgm:pt>
    <dgm:pt modelId="{4D2E487C-99D6-44FB-920F-3CFA74921882}">
      <dgm:prSet phldrT="[Text]" custT="1"/>
      <dgm:spPr/>
      <dgm:t>
        <a:bodyPr/>
        <a:lstStyle/>
        <a:p>
          <a:r>
            <a:rPr lang="en-US" sz="2400" dirty="0">
              <a:solidFill>
                <a:schemeClr val="tx1"/>
              </a:solidFill>
            </a:rPr>
            <a:t>Early 2016</a:t>
          </a:r>
        </a:p>
      </dgm:t>
    </dgm:pt>
    <dgm:pt modelId="{3B22CA24-687A-486B-9160-B467EBEE3665}" type="sibTrans" cxnId="{9CE96BAB-B711-4FEB-85CB-A7E1B37C2C20}">
      <dgm:prSet/>
      <dgm:spPr/>
      <dgm:t>
        <a:bodyPr/>
        <a:lstStyle/>
        <a:p>
          <a:endParaRPr lang="en-US" sz="2400"/>
        </a:p>
      </dgm:t>
    </dgm:pt>
    <dgm:pt modelId="{5363389D-68FB-4E11-8229-801AA0A953F1}" type="parTrans" cxnId="{9CE96BAB-B711-4FEB-85CB-A7E1B37C2C20}">
      <dgm:prSet/>
      <dgm:spPr/>
      <dgm:t>
        <a:bodyPr/>
        <a:lstStyle/>
        <a:p>
          <a:endParaRPr lang="en-US" sz="2400"/>
        </a:p>
      </dgm:t>
    </dgm:pt>
    <dgm:pt modelId="{9B9CA4CA-C880-4F08-855F-0A951F8A168E}">
      <dgm:prSet phldrT="[Text]" custT="1"/>
      <dgm:spPr/>
      <dgm:t>
        <a:bodyPr/>
        <a:lstStyle/>
        <a:p>
          <a:r>
            <a:rPr lang="en-US" sz="2400" dirty="0"/>
            <a:t>FAO identifies 2 majors gaps in CRS purpose codes; FAO joins IATI </a:t>
          </a:r>
        </a:p>
      </dgm:t>
    </dgm:pt>
    <dgm:pt modelId="{11A0BAA4-A89E-4689-BDDB-65C42442732B}" type="parTrans" cxnId="{1B21DBCB-5DD2-4780-8419-2364FCD2ABBB}">
      <dgm:prSet/>
      <dgm:spPr/>
      <dgm:t>
        <a:bodyPr/>
        <a:lstStyle/>
        <a:p>
          <a:endParaRPr lang="en-US" sz="2400"/>
        </a:p>
      </dgm:t>
    </dgm:pt>
    <dgm:pt modelId="{180B7863-E4DE-4423-A9F1-F6E6AFEA00C4}" type="sibTrans" cxnId="{1B21DBCB-5DD2-4780-8419-2364FCD2ABBB}">
      <dgm:prSet/>
      <dgm:spPr/>
      <dgm:t>
        <a:bodyPr/>
        <a:lstStyle/>
        <a:p>
          <a:endParaRPr lang="en-US" sz="2400"/>
        </a:p>
      </dgm:t>
    </dgm:pt>
    <dgm:pt modelId="{5AF472BB-F979-4BDB-9047-F93AF436DF7E}">
      <dgm:prSet custT="1"/>
      <dgm:spPr/>
      <dgm:t>
        <a:bodyPr/>
        <a:lstStyle/>
        <a:p>
          <a:r>
            <a:rPr lang="en-GB" sz="2400" dirty="0">
              <a:solidFill>
                <a:schemeClr val="tx1"/>
              </a:solidFill>
            </a:rPr>
            <a:t>FAO inter-department IATI Task Team established. </a:t>
          </a:r>
          <a:endParaRPr lang="en-GB" sz="2400" dirty="0"/>
        </a:p>
      </dgm:t>
    </dgm:pt>
    <dgm:pt modelId="{F71D27D4-BA46-44E0-8C98-99EEDF4572BE}" type="parTrans" cxnId="{2535B301-CB56-47F6-A037-4F3AA1709013}">
      <dgm:prSet/>
      <dgm:spPr/>
      <dgm:t>
        <a:bodyPr/>
        <a:lstStyle/>
        <a:p>
          <a:endParaRPr lang="en-GB" sz="2400"/>
        </a:p>
      </dgm:t>
    </dgm:pt>
    <dgm:pt modelId="{F1D56A59-6035-4CF4-B76E-65C0EE44E3CF}" type="sibTrans" cxnId="{2535B301-CB56-47F6-A037-4F3AA1709013}">
      <dgm:prSet/>
      <dgm:spPr/>
      <dgm:t>
        <a:bodyPr/>
        <a:lstStyle/>
        <a:p>
          <a:endParaRPr lang="en-GB" sz="2400"/>
        </a:p>
      </dgm:t>
    </dgm:pt>
    <dgm:pt modelId="{9E8CBBCA-0D90-4516-9510-62DAA950FC8B}">
      <dgm:prSet custT="1"/>
      <dgm:spPr/>
      <dgm:t>
        <a:bodyPr/>
        <a:lstStyle/>
        <a:p>
          <a:r>
            <a:rPr lang="en-US" sz="2400" dirty="0">
              <a:solidFill>
                <a:schemeClr val="tx1"/>
              </a:solidFill>
            </a:rPr>
            <a:t>Gates funds FAO Statistics Division to improve Agriculture Statistics (quality, coverage, interoperability, open-ness)</a:t>
          </a:r>
        </a:p>
      </dgm:t>
    </dgm:pt>
    <dgm:pt modelId="{F45A4845-D473-4073-B6C5-41EBD1A90E18}" type="sibTrans" cxnId="{CAA37305-9914-44E0-8252-10157E6F3F03}">
      <dgm:prSet/>
      <dgm:spPr/>
      <dgm:t>
        <a:bodyPr/>
        <a:lstStyle/>
        <a:p>
          <a:endParaRPr lang="en-US" sz="2400"/>
        </a:p>
      </dgm:t>
    </dgm:pt>
    <dgm:pt modelId="{9F0668FB-3137-4C3C-9CDC-A27A244BF3B9}" type="parTrans" cxnId="{CAA37305-9914-44E0-8252-10157E6F3F03}">
      <dgm:prSet/>
      <dgm:spPr/>
      <dgm:t>
        <a:bodyPr/>
        <a:lstStyle/>
        <a:p>
          <a:endParaRPr lang="en-US" sz="2400"/>
        </a:p>
      </dgm:t>
    </dgm:pt>
    <dgm:pt modelId="{F73A76E6-D79A-431A-938A-125BF5E5C6B1}">
      <dgm:prSet custT="1"/>
      <dgm:spPr/>
      <dgm:t>
        <a:bodyPr/>
        <a:lstStyle/>
        <a:p>
          <a:r>
            <a:rPr lang="en-US" sz="2400" dirty="0">
              <a:solidFill>
                <a:schemeClr val="tx1"/>
              </a:solidFill>
            </a:rPr>
            <a:t> 2017</a:t>
          </a:r>
        </a:p>
      </dgm:t>
    </dgm:pt>
    <dgm:pt modelId="{E0E5FAA4-9FF7-4E0C-BA30-7EEEAAD5006D}" type="parTrans" cxnId="{549A32C7-511F-4C70-8713-8BE47F3F7EAA}">
      <dgm:prSet/>
      <dgm:spPr/>
      <dgm:t>
        <a:bodyPr/>
        <a:lstStyle/>
        <a:p>
          <a:endParaRPr lang="en-GB" sz="2400"/>
        </a:p>
      </dgm:t>
    </dgm:pt>
    <dgm:pt modelId="{BF88FE75-A9FA-4AD0-BD23-770764C8847F}" type="sibTrans" cxnId="{549A32C7-511F-4C70-8713-8BE47F3F7EAA}">
      <dgm:prSet/>
      <dgm:spPr/>
      <dgm:t>
        <a:bodyPr/>
        <a:lstStyle/>
        <a:p>
          <a:endParaRPr lang="en-GB" sz="2400"/>
        </a:p>
      </dgm:t>
    </dgm:pt>
    <dgm:pt modelId="{A9FD5405-E21B-4642-957B-D98B249D4A10}">
      <dgm:prSet custT="1"/>
      <dgm:spPr/>
      <dgm:t>
        <a:bodyPr/>
        <a:lstStyle/>
        <a:p>
          <a:r>
            <a:rPr lang="en-US" sz="2400" dirty="0">
              <a:solidFill>
                <a:schemeClr val="tx1"/>
              </a:solidFill>
            </a:rPr>
            <a:t>Jan 2018</a:t>
          </a:r>
        </a:p>
      </dgm:t>
    </dgm:pt>
    <dgm:pt modelId="{737E4825-7040-4D0F-BBAE-0E9AA81B6F0A}" type="parTrans" cxnId="{DBFFF6D1-1ADF-424D-907D-D748044D1CCF}">
      <dgm:prSet/>
      <dgm:spPr/>
      <dgm:t>
        <a:bodyPr/>
        <a:lstStyle/>
        <a:p>
          <a:endParaRPr lang="en-GB" sz="2400"/>
        </a:p>
      </dgm:t>
    </dgm:pt>
    <dgm:pt modelId="{81113B1F-F948-4113-A9B2-A3A2222053B4}" type="sibTrans" cxnId="{DBFFF6D1-1ADF-424D-907D-D748044D1CCF}">
      <dgm:prSet/>
      <dgm:spPr/>
      <dgm:t>
        <a:bodyPr/>
        <a:lstStyle/>
        <a:p>
          <a:endParaRPr lang="en-GB" sz="2400"/>
        </a:p>
      </dgm:t>
    </dgm:pt>
    <dgm:pt modelId="{DDFC644F-8925-44D8-AD24-AA857BC120E4}">
      <dgm:prSet custT="1"/>
      <dgm:spPr/>
      <dgm:t>
        <a:bodyPr/>
        <a:lstStyle/>
        <a:p>
          <a:r>
            <a:rPr lang="en-US" sz="2400" dirty="0">
              <a:solidFill>
                <a:schemeClr val="tx1"/>
              </a:solidFill>
            </a:rPr>
            <a:t>Consult with internal experts, OECD, WFP, IFAD, nutrition NGOs.</a:t>
          </a:r>
          <a:endParaRPr lang="en-GB" sz="2400" dirty="0"/>
        </a:p>
      </dgm:t>
    </dgm:pt>
    <dgm:pt modelId="{F38B34BB-C00E-4F45-80DC-6ADED4B44139}" type="parTrans" cxnId="{30725130-F4A1-4E8E-BEC2-39DAA58819FE}">
      <dgm:prSet/>
      <dgm:spPr/>
      <dgm:t>
        <a:bodyPr/>
        <a:lstStyle/>
        <a:p>
          <a:endParaRPr lang="en-GB" sz="2400"/>
        </a:p>
      </dgm:t>
    </dgm:pt>
    <dgm:pt modelId="{2A100353-251C-47AB-8B84-5C3135841000}" type="sibTrans" cxnId="{30725130-F4A1-4E8E-BEC2-39DAA58819FE}">
      <dgm:prSet/>
      <dgm:spPr/>
      <dgm:t>
        <a:bodyPr/>
        <a:lstStyle/>
        <a:p>
          <a:endParaRPr lang="en-GB" sz="2400"/>
        </a:p>
      </dgm:t>
    </dgm:pt>
    <dgm:pt modelId="{399FB392-D162-471C-956D-FFEEE78D63DA}">
      <dgm:prSet custT="1"/>
      <dgm:spPr/>
      <dgm:t>
        <a:bodyPr/>
        <a:lstStyle/>
        <a:p>
          <a:r>
            <a:rPr lang="en-GB" sz="2400" dirty="0"/>
            <a:t>Submit final proposal to OECD-DAC. </a:t>
          </a:r>
        </a:p>
      </dgm:t>
    </dgm:pt>
    <dgm:pt modelId="{9F764845-E6FF-4CFB-BD82-F0E032B5E736}" type="parTrans" cxnId="{FE004823-C7F6-468F-9F4E-55F0B818C954}">
      <dgm:prSet/>
      <dgm:spPr/>
      <dgm:t>
        <a:bodyPr/>
        <a:lstStyle/>
        <a:p>
          <a:endParaRPr lang="en-GB" sz="2400"/>
        </a:p>
      </dgm:t>
    </dgm:pt>
    <dgm:pt modelId="{E9478439-AFCE-4850-942C-2DD3A5B19EA3}" type="sibTrans" cxnId="{FE004823-C7F6-468F-9F4E-55F0B818C954}">
      <dgm:prSet/>
      <dgm:spPr/>
      <dgm:t>
        <a:bodyPr/>
        <a:lstStyle/>
        <a:p>
          <a:endParaRPr lang="en-GB" sz="2400"/>
        </a:p>
      </dgm:t>
    </dgm:pt>
    <dgm:pt modelId="{75F4874E-BDC9-4F19-A015-F6C93E1E9BDD}" type="pres">
      <dgm:prSet presAssocID="{A748FC06-BF39-40EF-A1B8-4D297B8FF321}" presName="Name0" presStyleCnt="0">
        <dgm:presLayoutVars>
          <dgm:dir/>
          <dgm:animLvl val="lvl"/>
          <dgm:resizeHandles/>
        </dgm:presLayoutVars>
      </dgm:prSet>
      <dgm:spPr/>
    </dgm:pt>
    <dgm:pt modelId="{35399CB2-35F7-4104-BF1F-CC509943C7F4}" type="pres">
      <dgm:prSet presAssocID="{4D2E487C-99D6-44FB-920F-3CFA74921882}" presName="linNode" presStyleCnt="0"/>
      <dgm:spPr/>
    </dgm:pt>
    <dgm:pt modelId="{CC4F6D6C-F1E8-4915-924B-F7495863CD01}" type="pres">
      <dgm:prSet presAssocID="{4D2E487C-99D6-44FB-920F-3CFA74921882}" presName="parentShp" presStyleLbl="node1" presStyleIdx="0" presStyleCnt="5" custScaleX="30841" custScaleY="120345" custLinFactNeighborX="-5264" custLinFactNeighborY="-8661">
        <dgm:presLayoutVars>
          <dgm:bulletEnabled val="1"/>
        </dgm:presLayoutVars>
      </dgm:prSet>
      <dgm:spPr/>
    </dgm:pt>
    <dgm:pt modelId="{D1DB0A51-9549-4B60-A93E-C6B1E26E4737}" type="pres">
      <dgm:prSet presAssocID="{4D2E487C-99D6-44FB-920F-3CFA74921882}" presName="childShp" presStyleLbl="bgAccFollowNode1" presStyleIdx="0" presStyleCnt="5" custScaleX="135741" custScaleY="151913" custLinFactNeighborX="-4450" custLinFactNeighborY="-36">
        <dgm:presLayoutVars>
          <dgm:bulletEnabled val="1"/>
        </dgm:presLayoutVars>
      </dgm:prSet>
      <dgm:spPr/>
    </dgm:pt>
    <dgm:pt modelId="{214B8F90-16D2-4529-B394-B7890B35F1DD}" type="pres">
      <dgm:prSet presAssocID="{3B22CA24-687A-486B-9160-B467EBEE3665}" presName="spacing" presStyleCnt="0"/>
      <dgm:spPr/>
    </dgm:pt>
    <dgm:pt modelId="{E64093B3-89A6-46D8-9F53-2382960B35EC}" type="pres">
      <dgm:prSet presAssocID="{46967CE5-3DF1-4CF6-B495-E84EB3960326}" presName="linNode" presStyleCnt="0"/>
      <dgm:spPr/>
    </dgm:pt>
    <dgm:pt modelId="{173543F5-6386-49B4-9F26-02A69C3797F8}" type="pres">
      <dgm:prSet presAssocID="{46967CE5-3DF1-4CF6-B495-E84EB3960326}" presName="parentShp" presStyleLbl="node1" presStyleIdx="1" presStyleCnt="5" custScaleX="30843" custScaleY="116989" custLinFactNeighborX="-1943" custLinFactNeighborY="1259">
        <dgm:presLayoutVars>
          <dgm:bulletEnabled val="1"/>
        </dgm:presLayoutVars>
      </dgm:prSet>
      <dgm:spPr/>
    </dgm:pt>
    <dgm:pt modelId="{E4490A43-192D-400D-B351-69A279EFBE4B}" type="pres">
      <dgm:prSet presAssocID="{46967CE5-3DF1-4CF6-B495-E84EB3960326}" presName="childShp" presStyleLbl="bgAccFollowNode1" presStyleIdx="1" presStyleCnt="5" custScaleX="142381" custScaleY="160892" custLinFactY="56059" custLinFactNeighborX="277" custLinFactNeighborY="100000">
        <dgm:presLayoutVars>
          <dgm:bulletEnabled val="1"/>
        </dgm:presLayoutVars>
      </dgm:prSet>
      <dgm:spPr/>
    </dgm:pt>
    <dgm:pt modelId="{63F5CA0F-F6B0-471E-BE11-1DCEF96157E1}" type="pres">
      <dgm:prSet presAssocID="{4B99BE30-C880-42FB-9692-BF3A9E1048C5}" presName="spacing" presStyleCnt="0"/>
      <dgm:spPr/>
    </dgm:pt>
    <dgm:pt modelId="{52402164-FFB8-43C7-88B2-521C9694D40F}" type="pres">
      <dgm:prSet presAssocID="{D8697582-A28B-4F9B-9E1C-C6EEEF9556C2}" presName="linNode" presStyleCnt="0"/>
      <dgm:spPr/>
    </dgm:pt>
    <dgm:pt modelId="{35245695-0110-4AF6-B290-41B6C12282A6}" type="pres">
      <dgm:prSet presAssocID="{D8697582-A28B-4F9B-9E1C-C6EEEF9556C2}" presName="parentShp" presStyleLbl="node1" presStyleIdx="2" presStyleCnt="5" custScaleX="29907" custScaleY="107635" custLinFactNeighborX="-3109" custLinFactNeighborY="-7997">
        <dgm:presLayoutVars>
          <dgm:bulletEnabled val="1"/>
        </dgm:presLayoutVars>
      </dgm:prSet>
      <dgm:spPr/>
    </dgm:pt>
    <dgm:pt modelId="{C0C8901E-297D-4AC2-A807-AA3EB3B83BAE}" type="pres">
      <dgm:prSet presAssocID="{D8697582-A28B-4F9B-9E1C-C6EEEF9556C2}" presName="childShp" presStyleLbl="bgAccFollowNode1" presStyleIdx="2" presStyleCnt="5" custScaleX="140673" custScaleY="157400" custLinFactY="-72233" custLinFactNeighborX="-373" custLinFactNeighborY="-100000">
        <dgm:presLayoutVars>
          <dgm:bulletEnabled val="1"/>
        </dgm:presLayoutVars>
      </dgm:prSet>
      <dgm:spPr/>
    </dgm:pt>
    <dgm:pt modelId="{C791506F-6A02-4D5B-BBF5-2ED3B66A1C6F}" type="pres">
      <dgm:prSet presAssocID="{A8EDE175-C456-4C15-BAAF-11D113328807}" presName="spacing" presStyleCnt="0"/>
      <dgm:spPr/>
    </dgm:pt>
    <dgm:pt modelId="{59A7A1BA-1AA3-4268-8FCF-D65A5486BC20}" type="pres">
      <dgm:prSet presAssocID="{F73A76E6-D79A-431A-938A-125BF5E5C6B1}" presName="linNode" presStyleCnt="0"/>
      <dgm:spPr/>
    </dgm:pt>
    <dgm:pt modelId="{E38268C0-0C90-466C-B1FB-B6B8E777C36C}" type="pres">
      <dgm:prSet presAssocID="{F73A76E6-D79A-431A-938A-125BF5E5C6B1}" presName="parentShp" presStyleLbl="node1" presStyleIdx="3" presStyleCnt="5" custScaleX="29907" custScaleY="119791" custLinFactNeighborX="-5258" custLinFactNeighborY="-14655">
        <dgm:presLayoutVars>
          <dgm:bulletEnabled val="1"/>
        </dgm:presLayoutVars>
      </dgm:prSet>
      <dgm:spPr/>
    </dgm:pt>
    <dgm:pt modelId="{8B51CF7C-7DF9-4A9E-A04E-0B970FAF769C}" type="pres">
      <dgm:prSet presAssocID="{F73A76E6-D79A-431A-938A-125BF5E5C6B1}" presName="childShp" presStyleLbl="bgAccFollowNode1" presStyleIdx="3" presStyleCnt="5" custScaleX="136376" custScaleY="120876" custLinFactNeighborX="-865" custLinFactNeighborY="-11007">
        <dgm:presLayoutVars>
          <dgm:bulletEnabled val="1"/>
        </dgm:presLayoutVars>
      </dgm:prSet>
      <dgm:spPr/>
    </dgm:pt>
    <dgm:pt modelId="{3663714E-36B5-4B01-A02D-F72EF3B96CBE}" type="pres">
      <dgm:prSet presAssocID="{BF88FE75-A9FA-4AD0-BD23-770764C8847F}" presName="spacing" presStyleCnt="0"/>
      <dgm:spPr/>
    </dgm:pt>
    <dgm:pt modelId="{EAB29944-0845-49F6-B58E-8FB86B63E2BC}" type="pres">
      <dgm:prSet presAssocID="{A9FD5405-E21B-4642-957B-D98B249D4A10}" presName="linNode" presStyleCnt="0"/>
      <dgm:spPr/>
    </dgm:pt>
    <dgm:pt modelId="{431E2E38-C083-4E86-91F3-C34DBAE853DE}" type="pres">
      <dgm:prSet presAssocID="{A9FD5405-E21B-4642-957B-D98B249D4A10}" presName="parentShp" presStyleLbl="node1" presStyleIdx="4" presStyleCnt="5" custScaleX="31641" custScaleY="108941" custLinFactNeighborX="-20097" custLinFactNeighborY="-714">
        <dgm:presLayoutVars>
          <dgm:bulletEnabled val="1"/>
        </dgm:presLayoutVars>
      </dgm:prSet>
      <dgm:spPr/>
    </dgm:pt>
    <dgm:pt modelId="{57D4D8F5-7779-434F-8133-020C3F5AF0AA}" type="pres">
      <dgm:prSet presAssocID="{A9FD5405-E21B-4642-957B-D98B249D4A10}" presName="childShp" presStyleLbl="bgAccFollowNode1" presStyleIdx="4" presStyleCnt="5" custScaleX="136376" custScaleY="89558">
        <dgm:presLayoutVars>
          <dgm:bulletEnabled val="1"/>
        </dgm:presLayoutVars>
      </dgm:prSet>
      <dgm:spPr/>
    </dgm:pt>
  </dgm:ptLst>
  <dgm:cxnLst>
    <dgm:cxn modelId="{2535B301-CB56-47F6-A037-4F3AA1709013}" srcId="{D8697582-A28B-4F9B-9E1C-C6EEEF9556C2}" destId="{5AF472BB-F979-4BDB-9047-F93AF436DF7E}" srcOrd="0" destOrd="0" parTransId="{F71D27D4-BA46-44E0-8C98-99EEDF4572BE}" sibTransId="{F1D56A59-6035-4CF4-B76E-65C0EE44E3CF}"/>
    <dgm:cxn modelId="{90ADBF02-5918-4942-83BC-9B30F218CF0B}" type="presOf" srcId="{A9FD5405-E21B-4642-957B-D98B249D4A10}" destId="{431E2E38-C083-4E86-91F3-C34DBAE853DE}" srcOrd="0" destOrd="0" presId="urn:microsoft.com/office/officeart/2005/8/layout/vList6"/>
    <dgm:cxn modelId="{CAA37305-9914-44E0-8252-10157E6F3F03}" srcId="{46967CE5-3DF1-4CF6-B495-E84EB3960326}" destId="{9E8CBBCA-0D90-4516-9510-62DAA950FC8B}" srcOrd="0" destOrd="0" parTransId="{9F0668FB-3137-4C3C-9CDC-A27A244BF3B9}" sibTransId="{F45A4845-D473-4073-B6C5-41EBD1A90E18}"/>
    <dgm:cxn modelId="{3DDCA712-4C68-4576-B001-16E38AB60F75}" type="presOf" srcId="{A748FC06-BF39-40EF-A1B8-4D297B8FF321}" destId="{75F4874E-BDC9-4F19-A015-F6C93E1E9BDD}" srcOrd="0" destOrd="0" presId="urn:microsoft.com/office/officeart/2005/8/layout/vList6"/>
    <dgm:cxn modelId="{D662071B-6721-4B46-A032-B157C243E350}" type="presOf" srcId="{46967CE5-3DF1-4CF6-B495-E84EB3960326}" destId="{173543F5-6386-49B4-9F26-02A69C3797F8}" srcOrd="0" destOrd="0" presId="urn:microsoft.com/office/officeart/2005/8/layout/vList6"/>
    <dgm:cxn modelId="{FE004823-C7F6-468F-9F4E-55F0B818C954}" srcId="{A9FD5405-E21B-4642-957B-D98B249D4A10}" destId="{399FB392-D162-471C-956D-FFEEE78D63DA}" srcOrd="0" destOrd="0" parTransId="{9F764845-E6FF-4CFB-BD82-F0E032B5E736}" sibTransId="{E9478439-AFCE-4850-942C-2DD3A5B19EA3}"/>
    <dgm:cxn modelId="{082D012B-7239-414F-B88D-8A0733E9D01B}" type="presOf" srcId="{D8697582-A28B-4F9B-9E1C-C6EEEF9556C2}" destId="{35245695-0110-4AF6-B290-41B6C12282A6}" srcOrd="0" destOrd="0" presId="urn:microsoft.com/office/officeart/2005/8/layout/vList6"/>
    <dgm:cxn modelId="{30725130-F4A1-4E8E-BEC2-39DAA58819FE}" srcId="{F73A76E6-D79A-431A-938A-125BF5E5C6B1}" destId="{DDFC644F-8925-44D8-AD24-AA857BC120E4}" srcOrd="0" destOrd="0" parTransId="{F38B34BB-C00E-4F45-80DC-6ADED4B44139}" sibTransId="{2A100353-251C-47AB-8B84-5C3135841000}"/>
    <dgm:cxn modelId="{55BA7579-26BE-4DD8-BE6D-D80238355A2D}" srcId="{A748FC06-BF39-40EF-A1B8-4D297B8FF321}" destId="{46967CE5-3DF1-4CF6-B495-E84EB3960326}" srcOrd="1" destOrd="0" parTransId="{608B3999-5EC7-499E-BD3F-9B72DC80DD9F}" sibTransId="{4B99BE30-C880-42FB-9692-BF3A9E1048C5}"/>
    <dgm:cxn modelId="{E76F237C-65D9-479E-93B2-3780F44C4334}" type="presOf" srcId="{4D2E487C-99D6-44FB-920F-3CFA74921882}" destId="{CC4F6D6C-F1E8-4915-924B-F7495863CD01}" srcOrd="0" destOrd="0" presId="urn:microsoft.com/office/officeart/2005/8/layout/vList6"/>
    <dgm:cxn modelId="{5147BC98-61AA-46EF-85EB-0C9633458CDE}" type="presOf" srcId="{9E8CBBCA-0D90-4516-9510-62DAA950FC8B}" destId="{E4490A43-192D-400D-B351-69A279EFBE4B}" srcOrd="0" destOrd="0" presId="urn:microsoft.com/office/officeart/2005/8/layout/vList6"/>
    <dgm:cxn modelId="{9CE96BAB-B711-4FEB-85CB-A7E1B37C2C20}" srcId="{A748FC06-BF39-40EF-A1B8-4D297B8FF321}" destId="{4D2E487C-99D6-44FB-920F-3CFA74921882}" srcOrd="0" destOrd="0" parTransId="{5363389D-68FB-4E11-8229-801AA0A953F1}" sibTransId="{3B22CA24-687A-486B-9160-B467EBEE3665}"/>
    <dgm:cxn modelId="{8BBF19B3-98C7-4B29-AC50-E51AE6CC30E9}" type="presOf" srcId="{399FB392-D162-471C-956D-FFEEE78D63DA}" destId="{57D4D8F5-7779-434F-8133-020C3F5AF0AA}" srcOrd="0" destOrd="0" presId="urn:microsoft.com/office/officeart/2005/8/layout/vList6"/>
    <dgm:cxn modelId="{8D1B0DB6-0A4E-4DAA-A267-EF02EB11F7FE}" type="presOf" srcId="{5AF472BB-F979-4BDB-9047-F93AF436DF7E}" destId="{C0C8901E-297D-4AC2-A807-AA3EB3B83BAE}" srcOrd="0" destOrd="0" presId="urn:microsoft.com/office/officeart/2005/8/layout/vList6"/>
    <dgm:cxn modelId="{33A09CC5-6D7B-48B2-8126-854989868FEE}" type="presOf" srcId="{DDFC644F-8925-44D8-AD24-AA857BC120E4}" destId="{8B51CF7C-7DF9-4A9E-A04E-0B970FAF769C}" srcOrd="0" destOrd="0" presId="urn:microsoft.com/office/officeart/2005/8/layout/vList6"/>
    <dgm:cxn modelId="{549A32C7-511F-4C70-8713-8BE47F3F7EAA}" srcId="{A748FC06-BF39-40EF-A1B8-4D297B8FF321}" destId="{F73A76E6-D79A-431A-938A-125BF5E5C6B1}" srcOrd="3" destOrd="0" parTransId="{E0E5FAA4-9FF7-4E0C-BA30-7EEEAAD5006D}" sibTransId="{BF88FE75-A9FA-4AD0-BD23-770764C8847F}"/>
    <dgm:cxn modelId="{1B21DBCB-5DD2-4780-8419-2364FCD2ABBB}" srcId="{4D2E487C-99D6-44FB-920F-3CFA74921882}" destId="{9B9CA4CA-C880-4F08-855F-0A951F8A168E}" srcOrd="0" destOrd="0" parTransId="{11A0BAA4-A89E-4689-BDDB-65C42442732B}" sibTransId="{180B7863-E4DE-4423-A9F1-F6E6AFEA00C4}"/>
    <dgm:cxn modelId="{DBFFF6D1-1ADF-424D-907D-D748044D1CCF}" srcId="{A748FC06-BF39-40EF-A1B8-4D297B8FF321}" destId="{A9FD5405-E21B-4642-957B-D98B249D4A10}" srcOrd="4" destOrd="0" parTransId="{737E4825-7040-4D0F-BBAE-0E9AA81B6F0A}" sibTransId="{81113B1F-F948-4113-A9B2-A3A2222053B4}"/>
    <dgm:cxn modelId="{FC4DDAD2-38C4-483D-A195-0A15F32BD45A}" type="presOf" srcId="{F73A76E6-D79A-431A-938A-125BF5E5C6B1}" destId="{E38268C0-0C90-466C-B1FB-B6B8E777C36C}" srcOrd="0" destOrd="0" presId="urn:microsoft.com/office/officeart/2005/8/layout/vList6"/>
    <dgm:cxn modelId="{6746D3F3-8244-4433-8D46-83F3B8770BF2}" srcId="{A748FC06-BF39-40EF-A1B8-4D297B8FF321}" destId="{D8697582-A28B-4F9B-9E1C-C6EEEF9556C2}" srcOrd="2" destOrd="0" parTransId="{C6E00743-76C2-469B-9C31-CDB0E3667D28}" sibTransId="{A8EDE175-C456-4C15-BAAF-11D113328807}"/>
    <dgm:cxn modelId="{626374FB-B330-4F6B-9997-CF369C40961C}" type="presOf" srcId="{9B9CA4CA-C880-4F08-855F-0A951F8A168E}" destId="{D1DB0A51-9549-4B60-A93E-C6B1E26E4737}" srcOrd="0" destOrd="0" presId="urn:microsoft.com/office/officeart/2005/8/layout/vList6"/>
    <dgm:cxn modelId="{D21B8768-AED0-4E64-9E32-DB676F4DCA86}" type="presParOf" srcId="{75F4874E-BDC9-4F19-A015-F6C93E1E9BDD}" destId="{35399CB2-35F7-4104-BF1F-CC509943C7F4}" srcOrd="0" destOrd="0" presId="urn:microsoft.com/office/officeart/2005/8/layout/vList6"/>
    <dgm:cxn modelId="{7B6A5C26-F1EF-429E-BFBD-4B87B503EF66}" type="presParOf" srcId="{35399CB2-35F7-4104-BF1F-CC509943C7F4}" destId="{CC4F6D6C-F1E8-4915-924B-F7495863CD01}" srcOrd="0" destOrd="0" presId="urn:microsoft.com/office/officeart/2005/8/layout/vList6"/>
    <dgm:cxn modelId="{679102F1-3C1E-4AB0-864B-2892EADF5FA7}" type="presParOf" srcId="{35399CB2-35F7-4104-BF1F-CC509943C7F4}" destId="{D1DB0A51-9549-4B60-A93E-C6B1E26E4737}" srcOrd="1" destOrd="0" presId="urn:microsoft.com/office/officeart/2005/8/layout/vList6"/>
    <dgm:cxn modelId="{BF86C337-CDD9-4AAB-8D1C-371C82DCE1E9}" type="presParOf" srcId="{75F4874E-BDC9-4F19-A015-F6C93E1E9BDD}" destId="{214B8F90-16D2-4529-B394-B7890B35F1DD}" srcOrd="1" destOrd="0" presId="urn:microsoft.com/office/officeart/2005/8/layout/vList6"/>
    <dgm:cxn modelId="{5ED0E3CF-127B-43EA-AFBF-1C583DD095F0}" type="presParOf" srcId="{75F4874E-BDC9-4F19-A015-F6C93E1E9BDD}" destId="{E64093B3-89A6-46D8-9F53-2382960B35EC}" srcOrd="2" destOrd="0" presId="urn:microsoft.com/office/officeart/2005/8/layout/vList6"/>
    <dgm:cxn modelId="{9F3D021F-F167-4EC2-B1CC-E3727466BD82}" type="presParOf" srcId="{E64093B3-89A6-46D8-9F53-2382960B35EC}" destId="{173543F5-6386-49B4-9F26-02A69C3797F8}" srcOrd="0" destOrd="0" presId="urn:microsoft.com/office/officeart/2005/8/layout/vList6"/>
    <dgm:cxn modelId="{47B98EDE-29FB-48B8-B9D5-7BFE6E246D37}" type="presParOf" srcId="{E64093B3-89A6-46D8-9F53-2382960B35EC}" destId="{E4490A43-192D-400D-B351-69A279EFBE4B}" srcOrd="1" destOrd="0" presId="urn:microsoft.com/office/officeart/2005/8/layout/vList6"/>
    <dgm:cxn modelId="{55E59244-80DB-4E5A-99E9-038BFBF2E3FE}" type="presParOf" srcId="{75F4874E-BDC9-4F19-A015-F6C93E1E9BDD}" destId="{63F5CA0F-F6B0-471E-BE11-1DCEF96157E1}" srcOrd="3" destOrd="0" presId="urn:microsoft.com/office/officeart/2005/8/layout/vList6"/>
    <dgm:cxn modelId="{F9233C1E-41E3-474B-9345-79843E3FE441}" type="presParOf" srcId="{75F4874E-BDC9-4F19-A015-F6C93E1E9BDD}" destId="{52402164-FFB8-43C7-88B2-521C9694D40F}" srcOrd="4" destOrd="0" presId="urn:microsoft.com/office/officeart/2005/8/layout/vList6"/>
    <dgm:cxn modelId="{B9FB8EEE-35FA-4551-9D9F-54F3E16D5F3C}" type="presParOf" srcId="{52402164-FFB8-43C7-88B2-521C9694D40F}" destId="{35245695-0110-4AF6-B290-41B6C12282A6}" srcOrd="0" destOrd="0" presId="urn:microsoft.com/office/officeart/2005/8/layout/vList6"/>
    <dgm:cxn modelId="{5BE34D61-61B9-4C56-A301-8F2ECD814705}" type="presParOf" srcId="{52402164-FFB8-43C7-88B2-521C9694D40F}" destId="{C0C8901E-297D-4AC2-A807-AA3EB3B83BAE}" srcOrd="1" destOrd="0" presId="urn:microsoft.com/office/officeart/2005/8/layout/vList6"/>
    <dgm:cxn modelId="{B95DC5E3-8E3A-41D6-ACDD-83DD8A0B74AE}" type="presParOf" srcId="{75F4874E-BDC9-4F19-A015-F6C93E1E9BDD}" destId="{C791506F-6A02-4D5B-BBF5-2ED3B66A1C6F}" srcOrd="5" destOrd="0" presId="urn:microsoft.com/office/officeart/2005/8/layout/vList6"/>
    <dgm:cxn modelId="{CD93FEE1-01B8-4E8E-AE72-3C6551856B86}" type="presParOf" srcId="{75F4874E-BDC9-4F19-A015-F6C93E1E9BDD}" destId="{59A7A1BA-1AA3-4268-8FCF-D65A5486BC20}" srcOrd="6" destOrd="0" presId="urn:microsoft.com/office/officeart/2005/8/layout/vList6"/>
    <dgm:cxn modelId="{DE7998D6-E3D8-4E06-A441-5D4D9E4CB48B}" type="presParOf" srcId="{59A7A1BA-1AA3-4268-8FCF-D65A5486BC20}" destId="{E38268C0-0C90-466C-B1FB-B6B8E777C36C}" srcOrd="0" destOrd="0" presId="urn:microsoft.com/office/officeart/2005/8/layout/vList6"/>
    <dgm:cxn modelId="{38938942-ACA4-4C65-8357-2B35D3C187DA}" type="presParOf" srcId="{59A7A1BA-1AA3-4268-8FCF-D65A5486BC20}" destId="{8B51CF7C-7DF9-4A9E-A04E-0B970FAF769C}" srcOrd="1" destOrd="0" presId="urn:microsoft.com/office/officeart/2005/8/layout/vList6"/>
    <dgm:cxn modelId="{2D5AB516-03B0-47A3-9838-35DB8E193E98}" type="presParOf" srcId="{75F4874E-BDC9-4F19-A015-F6C93E1E9BDD}" destId="{3663714E-36B5-4B01-A02D-F72EF3B96CBE}" srcOrd="7" destOrd="0" presId="urn:microsoft.com/office/officeart/2005/8/layout/vList6"/>
    <dgm:cxn modelId="{24F5D4C2-DA3A-4321-BC17-5862B664BA68}" type="presParOf" srcId="{75F4874E-BDC9-4F19-A015-F6C93E1E9BDD}" destId="{EAB29944-0845-49F6-B58E-8FB86B63E2BC}" srcOrd="8" destOrd="0" presId="urn:microsoft.com/office/officeart/2005/8/layout/vList6"/>
    <dgm:cxn modelId="{85BD6115-0FF0-4B22-B0B2-5814AA90D4C9}" type="presParOf" srcId="{EAB29944-0845-49F6-B58E-8FB86B63E2BC}" destId="{431E2E38-C083-4E86-91F3-C34DBAE853DE}" srcOrd="0" destOrd="0" presId="urn:microsoft.com/office/officeart/2005/8/layout/vList6"/>
    <dgm:cxn modelId="{2627980A-1058-4DFB-9490-3BAAD9C0FD76}" type="presParOf" srcId="{EAB29944-0845-49F6-B58E-8FB86B63E2BC}" destId="{57D4D8F5-7779-434F-8133-020C3F5AF0A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0BE8E0-60A4-4C11-A59F-B0168FF72EE7}"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1C2CE27-ECC6-452D-818B-C3447703F05D}">
      <dgm:prSet phldrT="[Text]" custT="1"/>
      <dgm:spPr/>
      <dgm:t>
        <a:bodyPr/>
        <a:lstStyle/>
        <a:p>
          <a:pPr>
            <a:spcAft>
              <a:spcPct val="35000"/>
            </a:spcAft>
          </a:pPr>
          <a:r>
            <a:rPr lang="en-GB" sz="2800" b="1" dirty="0">
              <a:solidFill>
                <a:schemeClr val="tx1"/>
              </a:solidFill>
              <a:ea typeface="+mn-ea"/>
              <a:cs typeface="+mn-cs"/>
            </a:rPr>
            <a:t>(a) Minimize reporter burden</a:t>
          </a:r>
          <a:endParaRPr lang="en-US" sz="2800" b="1" dirty="0">
            <a:solidFill>
              <a:schemeClr val="tx1"/>
            </a:solidFill>
            <a:ea typeface="+mn-ea"/>
            <a:cs typeface="+mn-cs"/>
          </a:endParaRPr>
        </a:p>
      </dgm:t>
    </dgm:pt>
    <dgm:pt modelId="{B6C963CF-0C28-47A1-BCD5-6432A0365F26}" type="parTrans" cxnId="{569FCB06-33C4-4B5D-9CDD-9936C285EA8B}">
      <dgm:prSet/>
      <dgm:spPr/>
      <dgm:t>
        <a:bodyPr/>
        <a:lstStyle/>
        <a:p>
          <a:endParaRPr lang="en-US" sz="4000"/>
        </a:p>
      </dgm:t>
    </dgm:pt>
    <dgm:pt modelId="{71A0CD62-F609-4B86-885F-FFDDD4450BB2}" type="sibTrans" cxnId="{569FCB06-33C4-4B5D-9CDD-9936C285EA8B}">
      <dgm:prSet/>
      <dgm:spPr/>
      <dgm:t>
        <a:bodyPr/>
        <a:lstStyle/>
        <a:p>
          <a:endParaRPr lang="en-US" sz="4000"/>
        </a:p>
      </dgm:t>
    </dgm:pt>
    <dgm:pt modelId="{6AD4C1BC-8779-4DE0-BF13-CE1C90C1FA6B}">
      <dgm:prSet custT="1"/>
      <dgm:spPr/>
      <dgm:t>
        <a:bodyPr/>
        <a:lstStyle/>
        <a:p>
          <a:pPr>
            <a:spcAft>
              <a:spcPts val="1200"/>
            </a:spcAft>
          </a:pPr>
          <a:r>
            <a:rPr lang="en-GB" sz="2800" b="1" dirty="0">
              <a:solidFill>
                <a:schemeClr val="tx1"/>
              </a:solidFill>
            </a:rPr>
            <a:t>(b) Ensure reporting feasibility</a:t>
          </a:r>
          <a:endParaRPr lang="en-US" sz="2800" dirty="0">
            <a:solidFill>
              <a:schemeClr val="tx1"/>
            </a:solidFill>
          </a:endParaRPr>
        </a:p>
      </dgm:t>
    </dgm:pt>
    <dgm:pt modelId="{E5A098B5-AB23-428D-BBD3-E181912BF0D0}" type="parTrans" cxnId="{93067F07-18F7-4A86-9BAB-2924D33FEB26}">
      <dgm:prSet/>
      <dgm:spPr/>
      <dgm:t>
        <a:bodyPr/>
        <a:lstStyle/>
        <a:p>
          <a:endParaRPr lang="en-US" sz="4000"/>
        </a:p>
      </dgm:t>
    </dgm:pt>
    <dgm:pt modelId="{F1D4699A-1F89-4706-A3D5-685DF6BB8FAD}" type="sibTrans" cxnId="{93067F07-18F7-4A86-9BAB-2924D33FEB26}">
      <dgm:prSet/>
      <dgm:spPr/>
      <dgm:t>
        <a:bodyPr/>
        <a:lstStyle/>
        <a:p>
          <a:endParaRPr lang="en-US" sz="4000"/>
        </a:p>
      </dgm:t>
    </dgm:pt>
    <dgm:pt modelId="{B1AADCC4-C86C-4289-B40C-BFCBB3ECA7E3}">
      <dgm:prSet custT="1"/>
      <dgm:spPr/>
      <dgm:t>
        <a:bodyPr/>
        <a:lstStyle/>
        <a:p>
          <a:pPr>
            <a:spcAft>
              <a:spcPct val="35000"/>
            </a:spcAft>
          </a:pPr>
          <a:r>
            <a:rPr lang="en-GB" sz="2800" b="1" dirty="0">
              <a:solidFill>
                <a:schemeClr val="tx1"/>
              </a:solidFill>
            </a:rPr>
            <a:t>(f) Ensure internal balance</a:t>
          </a:r>
          <a:endParaRPr lang="en-US" sz="2800" b="1" dirty="0">
            <a:solidFill>
              <a:schemeClr val="tx1"/>
            </a:solidFill>
          </a:endParaRPr>
        </a:p>
      </dgm:t>
    </dgm:pt>
    <dgm:pt modelId="{D32477ED-C8BA-40F3-956F-920036FDC598}" type="parTrans" cxnId="{0DAC1052-0E21-442E-8F22-3C23CDEDF74B}">
      <dgm:prSet/>
      <dgm:spPr/>
      <dgm:t>
        <a:bodyPr/>
        <a:lstStyle/>
        <a:p>
          <a:endParaRPr lang="en-GB" sz="3200"/>
        </a:p>
      </dgm:t>
    </dgm:pt>
    <dgm:pt modelId="{24CC191F-9DC8-44E1-9186-6E5B42B1AB83}" type="sibTrans" cxnId="{0DAC1052-0E21-442E-8F22-3C23CDEDF74B}">
      <dgm:prSet/>
      <dgm:spPr/>
      <dgm:t>
        <a:bodyPr/>
        <a:lstStyle/>
        <a:p>
          <a:endParaRPr lang="en-GB" sz="3200"/>
        </a:p>
      </dgm:t>
    </dgm:pt>
    <dgm:pt modelId="{818589F3-2655-C543-83EE-64BE1BE94BAF}">
      <dgm:prSet custT="1"/>
      <dgm:spPr/>
      <dgm:t>
        <a:bodyPr/>
        <a:lstStyle/>
        <a:p>
          <a:pPr>
            <a:spcAft>
              <a:spcPct val="35000"/>
            </a:spcAft>
          </a:pPr>
          <a:r>
            <a:rPr lang="en-GB" sz="2800" b="1" dirty="0">
              <a:solidFill>
                <a:schemeClr val="tx1"/>
              </a:solidFill>
            </a:rPr>
            <a:t>(e) Ensure consistency with other international classifications  </a:t>
          </a:r>
          <a:endParaRPr lang="en-US" sz="2800" b="1" dirty="0">
            <a:solidFill>
              <a:schemeClr val="tx1"/>
            </a:solidFill>
          </a:endParaRPr>
        </a:p>
      </dgm:t>
    </dgm:pt>
    <dgm:pt modelId="{7A541ECE-C7D4-6C4F-9F6B-D2C5D07DFC53}" type="parTrans" cxnId="{A57754AC-17A3-9845-B27D-8ACD3850386D}">
      <dgm:prSet/>
      <dgm:spPr/>
      <dgm:t>
        <a:bodyPr/>
        <a:lstStyle/>
        <a:p>
          <a:endParaRPr lang="en-US" sz="2400"/>
        </a:p>
      </dgm:t>
    </dgm:pt>
    <dgm:pt modelId="{9670185C-8D19-5B4A-BE41-52C192680243}" type="sibTrans" cxnId="{A57754AC-17A3-9845-B27D-8ACD3850386D}">
      <dgm:prSet/>
      <dgm:spPr/>
      <dgm:t>
        <a:bodyPr/>
        <a:lstStyle/>
        <a:p>
          <a:endParaRPr lang="en-US" sz="2400"/>
        </a:p>
      </dgm:t>
    </dgm:pt>
    <dgm:pt modelId="{6352D3E1-1CAB-2241-8281-28DEDFD7AAAE}">
      <dgm:prSet custT="1"/>
      <dgm:spPr/>
      <dgm:t>
        <a:bodyPr/>
        <a:lstStyle/>
        <a:p>
          <a:pPr>
            <a:spcAft>
              <a:spcPts val="1200"/>
            </a:spcAft>
          </a:pPr>
          <a:r>
            <a:rPr lang="en-GB" sz="2800" b="1" dirty="0">
              <a:solidFill>
                <a:schemeClr val="tx1"/>
              </a:solidFill>
            </a:rPr>
            <a:t>(c) Ensure data relevance</a:t>
          </a:r>
          <a:endParaRPr lang="en-US" sz="2800" dirty="0">
            <a:solidFill>
              <a:schemeClr val="tx1"/>
            </a:solidFill>
          </a:endParaRPr>
        </a:p>
      </dgm:t>
    </dgm:pt>
    <dgm:pt modelId="{ED856D94-0F68-6C46-A448-4001D5FC567B}" type="parTrans" cxnId="{6128AE3D-C189-D949-9E13-7FA707476DAD}">
      <dgm:prSet/>
      <dgm:spPr/>
      <dgm:t>
        <a:bodyPr/>
        <a:lstStyle/>
        <a:p>
          <a:endParaRPr lang="en-US" sz="2400"/>
        </a:p>
      </dgm:t>
    </dgm:pt>
    <dgm:pt modelId="{26F87B3B-742D-5847-94DA-FDBABA92CFE5}" type="sibTrans" cxnId="{6128AE3D-C189-D949-9E13-7FA707476DAD}">
      <dgm:prSet/>
      <dgm:spPr/>
      <dgm:t>
        <a:bodyPr/>
        <a:lstStyle/>
        <a:p>
          <a:endParaRPr lang="en-US" sz="2400"/>
        </a:p>
      </dgm:t>
    </dgm:pt>
    <dgm:pt modelId="{8DE175BE-7672-7247-ADBD-7817D53497C5}">
      <dgm:prSet custT="1"/>
      <dgm:spPr/>
      <dgm:t>
        <a:bodyPr/>
        <a:lstStyle/>
        <a:p>
          <a:pPr>
            <a:spcAft>
              <a:spcPts val="1200"/>
            </a:spcAft>
          </a:pPr>
          <a:r>
            <a:rPr lang="en-GB" sz="2800" b="1" dirty="0">
              <a:solidFill>
                <a:schemeClr val="tx1"/>
              </a:solidFill>
            </a:rPr>
            <a:t>(d) Minimize structural breaks</a:t>
          </a:r>
          <a:endParaRPr lang="en-US" sz="2800" dirty="0">
            <a:solidFill>
              <a:schemeClr val="tx1"/>
            </a:solidFill>
          </a:endParaRPr>
        </a:p>
      </dgm:t>
    </dgm:pt>
    <dgm:pt modelId="{88A5D424-0469-5E48-A59A-9D55EFD3E55C}" type="parTrans" cxnId="{67C92848-81A0-9E4A-9AEC-E3D1327597F9}">
      <dgm:prSet/>
      <dgm:spPr/>
      <dgm:t>
        <a:bodyPr/>
        <a:lstStyle/>
        <a:p>
          <a:endParaRPr lang="en-US" sz="2400"/>
        </a:p>
      </dgm:t>
    </dgm:pt>
    <dgm:pt modelId="{C0FD8607-45F1-4B4C-AC54-AA617FDF194C}" type="sibTrans" cxnId="{67C92848-81A0-9E4A-9AEC-E3D1327597F9}">
      <dgm:prSet/>
      <dgm:spPr/>
      <dgm:t>
        <a:bodyPr/>
        <a:lstStyle/>
        <a:p>
          <a:endParaRPr lang="en-US" sz="2400"/>
        </a:p>
      </dgm:t>
    </dgm:pt>
    <dgm:pt modelId="{48022537-F100-634E-81DD-6D109143BF73}" type="pres">
      <dgm:prSet presAssocID="{9A0BE8E0-60A4-4C11-A59F-B0168FF72EE7}" presName="linear" presStyleCnt="0">
        <dgm:presLayoutVars>
          <dgm:dir/>
          <dgm:resizeHandles val="exact"/>
        </dgm:presLayoutVars>
      </dgm:prSet>
      <dgm:spPr/>
    </dgm:pt>
    <dgm:pt modelId="{0C23D54F-4DDB-D14E-A2FC-46C8FC3553F5}" type="pres">
      <dgm:prSet presAssocID="{C1C2CE27-ECC6-452D-818B-C3447703F05D}" presName="comp" presStyleCnt="0"/>
      <dgm:spPr/>
    </dgm:pt>
    <dgm:pt modelId="{87A05161-63D1-BD45-983E-8611BD5515AE}" type="pres">
      <dgm:prSet presAssocID="{C1C2CE27-ECC6-452D-818B-C3447703F05D}" presName="box" presStyleLbl="node1" presStyleIdx="0" presStyleCnt="6"/>
      <dgm:spPr/>
    </dgm:pt>
    <dgm:pt modelId="{736A5C87-470F-6D47-852A-69328A78DD20}" type="pres">
      <dgm:prSet presAssocID="{C1C2CE27-ECC6-452D-818B-C3447703F05D}" presName="img" presStyleLbl="fgImgPlace1" presStyleIdx="0" presStyleCnt="6"/>
      <dgm:spPr/>
    </dgm:pt>
    <dgm:pt modelId="{4EF8A578-F4EF-CB4A-B477-E8349A311967}" type="pres">
      <dgm:prSet presAssocID="{C1C2CE27-ECC6-452D-818B-C3447703F05D}" presName="text" presStyleLbl="node1" presStyleIdx="0" presStyleCnt="6">
        <dgm:presLayoutVars>
          <dgm:bulletEnabled val="1"/>
        </dgm:presLayoutVars>
      </dgm:prSet>
      <dgm:spPr/>
    </dgm:pt>
    <dgm:pt modelId="{51C2925E-3663-C142-8A4E-899B5A475DA3}" type="pres">
      <dgm:prSet presAssocID="{71A0CD62-F609-4B86-885F-FFDDD4450BB2}" presName="spacer" presStyleCnt="0"/>
      <dgm:spPr/>
    </dgm:pt>
    <dgm:pt modelId="{A029B052-59A6-7440-A4DF-B2213B8AA3C6}" type="pres">
      <dgm:prSet presAssocID="{6AD4C1BC-8779-4DE0-BF13-CE1C90C1FA6B}" presName="comp" presStyleCnt="0"/>
      <dgm:spPr/>
    </dgm:pt>
    <dgm:pt modelId="{BF6946DF-00CE-1D4C-9EEE-EC69F54E833F}" type="pres">
      <dgm:prSet presAssocID="{6AD4C1BC-8779-4DE0-BF13-CE1C90C1FA6B}" presName="box" presStyleLbl="node1" presStyleIdx="1" presStyleCnt="6"/>
      <dgm:spPr/>
    </dgm:pt>
    <dgm:pt modelId="{250B25A9-0FC5-7B44-81EA-3F6A55561D4D}" type="pres">
      <dgm:prSet presAssocID="{6AD4C1BC-8779-4DE0-BF13-CE1C90C1FA6B}" presName="img" presStyleLbl="fgImgPlace1" presStyleIdx="1" presStyleCnt="6"/>
      <dgm:spPr/>
    </dgm:pt>
    <dgm:pt modelId="{B142A1D1-160D-D649-9F18-3EF0A45E3FD8}" type="pres">
      <dgm:prSet presAssocID="{6AD4C1BC-8779-4DE0-BF13-CE1C90C1FA6B}" presName="text" presStyleLbl="node1" presStyleIdx="1" presStyleCnt="6">
        <dgm:presLayoutVars>
          <dgm:bulletEnabled val="1"/>
        </dgm:presLayoutVars>
      </dgm:prSet>
      <dgm:spPr/>
    </dgm:pt>
    <dgm:pt modelId="{E7B87473-7693-5A49-83B8-27BBABB788B5}" type="pres">
      <dgm:prSet presAssocID="{F1D4699A-1F89-4706-A3D5-685DF6BB8FAD}" presName="spacer" presStyleCnt="0"/>
      <dgm:spPr/>
    </dgm:pt>
    <dgm:pt modelId="{1B7042BE-6504-014B-AED9-E6BC42F4118B}" type="pres">
      <dgm:prSet presAssocID="{6352D3E1-1CAB-2241-8281-28DEDFD7AAAE}" presName="comp" presStyleCnt="0"/>
      <dgm:spPr/>
    </dgm:pt>
    <dgm:pt modelId="{D0ADFD20-8743-5841-B70E-235210DFD2E3}" type="pres">
      <dgm:prSet presAssocID="{6352D3E1-1CAB-2241-8281-28DEDFD7AAAE}" presName="box" presStyleLbl="node1" presStyleIdx="2" presStyleCnt="6"/>
      <dgm:spPr/>
    </dgm:pt>
    <dgm:pt modelId="{B4B43294-D779-C14A-B40C-C78BDB54DA22}" type="pres">
      <dgm:prSet presAssocID="{6352D3E1-1CAB-2241-8281-28DEDFD7AAAE}" presName="img" presStyleLbl="fgImgPlace1" presStyleIdx="2" presStyleCnt="6"/>
      <dgm:spPr/>
    </dgm:pt>
    <dgm:pt modelId="{475B049D-4734-B74B-8556-28AD662B7024}" type="pres">
      <dgm:prSet presAssocID="{6352D3E1-1CAB-2241-8281-28DEDFD7AAAE}" presName="text" presStyleLbl="node1" presStyleIdx="2" presStyleCnt="6">
        <dgm:presLayoutVars>
          <dgm:bulletEnabled val="1"/>
        </dgm:presLayoutVars>
      </dgm:prSet>
      <dgm:spPr/>
    </dgm:pt>
    <dgm:pt modelId="{E5BA8DAD-FA0F-614B-94FA-FE7C35F97197}" type="pres">
      <dgm:prSet presAssocID="{26F87B3B-742D-5847-94DA-FDBABA92CFE5}" presName="spacer" presStyleCnt="0"/>
      <dgm:spPr/>
    </dgm:pt>
    <dgm:pt modelId="{3D2E3CFE-05B0-2C4C-AA24-5448059D3EC5}" type="pres">
      <dgm:prSet presAssocID="{8DE175BE-7672-7247-ADBD-7817D53497C5}" presName="comp" presStyleCnt="0"/>
      <dgm:spPr/>
    </dgm:pt>
    <dgm:pt modelId="{EC95304D-648E-9842-969D-4300323A0FC9}" type="pres">
      <dgm:prSet presAssocID="{8DE175BE-7672-7247-ADBD-7817D53497C5}" presName="box" presStyleLbl="node1" presStyleIdx="3" presStyleCnt="6"/>
      <dgm:spPr/>
    </dgm:pt>
    <dgm:pt modelId="{3DC13A22-52AC-E64C-8704-1CD6A34F470A}" type="pres">
      <dgm:prSet presAssocID="{8DE175BE-7672-7247-ADBD-7817D53497C5}" presName="img" presStyleLbl="fgImgPlace1" presStyleIdx="3" presStyleCnt="6"/>
      <dgm:spPr/>
    </dgm:pt>
    <dgm:pt modelId="{503D92E4-5C49-E048-A474-40B45AE4CF72}" type="pres">
      <dgm:prSet presAssocID="{8DE175BE-7672-7247-ADBD-7817D53497C5}" presName="text" presStyleLbl="node1" presStyleIdx="3" presStyleCnt="6">
        <dgm:presLayoutVars>
          <dgm:bulletEnabled val="1"/>
        </dgm:presLayoutVars>
      </dgm:prSet>
      <dgm:spPr/>
    </dgm:pt>
    <dgm:pt modelId="{A900013B-DF03-E14A-8184-2676491C8C16}" type="pres">
      <dgm:prSet presAssocID="{C0FD8607-45F1-4B4C-AC54-AA617FDF194C}" presName="spacer" presStyleCnt="0"/>
      <dgm:spPr/>
    </dgm:pt>
    <dgm:pt modelId="{25DDF055-AB22-E54B-B5AC-A38AF31D0188}" type="pres">
      <dgm:prSet presAssocID="{818589F3-2655-C543-83EE-64BE1BE94BAF}" presName="comp" presStyleCnt="0"/>
      <dgm:spPr/>
    </dgm:pt>
    <dgm:pt modelId="{43D49220-BCF9-ED40-9C8C-0DFA442C946F}" type="pres">
      <dgm:prSet presAssocID="{818589F3-2655-C543-83EE-64BE1BE94BAF}" presName="box" presStyleLbl="node1" presStyleIdx="4" presStyleCnt="6"/>
      <dgm:spPr/>
    </dgm:pt>
    <dgm:pt modelId="{9B035573-AF7E-8844-9D1A-0729177C0558}" type="pres">
      <dgm:prSet presAssocID="{818589F3-2655-C543-83EE-64BE1BE94BAF}" presName="img" presStyleLbl="fgImgPlace1" presStyleIdx="4" presStyleCnt="6"/>
      <dgm:spPr/>
    </dgm:pt>
    <dgm:pt modelId="{A1E95CCD-E535-9544-9136-E9D8A571992F}" type="pres">
      <dgm:prSet presAssocID="{818589F3-2655-C543-83EE-64BE1BE94BAF}" presName="text" presStyleLbl="node1" presStyleIdx="4" presStyleCnt="6">
        <dgm:presLayoutVars>
          <dgm:bulletEnabled val="1"/>
        </dgm:presLayoutVars>
      </dgm:prSet>
      <dgm:spPr/>
    </dgm:pt>
    <dgm:pt modelId="{61581751-C5AE-6C49-B798-3DF10E698589}" type="pres">
      <dgm:prSet presAssocID="{9670185C-8D19-5B4A-BE41-52C192680243}" presName="spacer" presStyleCnt="0"/>
      <dgm:spPr/>
    </dgm:pt>
    <dgm:pt modelId="{B71B180B-D894-1E4E-92DE-3245C8E97F48}" type="pres">
      <dgm:prSet presAssocID="{B1AADCC4-C86C-4289-B40C-BFCBB3ECA7E3}" presName="comp" presStyleCnt="0"/>
      <dgm:spPr/>
    </dgm:pt>
    <dgm:pt modelId="{705CD39D-F52D-D44B-971D-8AF339CA67CF}" type="pres">
      <dgm:prSet presAssocID="{B1AADCC4-C86C-4289-B40C-BFCBB3ECA7E3}" presName="box" presStyleLbl="node1" presStyleIdx="5" presStyleCnt="6"/>
      <dgm:spPr/>
    </dgm:pt>
    <dgm:pt modelId="{EE763C48-38CC-AF40-80D9-CF0680886F8C}" type="pres">
      <dgm:prSet presAssocID="{B1AADCC4-C86C-4289-B40C-BFCBB3ECA7E3}" presName="img" presStyleLbl="fgImgPlace1" presStyleIdx="5" presStyleCnt="6"/>
      <dgm:spPr/>
    </dgm:pt>
    <dgm:pt modelId="{633B9707-3EA2-064D-87A8-9A9374134648}" type="pres">
      <dgm:prSet presAssocID="{B1AADCC4-C86C-4289-B40C-BFCBB3ECA7E3}" presName="text" presStyleLbl="node1" presStyleIdx="5" presStyleCnt="6">
        <dgm:presLayoutVars>
          <dgm:bulletEnabled val="1"/>
        </dgm:presLayoutVars>
      </dgm:prSet>
      <dgm:spPr/>
    </dgm:pt>
  </dgm:ptLst>
  <dgm:cxnLst>
    <dgm:cxn modelId="{569FCB06-33C4-4B5D-9CDD-9936C285EA8B}" srcId="{9A0BE8E0-60A4-4C11-A59F-B0168FF72EE7}" destId="{C1C2CE27-ECC6-452D-818B-C3447703F05D}" srcOrd="0" destOrd="0" parTransId="{B6C963CF-0C28-47A1-BCD5-6432A0365F26}" sibTransId="{71A0CD62-F609-4B86-885F-FFDDD4450BB2}"/>
    <dgm:cxn modelId="{93067F07-18F7-4A86-9BAB-2924D33FEB26}" srcId="{9A0BE8E0-60A4-4C11-A59F-B0168FF72EE7}" destId="{6AD4C1BC-8779-4DE0-BF13-CE1C90C1FA6B}" srcOrd="1" destOrd="0" parTransId="{E5A098B5-AB23-428D-BBD3-E181912BF0D0}" sibTransId="{F1D4699A-1F89-4706-A3D5-685DF6BB8FAD}"/>
    <dgm:cxn modelId="{D0875925-91BD-4F4A-B17C-9072A31ED7BD}" type="presOf" srcId="{818589F3-2655-C543-83EE-64BE1BE94BAF}" destId="{A1E95CCD-E535-9544-9136-E9D8A571992F}" srcOrd="1" destOrd="0" presId="urn:microsoft.com/office/officeart/2005/8/layout/vList4"/>
    <dgm:cxn modelId="{6128AE3D-C189-D949-9E13-7FA707476DAD}" srcId="{9A0BE8E0-60A4-4C11-A59F-B0168FF72EE7}" destId="{6352D3E1-1CAB-2241-8281-28DEDFD7AAAE}" srcOrd="2" destOrd="0" parTransId="{ED856D94-0F68-6C46-A448-4001D5FC567B}" sibTransId="{26F87B3B-742D-5847-94DA-FDBABA92CFE5}"/>
    <dgm:cxn modelId="{E6B99543-1F8F-AE42-B6F2-5B75D11E40ED}" type="presOf" srcId="{8DE175BE-7672-7247-ADBD-7817D53497C5}" destId="{EC95304D-648E-9842-969D-4300323A0FC9}" srcOrd="0" destOrd="0" presId="urn:microsoft.com/office/officeart/2005/8/layout/vList4"/>
    <dgm:cxn modelId="{43D7D546-DCB3-DD48-94EE-621E4A56396C}" type="presOf" srcId="{6352D3E1-1CAB-2241-8281-28DEDFD7AAAE}" destId="{D0ADFD20-8743-5841-B70E-235210DFD2E3}" srcOrd="0" destOrd="0" presId="urn:microsoft.com/office/officeart/2005/8/layout/vList4"/>
    <dgm:cxn modelId="{67C92848-81A0-9E4A-9AEC-E3D1327597F9}" srcId="{9A0BE8E0-60A4-4C11-A59F-B0168FF72EE7}" destId="{8DE175BE-7672-7247-ADBD-7817D53497C5}" srcOrd="3" destOrd="0" parTransId="{88A5D424-0469-5E48-A59A-9D55EFD3E55C}" sibTransId="{C0FD8607-45F1-4B4C-AC54-AA617FDF194C}"/>
    <dgm:cxn modelId="{0DAC1052-0E21-442E-8F22-3C23CDEDF74B}" srcId="{9A0BE8E0-60A4-4C11-A59F-B0168FF72EE7}" destId="{B1AADCC4-C86C-4289-B40C-BFCBB3ECA7E3}" srcOrd="5" destOrd="0" parTransId="{D32477ED-C8BA-40F3-956F-920036FDC598}" sibTransId="{24CC191F-9DC8-44E1-9186-6E5B42B1AB83}"/>
    <dgm:cxn modelId="{D484B073-923F-2248-98A1-48376BFB1DB7}" type="presOf" srcId="{6AD4C1BC-8779-4DE0-BF13-CE1C90C1FA6B}" destId="{BF6946DF-00CE-1D4C-9EEE-EC69F54E833F}" srcOrd="0" destOrd="0" presId="urn:microsoft.com/office/officeart/2005/8/layout/vList4"/>
    <dgm:cxn modelId="{FB7D287E-A5CC-BE4B-8692-CA555C800B0F}" type="presOf" srcId="{B1AADCC4-C86C-4289-B40C-BFCBB3ECA7E3}" destId="{705CD39D-F52D-D44B-971D-8AF339CA67CF}" srcOrd="0" destOrd="0" presId="urn:microsoft.com/office/officeart/2005/8/layout/vList4"/>
    <dgm:cxn modelId="{A72BDB95-42CE-5640-B092-C47D24E5CA8E}" type="presOf" srcId="{818589F3-2655-C543-83EE-64BE1BE94BAF}" destId="{43D49220-BCF9-ED40-9C8C-0DFA442C946F}" srcOrd="0" destOrd="0" presId="urn:microsoft.com/office/officeart/2005/8/layout/vList4"/>
    <dgm:cxn modelId="{4EC29897-F385-2644-A9C7-263F1D317C37}" type="presOf" srcId="{9A0BE8E0-60A4-4C11-A59F-B0168FF72EE7}" destId="{48022537-F100-634E-81DD-6D109143BF73}" srcOrd="0" destOrd="0" presId="urn:microsoft.com/office/officeart/2005/8/layout/vList4"/>
    <dgm:cxn modelId="{A0264E9D-6E63-B446-B667-1B8EFA9FE44B}" type="presOf" srcId="{B1AADCC4-C86C-4289-B40C-BFCBB3ECA7E3}" destId="{633B9707-3EA2-064D-87A8-9A9374134648}" srcOrd="1" destOrd="0" presId="urn:microsoft.com/office/officeart/2005/8/layout/vList4"/>
    <dgm:cxn modelId="{A57754AC-17A3-9845-B27D-8ACD3850386D}" srcId="{9A0BE8E0-60A4-4C11-A59F-B0168FF72EE7}" destId="{818589F3-2655-C543-83EE-64BE1BE94BAF}" srcOrd="4" destOrd="0" parTransId="{7A541ECE-C7D4-6C4F-9F6B-D2C5D07DFC53}" sibTransId="{9670185C-8D19-5B4A-BE41-52C192680243}"/>
    <dgm:cxn modelId="{709289B4-AE01-5A42-8AD6-E4E5EF91EBDC}" type="presOf" srcId="{8DE175BE-7672-7247-ADBD-7817D53497C5}" destId="{503D92E4-5C49-E048-A474-40B45AE4CF72}" srcOrd="1" destOrd="0" presId="urn:microsoft.com/office/officeart/2005/8/layout/vList4"/>
    <dgm:cxn modelId="{2C8786DF-8BCD-5E4B-9064-D35B3E9DE0AD}" type="presOf" srcId="{C1C2CE27-ECC6-452D-818B-C3447703F05D}" destId="{4EF8A578-F4EF-CB4A-B477-E8349A311967}" srcOrd="1" destOrd="0" presId="urn:microsoft.com/office/officeart/2005/8/layout/vList4"/>
    <dgm:cxn modelId="{3D6CDADF-2E04-B447-B699-E49087970282}" type="presOf" srcId="{6352D3E1-1CAB-2241-8281-28DEDFD7AAAE}" destId="{475B049D-4734-B74B-8556-28AD662B7024}" srcOrd="1" destOrd="0" presId="urn:microsoft.com/office/officeart/2005/8/layout/vList4"/>
    <dgm:cxn modelId="{9D3831EA-0DEE-B94D-A6BC-2C9708E11035}" type="presOf" srcId="{6AD4C1BC-8779-4DE0-BF13-CE1C90C1FA6B}" destId="{B142A1D1-160D-D649-9F18-3EF0A45E3FD8}" srcOrd="1" destOrd="0" presId="urn:microsoft.com/office/officeart/2005/8/layout/vList4"/>
    <dgm:cxn modelId="{283D78FE-C7A1-364E-82A6-D9B7C3820C8D}" type="presOf" srcId="{C1C2CE27-ECC6-452D-818B-C3447703F05D}" destId="{87A05161-63D1-BD45-983E-8611BD5515AE}" srcOrd="0" destOrd="0" presId="urn:microsoft.com/office/officeart/2005/8/layout/vList4"/>
    <dgm:cxn modelId="{88C65417-5665-A643-9BD1-9D4123585CF3}" type="presParOf" srcId="{48022537-F100-634E-81DD-6D109143BF73}" destId="{0C23D54F-4DDB-D14E-A2FC-46C8FC3553F5}" srcOrd="0" destOrd="0" presId="urn:microsoft.com/office/officeart/2005/8/layout/vList4"/>
    <dgm:cxn modelId="{6BDC6B65-66ED-3F43-87BB-16563FF987E0}" type="presParOf" srcId="{0C23D54F-4DDB-D14E-A2FC-46C8FC3553F5}" destId="{87A05161-63D1-BD45-983E-8611BD5515AE}" srcOrd="0" destOrd="0" presId="urn:microsoft.com/office/officeart/2005/8/layout/vList4"/>
    <dgm:cxn modelId="{CB7EED67-7800-2348-A0FF-BA412495767C}" type="presParOf" srcId="{0C23D54F-4DDB-D14E-A2FC-46C8FC3553F5}" destId="{736A5C87-470F-6D47-852A-69328A78DD20}" srcOrd="1" destOrd="0" presId="urn:microsoft.com/office/officeart/2005/8/layout/vList4"/>
    <dgm:cxn modelId="{1F040535-301D-424A-940A-2E4A4B4A8B90}" type="presParOf" srcId="{0C23D54F-4DDB-D14E-A2FC-46C8FC3553F5}" destId="{4EF8A578-F4EF-CB4A-B477-E8349A311967}" srcOrd="2" destOrd="0" presId="urn:microsoft.com/office/officeart/2005/8/layout/vList4"/>
    <dgm:cxn modelId="{FDFB6938-8FA9-A14C-93E2-087E53E46CF8}" type="presParOf" srcId="{48022537-F100-634E-81DD-6D109143BF73}" destId="{51C2925E-3663-C142-8A4E-899B5A475DA3}" srcOrd="1" destOrd="0" presId="urn:microsoft.com/office/officeart/2005/8/layout/vList4"/>
    <dgm:cxn modelId="{6B0DFF43-1971-F341-AA73-CF2A1049DD19}" type="presParOf" srcId="{48022537-F100-634E-81DD-6D109143BF73}" destId="{A029B052-59A6-7440-A4DF-B2213B8AA3C6}" srcOrd="2" destOrd="0" presId="urn:microsoft.com/office/officeart/2005/8/layout/vList4"/>
    <dgm:cxn modelId="{4E26B5CE-3882-5E46-B7B5-E032FDCE5C45}" type="presParOf" srcId="{A029B052-59A6-7440-A4DF-B2213B8AA3C6}" destId="{BF6946DF-00CE-1D4C-9EEE-EC69F54E833F}" srcOrd="0" destOrd="0" presId="urn:microsoft.com/office/officeart/2005/8/layout/vList4"/>
    <dgm:cxn modelId="{A9F32E9A-7468-134A-AB46-935CE73734B5}" type="presParOf" srcId="{A029B052-59A6-7440-A4DF-B2213B8AA3C6}" destId="{250B25A9-0FC5-7B44-81EA-3F6A55561D4D}" srcOrd="1" destOrd="0" presId="urn:microsoft.com/office/officeart/2005/8/layout/vList4"/>
    <dgm:cxn modelId="{6AFB6EA9-54D7-A541-96BE-BCDDFC461513}" type="presParOf" srcId="{A029B052-59A6-7440-A4DF-B2213B8AA3C6}" destId="{B142A1D1-160D-D649-9F18-3EF0A45E3FD8}" srcOrd="2" destOrd="0" presId="urn:microsoft.com/office/officeart/2005/8/layout/vList4"/>
    <dgm:cxn modelId="{29955B33-8947-7243-9B02-CC1710FEF07B}" type="presParOf" srcId="{48022537-F100-634E-81DD-6D109143BF73}" destId="{E7B87473-7693-5A49-83B8-27BBABB788B5}" srcOrd="3" destOrd="0" presId="urn:microsoft.com/office/officeart/2005/8/layout/vList4"/>
    <dgm:cxn modelId="{3E0D9134-14BB-C549-A845-E603F8325E88}" type="presParOf" srcId="{48022537-F100-634E-81DD-6D109143BF73}" destId="{1B7042BE-6504-014B-AED9-E6BC42F4118B}" srcOrd="4" destOrd="0" presId="urn:microsoft.com/office/officeart/2005/8/layout/vList4"/>
    <dgm:cxn modelId="{071FBF13-0B43-DD47-997C-390D1A3521C1}" type="presParOf" srcId="{1B7042BE-6504-014B-AED9-E6BC42F4118B}" destId="{D0ADFD20-8743-5841-B70E-235210DFD2E3}" srcOrd="0" destOrd="0" presId="urn:microsoft.com/office/officeart/2005/8/layout/vList4"/>
    <dgm:cxn modelId="{70987546-3996-0747-A939-4A679ED53779}" type="presParOf" srcId="{1B7042BE-6504-014B-AED9-E6BC42F4118B}" destId="{B4B43294-D779-C14A-B40C-C78BDB54DA22}" srcOrd="1" destOrd="0" presId="urn:microsoft.com/office/officeart/2005/8/layout/vList4"/>
    <dgm:cxn modelId="{331D7FF0-A4A6-A047-BDED-047145C7E273}" type="presParOf" srcId="{1B7042BE-6504-014B-AED9-E6BC42F4118B}" destId="{475B049D-4734-B74B-8556-28AD662B7024}" srcOrd="2" destOrd="0" presId="urn:microsoft.com/office/officeart/2005/8/layout/vList4"/>
    <dgm:cxn modelId="{C762C099-DE4B-6340-B6BB-211DF44ACB71}" type="presParOf" srcId="{48022537-F100-634E-81DD-6D109143BF73}" destId="{E5BA8DAD-FA0F-614B-94FA-FE7C35F97197}" srcOrd="5" destOrd="0" presId="urn:microsoft.com/office/officeart/2005/8/layout/vList4"/>
    <dgm:cxn modelId="{0DB54CC4-FD53-3945-9657-E3D428812E18}" type="presParOf" srcId="{48022537-F100-634E-81DD-6D109143BF73}" destId="{3D2E3CFE-05B0-2C4C-AA24-5448059D3EC5}" srcOrd="6" destOrd="0" presId="urn:microsoft.com/office/officeart/2005/8/layout/vList4"/>
    <dgm:cxn modelId="{A14675C1-D047-5647-B015-517A3C7A8D0D}" type="presParOf" srcId="{3D2E3CFE-05B0-2C4C-AA24-5448059D3EC5}" destId="{EC95304D-648E-9842-969D-4300323A0FC9}" srcOrd="0" destOrd="0" presId="urn:microsoft.com/office/officeart/2005/8/layout/vList4"/>
    <dgm:cxn modelId="{EF49B851-18F1-9A4D-81C2-15CC540E3D8D}" type="presParOf" srcId="{3D2E3CFE-05B0-2C4C-AA24-5448059D3EC5}" destId="{3DC13A22-52AC-E64C-8704-1CD6A34F470A}" srcOrd="1" destOrd="0" presId="urn:microsoft.com/office/officeart/2005/8/layout/vList4"/>
    <dgm:cxn modelId="{D29C1116-B4A4-464A-8CAC-0329C9DD3C89}" type="presParOf" srcId="{3D2E3CFE-05B0-2C4C-AA24-5448059D3EC5}" destId="{503D92E4-5C49-E048-A474-40B45AE4CF72}" srcOrd="2" destOrd="0" presId="urn:microsoft.com/office/officeart/2005/8/layout/vList4"/>
    <dgm:cxn modelId="{E85FE35A-CB24-DA47-A2D7-150E70E3F8A7}" type="presParOf" srcId="{48022537-F100-634E-81DD-6D109143BF73}" destId="{A900013B-DF03-E14A-8184-2676491C8C16}" srcOrd="7" destOrd="0" presId="urn:microsoft.com/office/officeart/2005/8/layout/vList4"/>
    <dgm:cxn modelId="{102972D5-A6A4-7243-B360-8FDE504EAF5D}" type="presParOf" srcId="{48022537-F100-634E-81DD-6D109143BF73}" destId="{25DDF055-AB22-E54B-B5AC-A38AF31D0188}" srcOrd="8" destOrd="0" presId="urn:microsoft.com/office/officeart/2005/8/layout/vList4"/>
    <dgm:cxn modelId="{F4C3693E-3833-2F49-85DE-01B7596EEFF5}" type="presParOf" srcId="{25DDF055-AB22-E54B-B5AC-A38AF31D0188}" destId="{43D49220-BCF9-ED40-9C8C-0DFA442C946F}" srcOrd="0" destOrd="0" presId="urn:microsoft.com/office/officeart/2005/8/layout/vList4"/>
    <dgm:cxn modelId="{CC316899-0D27-884D-A772-44A60C78CC1D}" type="presParOf" srcId="{25DDF055-AB22-E54B-B5AC-A38AF31D0188}" destId="{9B035573-AF7E-8844-9D1A-0729177C0558}" srcOrd="1" destOrd="0" presId="urn:microsoft.com/office/officeart/2005/8/layout/vList4"/>
    <dgm:cxn modelId="{A46DA8AE-E802-634E-AEE7-F07330A8AF8B}" type="presParOf" srcId="{25DDF055-AB22-E54B-B5AC-A38AF31D0188}" destId="{A1E95CCD-E535-9544-9136-E9D8A571992F}" srcOrd="2" destOrd="0" presId="urn:microsoft.com/office/officeart/2005/8/layout/vList4"/>
    <dgm:cxn modelId="{F13786C7-E462-5D44-A3A5-629060ECC6AD}" type="presParOf" srcId="{48022537-F100-634E-81DD-6D109143BF73}" destId="{61581751-C5AE-6C49-B798-3DF10E698589}" srcOrd="9" destOrd="0" presId="urn:microsoft.com/office/officeart/2005/8/layout/vList4"/>
    <dgm:cxn modelId="{7F4FD7BB-5BD1-D34E-BE66-2772B978A912}" type="presParOf" srcId="{48022537-F100-634E-81DD-6D109143BF73}" destId="{B71B180B-D894-1E4E-92DE-3245C8E97F48}" srcOrd="10" destOrd="0" presId="urn:microsoft.com/office/officeart/2005/8/layout/vList4"/>
    <dgm:cxn modelId="{DD7421AD-6FC1-C541-8EE6-AA70FF0B9F5E}" type="presParOf" srcId="{B71B180B-D894-1E4E-92DE-3245C8E97F48}" destId="{705CD39D-F52D-D44B-971D-8AF339CA67CF}" srcOrd="0" destOrd="0" presId="urn:microsoft.com/office/officeart/2005/8/layout/vList4"/>
    <dgm:cxn modelId="{B3941DB5-CB23-F144-B427-6BE750A9800C}" type="presParOf" srcId="{B71B180B-D894-1E4E-92DE-3245C8E97F48}" destId="{EE763C48-38CC-AF40-80D9-CF0680886F8C}" srcOrd="1" destOrd="0" presId="urn:microsoft.com/office/officeart/2005/8/layout/vList4"/>
    <dgm:cxn modelId="{FB86D9C0-6B0C-D046-8A45-AA4EE9BA326F}" type="presParOf" srcId="{B71B180B-D894-1E4E-92DE-3245C8E97F48}" destId="{633B9707-3EA2-064D-87A8-9A9374134648}" srcOrd="2" destOrd="0" presId="urn:microsoft.com/office/officeart/2005/8/layout/vList4"/>
  </dgm:cxnLst>
  <dgm:bg>
    <a:solidFill>
      <a:schemeClr val="accent1">
        <a:lumMod val="50000"/>
      </a:schemeClr>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0BE8E0-60A4-4C11-A59F-B0168FF72EE7}" type="doc">
      <dgm:prSet loTypeId="urn:microsoft.com/office/officeart/2005/8/layout/matrix1" loCatId="list" qsTypeId="urn:microsoft.com/office/officeart/2005/8/quickstyle/simple1" qsCatId="simple" csTypeId="urn:microsoft.com/office/officeart/2005/8/colors/accent1_2" csCatId="accent1" phldr="1"/>
      <dgm:spPr/>
      <dgm:t>
        <a:bodyPr/>
        <a:lstStyle/>
        <a:p>
          <a:endParaRPr lang="en-US"/>
        </a:p>
      </dgm:t>
    </dgm:pt>
    <dgm:pt modelId="{6AD4C1BC-8779-4DE0-BF13-CE1C90C1FA6B}">
      <dgm:prSet custT="1"/>
      <dgm:spPr/>
      <dgm:t>
        <a:bodyPr/>
        <a:lstStyle/>
        <a:p>
          <a:pPr>
            <a:spcAft>
              <a:spcPts val="1200"/>
            </a:spcAft>
          </a:pPr>
          <a:r>
            <a:rPr lang="en-GB" sz="2800" b="1" dirty="0">
              <a:solidFill>
                <a:schemeClr val="tx1"/>
              </a:solidFill>
            </a:rPr>
            <a:t>SDG Goal 2 Fitness-for-Use</a:t>
          </a:r>
          <a:endParaRPr lang="en-US" sz="2800" dirty="0">
            <a:solidFill>
              <a:schemeClr val="tx1"/>
            </a:solidFill>
          </a:endParaRPr>
        </a:p>
      </dgm:t>
    </dgm:pt>
    <dgm:pt modelId="{E5A098B5-AB23-428D-BBD3-E181912BF0D0}" type="parTrans" cxnId="{93067F07-18F7-4A86-9BAB-2924D33FEB26}">
      <dgm:prSet/>
      <dgm:spPr/>
      <dgm:t>
        <a:bodyPr/>
        <a:lstStyle/>
        <a:p>
          <a:endParaRPr lang="en-US" sz="2400"/>
        </a:p>
      </dgm:t>
    </dgm:pt>
    <dgm:pt modelId="{F1D4699A-1F89-4706-A3D5-685DF6BB8FAD}" type="sibTrans" cxnId="{93067F07-18F7-4A86-9BAB-2924D33FEB26}">
      <dgm:prSet/>
      <dgm:spPr/>
      <dgm:t>
        <a:bodyPr/>
        <a:lstStyle/>
        <a:p>
          <a:endParaRPr lang="en-US" sz="2400"/>
        </a:p>
      </dgm:t>
    </dgm:pt>
    <dgm:pt modelId="{6352D3E1-1CAB-2241-8281-28DEDFD7AAAE}">
      <dgm:prSet custT="1"/>
      <dgm:spPr/>
      <dgm:t>
        <a:bodyPr/>
        <a:lstStyle/>
        <a:p>
          <a:pPr>
            <a:spcAft>
              <a:spcPts val="1200"/>
            </a:spcAft>
          </a:pPr>
          <a:r>
            <a:rPr lang="en-GB" sz="2800" b="1" dirty="0">
              <a:solidFill>
                <a:schemeClr val="tx1"/>
              </a:solidFill>
            </a:rPr>
            <a:t>Recipients/ Geographies</a:t>
          </a:r>
          <a:endParaRPr lang="en-US" sz="2800" dirty="0">
            <a:solidFill>
              <a:schemeClr val="tx1"/>
            </a:solidFill>
          </a:endParaRPr>
        </a:p>
      </dgm:t>
    </dgm:pt>
    <dgm:pt modelId="{ED856D94-0F68-6C46-A448-4001D5FC567B}" type="parTrans" cxnId="{6128AE3D-C189-D949-9E13-7FA707476DAD}">
      <dgm:prSet/>
      <dgm:spPr/>
      <dgm:t>
        <a:bodyPr/>
        <a:lstStyle/>
        <a:p>
          <a:endParaRPr lang="en-US" sz="2400"/>
        </a:p>
      </dgm:t>
    </dgm:pt>
    <dgm:pt modelId="{26F87B3B-742D-5847-94DA-FDBABA92CFE5}" type="sibTrans" cxnId="{6128AE3D-C189-D949-9E13-7FA707476DAD}">
      <dgm:prSet/>
      <dgm:spPr/>
      <dgm:t>
        <a:bodyPr/>
        <a:lstStyle/>
        <a:p>
          <a:endParaRPr lang="en-US" sz="2400"/>
        </a:p>
      </dgm:t>
    </dgm:pt>
    <dgm:pt modelId="{8DE175BE-7672-7247-ADBD-7817D53497C5}">
      <dgm:prSet custT="1"/>
      <dgm:spPr/>
      <dgm:t>
        <a:bodyPr/>
        <a:lstStyle/>
        <a:p>
          <a:pPr>
            <a:spcAft>
              <a:spcPts val="1200"/>
            </a:spcAft>
          </a:pPr>
          <a:r>
            <a:rPr lang="en-US" sz="2800" b="1" dirty="0">
              <a:solidFill>
                <a:schemeClr val="tx1"/>
              </a:solidFill>
            </a:rPr>
            <a:t>SDG and Policy Markers</a:t>
          </a:r>
        </a:p>
      </dgm:t>
    </dgm:pt>
    <dgm:pt modelId="{88A5D424-0469-5E48-A59A-9D55EFD3E55C}" type="parTrans" cxnId="{67C92848-81A0-9E4A-9AEC-E3D1327597F9}">
      <dgm:prSet/>
      <dgm:spPr/>
      <dgm:t>
        <a:bodyPr/>
        <a:lstStyle/>
        <a:p>
          <a:endParaRPr lang="en-US" sz="2400"/>
        </a:p>
      </dgm:t>
    </dgm:pt>
    <dgm:pt modelId="{C0FD8607-45F1-4B4C-AC54-AA617FDF194C}" type="sibTrans" cxnId="{67C92848-81A0-9E4A-9AEC-E3D1327597F9}">
      <dgm:prSet/>
      <dgm:spPr/>
      <dgm:t>
        <a:bodyPr/>
        <a:lstStyle/>
        <a:p>
          <a:endParaRPr lang="en-US" sz="2400"/>
        </a:p>
      </dgm:t>
    </dgm:pt>
    <dgm:pt modelId="{5C68B8DE-411C-5E47-BFCE-E49F2D8050B4}">
      <dgm:prSet custT="1"/>
      <dgm:spPr/>
      <dgm:t>
        <a:bodyPr/>
        <a:lstStyle/>
        <a:p>
          <a:pPr>
            <a:spcAft>
              <a:spcPts val="1200"/>
            </a:spcAft>
          </a:pPr>
          <a:r>
            <a:rPr lang="en-GB" sz="2800" b="1" dirty="0">
              <a:solidFill>
                <a:schemeClr val="tx1"/>
              </a:solidFill>
            </a:rPr>
            <a:t>Sector/Purpose Codes</a:t>
          </a:r>
          <a:endParaRPr lang="en-US" sz="2800" dirty="0">
            <a:solidFill>
              <a:schemeClr val="tx1"/>
            </a:solidFill>
          </a:endParaRPr>
        </a:p>
      </dgm:t>
    </dgm:pt>
    <dgm:pt modelId="{5926F664-BE1B-E74C-ACA4-A6B17C7D518D}" type="parTrans" cxnId="{E79CDAE3-B5EC-3542-97A1-4577C315B766}">
      <dgm:prSet/>
      <dgm:spPr/>
      <dgm:t>
        <a:bodyPr/>
        <a:lstStyle/>
        <a:p>
          <a:endParaRPr lang="en-US"/>
        </a:p>
      </dgm:t>
    </dgm:pt>
    <dgm:pt modelId="{A9B21C91-1589-8D48-8D7D-B9E2EE31C2F9}" type="sibTrans" cxnId="{E79CDAE3-B5EC-3542-97A1-4577C315B766}">
      <dgm:prSet/>
      <dgm:spPr/>
      <dgm:t>
        <a:bodyPr/>
        <a:lstStyle/>
        <a:p>
          <a:endParaRPr lang="en-US"/>
        </a:p>
      </dgm:t>
    </dgm:pt>
    <dgm:pt modelId="{B3DFFE36-AC48-824B-AC91-686753CAE33D}">
      <dgm:prSet custT="1"/>
      <dgm:spPr/>
      <dgm:t>
        <a:bodyPr/>
        <a:lstStyle/>
        <a:p>
          <a:pPr>
            <a:spcAft>
              <a:spcPts val="1200"/>
            </a:spcAft>
          </a:pPr>
          <a:r>
            <a:rPr lang="en-US" sz="2800" b="1" dirty="0">
              <a:solidFill>
                <a:schemeClr val="tx1"/>
              </a:solidFill>
            </a:rPr>
            <a:t>Code-list Management</a:t>
          </a:r>
        </a:p>
      </dgm:t>
    </dgm:pt>
    <dgm:pt modelId="{8ECC5CBA-72B9-6549-A803-9B67EE89723D}" type="parTrans" cxnId="{55AB2FEE-DBDA-9048-8883-C156D435FC67}">
      <dgm:prSet/>
      <dgm:spPr/>
      <dgm:t>
        <a:bodyPr/>
        <a:lstStyle/>
        <a:p>
          <a:endParaRPr lang="en-US"/>
        </a:p>
      </dgm:t>
    </dgm:pt>
    <dgm:pt modelId="{1ED8FFB0-B55F-284D-B963-B69BD04DC1AB}" type="sibTrans" cxnId="{55AB2FEE-DBDA-9048-8883-C156D435FC67}">
      <dgm:prSet/>
      <dgm:spPr/>
      <dgm:t>
        <a:bodyPr/>
        <a:lstStyle/>
        <a:p>
          <a:endParaRPr lang="en-US"/>
        </a:p>
      </dgm:t>
    </dgm:pt>
    <dgm:pt modelId="{4B8F140F-AF64-F240-B84F-14C0A62A0F68}" type="pres">
      <dgm:prSet presAssocID="{9A0BE8E0-60A4-4C11-A59F-B0168FF72EE7}" presName="diagram" presStyleCnt="0">
        <dgm:presLayoutVars>
          <dgm:chMax val="1"/>
          <dgm:dir/>
          <dgm:animLvl val="ctr"/>
          <dgm:resizeHandles val="exact"/>
        </dgm:presLayoutVars>
      </dgm:prSet>
      <dgm:spPr/>
    </dgm:pt>
    <dgm:pt modelId="{58ACCAAE-57C3-ED48-85BA-BC05BF2A2AD2}" type="pres">
      <dgm:prSet presAssocID="{9A0BE8E0-60A4-4C11-A59F-B0168FF72EE7}" presName="matrix" presStyleCnt="0"/>
      <dgm:spPr/>
    </dgm:pt>
    <dgm:pt modelId="{E90ED62B-FAE2-B346-A87C-A862D48671DA}" type="pres">
      <dgm:prSet presAssocID="{9A0BE8E0-60A4-4C11-A59F-B0168FF72EE7}" presName="tile1" presStyleLbl="node1" presStyleIdx="0" presStyleCnt="4"/>
      <dgm:spPr/>
    </dgm:pt>
    <dgm:pt modelId="{70FF31B5-4453-3543-9454-153BFABBC456}" type="pres">
      <dgm:prSet presAssocID="{9A0BE8E0-60A4-4C11-A59F-B0168FF72EE7}" presName="tile1text" presStyleLbl="node1" presStyleIdx="0" presStyleCnt="4">
        <dgm:presLayoutVars>
          <dgm:chMax val="0"/>
          <dgm:chPref val="0"/>
          <dgm:bulletEnabled val="1"/>
        </dgm:presLayoutVars>
      </dgm:prSet>
      <dgm:spPr/>
    </dgm:pt>
    <dgm:pt modelId="{84A2175E-02AD-FC45-9602-164946483094}" type="pres">
      <dgm:prSet presAssocID="{9A0BE8E0-60A4-4C11-A59F-B0168FF72EE7}" presName="tile2" presStyleLbl="node1" presStyleIdx="1" presStyleCnt="4"/>
      <dgm:spPr/>
    </dgm:pt>
    <dgm:pt modelId="{431B6E1D-E8CF-F448-95EE-0A861D15B9FF}" type="pres">
      <dgm:prSet presAssocID="{9A0BE8E0-60A4-4C11-A59F-B0168FF72EE7}" presName="tile2text" presStyleLbl="node1" presStyleIdx="1" presStyleCnt="4">
        <dgm:presLayoutVars>
          <dgm:chMax val="0"/>
          <dgm:chPref val="0"/>
          <dgm:bulletEnabled val="1"/>
        </dgm:presLayoutVars>
      </dgm:prSet>
      <dgm:spPr/>
    </dgm:pt>
    <dgm:pt modelId="{B1C68387-A837-0D46-A83F-A883FCCA85B7}" type="pres">
      <dgm:prSet presAssocID="{9A0BE8E0-60A4-4C11-A59F-B0168FF72EE7}" presName="tile3" presStyleLbl="node1" presStyleIdx="2" presStyleCnt="4"/>
      <dgm:spPr/>
    </dgm:pt>
    <dgm:pt modelId="{9B8EB4CC-4CA2-7349-831C-373A475733B0}" type="pres">
      <dgm:prSet presAssocID="{9A0BE8E0-60A4-4C11-A59F-B0168FF72EE7}" presName="tile3text" presStyleLbl="node1" presStyleIdx="2" presStyleCnt="4">
        <dgm:presLayoutVars>
          <dgm:chMax val="0"/>
          <dgm:chPref val="0"/>
          <dgm:bulletEnabled val="1"/>
        </dgm:presLayoutVars>
      </dgm:prSet>
      <dgm:spPr/>
    </dgm:pt>
    <dgm:pt modelId="{3E3086A6-6CB7-2149-9CFE-CA6BC9D923CB}" type="pres">
      <dgm:prSet presAssocID="{9A0BE8E0-60A4-4C11-A59F-B0168FF72EE7}" presName="tile4" presStyleLbl="node1" presStyleIdx="3" presStyleCnt="4"/>
      <dgm:spPr/>
    </dgm:pt>
    <dgm:pt modelId="{63A9A143-97B0-AD4C-B588-4357D5F1EC07}" type="pres">
      <dgm:prSet presAssocID="{9A0BE8E0-60A4-4C11-A59F-B0168FF72EE7}" presName="tile4text" presStyleLbl="node1" presStyleIdx="3" presStyleCnt="4">
        <dgm:presLayoutVars>
          <dgm:chMax val="0"/>
          <dgm:chPref val="0"/>
          <dgm:bulletEnabled val="1"/>
        </dgm:presLayoutVars>
      </dgm:prSet>
      <dgm:spPr/>
    </dgm:pt>
    <dgm:pt modelId="{AB206F3F-428A-7D44-99D8-A1DAB8ED258A}" type="pres">
      <dgm:prSet presAssocID="{9A0BE8E0-60A4-4C11-A59F-B0168FF72EE7}" presName="centerTile" presStyleLbl="fgShp" presStyleIdx="0" presStyleCnt="1" custScaleX="116531" custScaleY="125714">
        <dgm:presLayoutVars>
          <dgm:chMax val="0"/>
          <dgm:chPref val="0"/>
        </dgm:presLayoutVars>
      </dgm:prSet>
      <dgm:spPr/>
    </dgm:pt>
  </dgm:ptLst>
  <dgm:cxnLst>
    <dgm:cxn modelId="{93067F07-18F7-4A86-9BAB-2924D33FEB26}" srcId="{9A0BE8E0-60A4-4C11-A59F-B0168FF72EE7}" destId="{6AD4C1BC-8779-4DE0-BF13-CE1C90C1FA6B}" srcOrd="0" destOrd="0" parTransId="{E5A098B5-AB23-428D-BBD3-E181912BF0D0}" sibTransId="{F1D4699A-1F89-4706-A3D5-685DF6BB8FAD}"/>
    <dgm:cxn modelId="{5671581D-C9A7-B041-BD44-E09C513E0A9A}" type="presOf" srcId="{5C68B8DE-411C-5E47-BFCE-E49F2D8050B4}" destId="{E90ED62B-FAE2-B346-A87C-A862D48671DA}" srcOrd="0" destOrd="0" presId="urn:microsoft.com/office/officeart/2005/8/layout/matrix1"/>
    <dgm:cxn modelId="{346AC021-83E3-7643-BDC9-50B1AA012B95}" type="presOf" srcId="{B3DFFE36-AC48-824B-AC91-686753CAE33D}" destId="{63A9A143-97B0-AD4C-B588-4357D5F1EC07}" srcOrd="1" destOrd="0" presId="urn:microsoft.com/office/officeart/2005/8/layout/matrix1"/>
    <dgm:cxn modelId="{6128AE3D-C189-D949-9E13-7FA707476DAD}" srcId="{6AD4C1BC-8779-4DE0-BF13-CE1C90C1FA6B}" destId="{6352D3E1-1CAB-2241-8281-28DEDFD7AAAE}" srcOrd="1" destOrd="0" parTransId="{ED856D94-0F68-6C46-A448-4001D5FC567B}" sibTransId="{26F87B3B-742D-5847-94DA-FDBABA92CFE5}"/>
    <dgm:cxn modelId="{76BE3743-BBAF-9248-87DE-ABBE20B35804}" type="presOf" srcId="{6352D3E1-1CAB-2241-8281-28DEDFD7AAAE}" destId="{431B6E1D-E8CF-F448-95EE-0A861D15B9FF}" srcOrd="1" destOrd="0" presId="urn:microsoft.com/office/officeart/2005/8/layout/matrix1"/>
    <dgm:cxn modelId="{76826E64-F2AE-594F-8244-8C5136581BB8}" type="presOf" srcId="{9A0BE8E0-60A4-4C11-A59F-B0168FF72EE7}" destId="{4B8F140F-AF64-F240-B84F-14C0A62A0F68}" srcOrd="0" destOrd="0" presId="urn:microsoft.com/office/officeart/2005/8/layout/matrix1"/>
    <dgm:cxn modelId="{5D31CC47-5EB1-9D40-BC90-664CF155D6BF}" type="presOf" srcId="{5C68B8DE-411C-5E47-BFCE-E49F2D8050B4}" destId="{70FF31B5-4453-3543-9454-153BFABBC456}" srcOrd="1" destOrd="0" presId="urn:microsoft.com/office/officeart/2005/8/layout/matrix1"/>
    <dgm:cxn modelId="{67C92848-81A0-9E4A-9AEC-E3D1327597F9}" srcId="{6AD4C1BC-8779-4DE0-BF13-CE1C90C1FA6B}" destId="{8DE175BE-7672-7247-ADBD-7817D53497C5}" srcOrd="2" destOrd="0" parTransId="{88A5D424-0469-5E48-A59A-9D55EFD3E55C}" sibTransId="{C0FD8607-45F1-4B4C-AC54-AA617FDF194C}"/>
    <dgm:cxn modelId="{829C1F70-782A-B847-9B39-B1653A578D0E}" type="presOf" srcId="{8DE175BE-7672-7247-ADBD-7817D53497C5}" destId="{9B8EB4CC-4CA2-7349-831C-373A475733B0}" srcOrd="1" destOrd="0" presId="urn:microsoft.com/office/officeart/2005/8/layout/matrix1"/>
    <dgm:cxn modelId="{19B20A8C-F47F-E641-9D1F-96AF7305A79D}" type="presOf" srcId="{6AD4C1BC-8779-4DE0-BF13-CE1C90C1FA6B}" destId="{AB206F3F-428A-7D44-99D8-A1DAB8ED258A}" srcOrd="0" destOrd="0" presId="urn:microsoft.com/office/officeart/2005/8/layout/matrix1"/>
    <dgm:cxn modelId="{9AE305C9-5429-B745-9773-D281E11C321B}" type="presOf" srcId="{B3DFFE36-AC48-824B-AC91-686753CAE33D}" destId="{3E3086A6-6CB7-2149-9CFE-CA6BC9D923CB}" srcOrd="0" destOrd="0" presId="urn:microsoft.com/office/officeart/2005/8/layout/matrix1"/>
    <dgm:cxn modelId="{FB2C29DB-E240-3247-B1B5-104E74E462B0}" type="presOf" srcId="{8DE175BE-7672-7247-ADBD-7817D53497C5}" destId="{B1C68387-A837-0D46-A83F-A883FCCA85B7}" srcOrd="0" destOrd="0" presId="urn:microsoft.com/office/officeart/2005/8/layout/matrix1"/>
    <dgm:cxn modelId="{E79CDAE3-B5EC-3542-97A1-4577C315B766}" srcId="{6AD4C1BC-8779-4DE0-BF13-CE1C90C1FA6B}" destId="{5C68B8DE-411C-5E47-BFCE-E49F2D8050B4}" srcOrd="0" destOrd="0" parTransId="{5926F664-BE1B-E74C-ACA4-A6B17C7D518D}" sibTransId="{A9B21C91-1589-8D48-8D7D-B9E2EE31C2F9}"/>
    <dgm:cxn modelId="{4AB00FEE-D50A-6341-B271-F8CFD81B7FD9}" type="presOf" srcId="{6352D3E1-1CAB-2241-8281-28DEDFD7AAAE}" destId="{84A2175E-02AD-FC45-9602-164946483094}" srcOrd="0" destOrd="0" presId="urn:microsoft.com/office/officeart/2005/8/layout/matrix1"/>
    <dgm:cxn modelId="{55AB2FEE-DBDA-9048-8883-C156D435FC67}" srcId="{6AD4C1BC-8779-4DE0-BF13-CE1C90C1FA6B}" destId="{B3DFFE36-AC48-824B-AC91-686753CAE33D}" srcOrd="3" destOrd="0" parTransId="{8ECC5CBA-72B9-6549-A803-9B67EE89723D}" sibTransId="{1ED8FFB0-B55F-284D-B963-B69BD04DC1AB}"/>
    <dgm:cxn modelId="{297477E0-53A7-D44F-B1B1-784924549425}" type="presParOf" srcId="{4B8F140F-AF64-F240-B84F-14C0A62A0F68}" destId="{58ACCAAE-57C3-ED48-85BA-BC05BF2A2AD2}" srcOrd="0" destOrd="0" presId="urn:microsoft.com/office/officeart/2005/8/layout/matrix1"/>
    <dgm:cxn modelId="{136AE971-C1D8-9A41-AAF1-F0E3918F3B9E}" type="presParOf" srcId="{58ACCAAE-57C3-ED48-85BA-BC05BF2A2AD2}" destId="{E90ED62B-FAE2-B346-A87C-A862D48671DA}" srcOrd="0" destOrd="0" presId="urn:microsoft.com/office/officeart/2005/8/layout/matrix1"/>
    <dgm:cxn modelId="{1FED6919-78C4-7B48-8D92-D9AF6EBDCE03}" type="presParOf" srcId="{58ACCAAE-57C3-ED48-85BA-BC05BF2A2AD2}" destId="{70FF31B5-4453-3543-9454-153BFABBC456}" srcOrd="1" destOrd="0" presId="urn:microsoft.com/office/officeart/2005/8/layout/matrix1"/>
    <dgm:cxn modelId="{28E38090-BB20-8D4E-BF3F-602542335741}" type="presParOf" srcId="{58ACCAAE-57C3-ED48-85BA-BC05BF2A2AD2}" destId="{84A2175E-02AD-FC45-9602-164946483094}" srcOrd="2" destOrd="0" presId="urn:microsoft.com/office/officeart/2005/8/layout/matrix1"/>
    <dgm:cxn modelId="{3EDFE079-C268-2043-BEFD-B25525707F4C}" type="presParOf" srcId="{58ACCAAE-57C3-ED48-85BA-BC05BF2A2AD2}" destId="{431B6E1D-E8CF-F448-95EE-0A861D15B9FF}" srcOrd="3" destOrd="0" presId="urn:microsoft.com/office/officeart/2005/8/layout/matrix1"/>
    <dgm:cxn modelId="{2AFE62AB-02D6-F24C-9FE3-DABB7AE20866}" type="presParOf" srcId="{58ACCAAE-57C3-ED48-85BA-BC05BF2A2AD2}" destId="{B1C68387-A837-0D46-A83F-A883FCCA85B7}" srcOrd="4" destOrd="0" presId="urn:microsoft.com/office/officeart/2005/8/layout/matrix1"/>
    <dgm:cxn modelId="{904AD537-0EEE-E748-A1B7-CD04FF1B4B8A}" type="presParOf" srcId="{58ACCAAE-57C3-ED48-85BA-BC05BF2A2AD2}" destId="{9B8EB4CC-4CA2-7349-831C-373A475733B0}" srcOrd="5" destOrd="0" presId="urn:microsoft.com/office/officeart/2005/8/layout/matrix1"/>
    <dgm:cxn modelId="{7B0D67F1-D4B9-FA49-BA47-308D7666C5A2}" type="presParOf" srcId="{58ACCAAE-57C3-ED48-85BA-BC05BF2A2AD2}" destId="{3E3086A6-6CB7-2149-9CFE-CA6BC9D923CB}" srcOrd="6" destOrd="0" presId="urn:microsoft.com/office/officeart/2005/8/layout/matrix1"/>
    <dgm:cxn modelId="{DBDDDA38-A913-2645-8D81-F3DDCE8B2D79}" type="presParOf" srcId="{58ACCAAE-57C3-ED48-85BA-BC05BF2A2AD2}" destId="{63A9A143-97B0-AD4C-B588-4357D5F1EC07}" srcOrd="7" destOrd="0" presId="urn:microsoft.com/office/officeart/2005/8/layout/matrix1"/>
    <dgm:cxn modelId="{9E75306D-7612-4D41-BEE5-CE320169871E}" type="presParOf" srcId="{4B8F140F-AF64-F240-B84F-14C0A62A0F68}" destId="{AB206F3F-428A-7D44-99D8-A1DAB8ED258A}" srcOrd="1" destOrd="0" presId="urn:microsoft.com/office/officeart/2005/8/layout/matrix1"/>
  </dgm:cxnLst>
  <dgm:bg>
    <a:solidFill>
      <a:schemeClr val="accent1">
        <a:lumMod val="50000"/>
      </a:schemeClr>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B0A51-9549-4B60-A93E-C6B1E26E4737}">
      <dsp:nvSpPr>
        <dsp:cNvPr id="0" name=""/>
        <dsp:cNvSpPr/>
      </dsp:nvSpPr>
      <dsp:spPr>
        <a:xfrm>
          <a:off x="1203414" y="2075"/>
          <a:ext cx="7146424" cy="10633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FAO identifies 2 majors gaps in CRS purpose codes; FAO joins IATI </a:t>
          </a:r>
        </a:p>
      </dsp:txBody>
      <dsp:txXfrm>
        <a:off x="1203414" y="134993"/>
        <a:ext cx="6747671" cy="797506"/>
      </dsp:txXfrm>
    </dsp:sp>
    <dsp:sp modelId="{CC4F6D6C-F1E8-4915-924B-F7495863CD01}">
      <dsp:nvSpPr>
        <dsp:cNvPr id="0" name=""/>
        <dsp:cNvSpPr/>
      </dsp:nvSpPr>
      <dsp:spPr>
        <a:xfrm>
          <a:off x="0" y="52186"/>
          <a:ext cx="1082467" cy="8423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Early 2016</a:t>
          </a:r>
        </a:p>
      </dsp:txBody>
      <dsp:txXfrm>
        <a:off x="41121" y="93307"/>
        <a:ext cx="1000225" cy="760134"/>
      </dsp:txXfrm>
    </dsp:sp>
    <dsp:sp modelId="{E4490A43-192D-400D-B351-69A279EFBE4B}">
      <dsp:nvSpPr>
        <dsp:cNvPr id="0" name=""/>
        <dsp:cNvSpPr/>
      </dsp:nvSpPr>
      <dsp:spPr>
        <a:xfrm>
          <a:off x="1194569" y="2228031"/>
          <a:ext cx="7496004" cy="112619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Gates funds FAO Statistics Division to improve Agriculture Statistics (quality, coverage, interoperability, open-ness)</a:t>
          </a:r>
        </a:p>
      </dsp:txBody>
      <dsp:txXfrm>
        <a:off x="1194569" y="2368805"/>
        <a:ext cx="7073682" cy="844645"/>
      </dsp:txXfrm>
    </dsp:sp>
    <dsp:sp modelId="{173543F5-6386-49B4-9F26-02A69C3797F8}">
      <dsp:nvSpPr>
        <dsp:cNvPr id="0" name=""/>
        <dsp:cNvSpPr/>
      </dsp:nvSpPr>
      <dsp:spPr>
        <a:xfrm>
          <a:off x="15" y="1298133"/>
          <a:ext cx="1082537" cy="8188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Oct 2016</a:t>
          </a:r>
        </a:p>
      </dsp:txBody>
      <dsp:txXfrm>
        <a:off x="39990" y="1338108"/>
        <a:ext cx="1002587" cy="738936"/>
      </dsp:txXfrm>
    </dsp:sp>
    <dsp:sp modelId="{C0C8901E-297D-4AC2-A807-AA3EB3B83BAE}">
      <dsp:nvSpPr>
        <dsp:cNvPr id="0" name=""/>
        <dsp:cNvSpPr/>
      </dsp:nvSpPr>
      <dsp:spPr>
        <a:xfrm>
          <a:off x="1200290" y="1126281"/>
          <a:ext cx="7406082" cy="11017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kern="1200" dirty="0">
              <a:solidFill>
                <a:schemeClr val="tx1"/>
              </a:solidFill>
            </a:rPr>
            <a:t>FAO inter-department IATI Task Team established. </a:t>
          </a:r>
          <a:endParaRPr lang="en-GB" sz="2400" kern="1200" dirty="0"/>
        </a:p>
      </dsp:txBody>
      <dsp:txXfrm>
        <a:off x="1200290" y="1264000"/>
        <a:ext cx="6992926" cy="826312"/>
      </dsp:txXfrm>
    </dsp:sp>
    <dsp:sp modelId="{35245695-0110-4AF6-B290-41B6C12282A6}">
      <dsp:nvSpPr>
        <dsp:cNvPr id="0" name=""/>
        <dsp:cNvSpPr/>
      </dsp:nvSpPr>
      <dsp:spPr>
        <a:xfrm>
          <a:off x="15" y="2450050"/>
          <a:ext cx="1049685" cy="7534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Dec 2016</a:t>
          </a:r>
        </a:p>
      </dsp:txBody>
      <dsp:txXfrm>
        <a:off x="36793" y="2486828"/>
        <a:ext cx="976129" cy="679854"/>
      </dsp:txXfrm>
    </dsp:sp>
    <dsp:sp modelId="{8B51CF7C-7DF9-4A9E-A04E-0B970FAF769C}">
      <dsp:nvSpPr>
        <dsp:cNvPr id="0" name=""/>
        <dsp:cNvSpPr/>
      </dsp:nvSpPr>
      <dsp:spPr>
        <a:xfrm>
          <a:off x="1296135" y="3426559"/>
          <a:ext cx="7179855" cy="84609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Consult with internal experts, OECD, WFP, IFAD, nutrition NGOs.</a:t>
          </a:r>
          <a:endParaRPr lang="en-GB" sz="2400" kern="1200" dirty="0"/>
        </a:p>
      </dsp:txBody>
      <dsp:txXfrm>
        <a:off x="1296135" y="3532321"/>
        <a:ext cx="6862570" cy="634569"/>
      </dsp:txXfrm>
    </dsp:sp>
    <dsp:sp modelId="{E38268C0-0C90-466C-B1FB-B6B8E777C36C}">
      <dsp:nvSpPr>
        <dsp:cNvPr id="0" name=""/>
        <dsp:cNvSpPr/>
      </dsp:nvSpPr>
      <dsp:spPr>
        <a:xfrm>
          <a:off x="0" y="3404821"/>
          <a:ext cx="1049685" cy="8384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 2017</a:t>
          </a:r>
        </a:p>
      </dsp:txBody>
      <dsp:txXfrm>
        <a:off x="40932" y="3445753"/>
        <a:ext cx="967821" cy="756635"/>
      </dsp:txXfrm>
    </dsp:sp>
    <dsp:sp modelId="{57D4D8F5-7779-434F-8133-020C3F5AF0AA}">
      <dsp:nvSpPr>
        <dsp:cNvPr id="0" name=""/>
        <dsp:cNvSpPr/>
      </dsp:nvSpPr>
      <dsp:spPr>
        <a:xfrm>
          <a:off x="1356925" y="4487532"/>
          <a:ext cx="7179855" cy="62687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Submit final proposal to OECD-DAC. </a:t>
          </a:r>
        </a:p>
      </dsp:txBody>
      <dsp:txXfrm>
        <a:off x="1356925" y="4565892"/>
        <a:ext cx="6944776" cy="470157"/>
      </dsp:txXfrm>
    </dsp:sp>
    <dsp:sp modelId="{431E2E38-C083-4E86-91F3-C34DBAE853DE}">
      <dsp:nvSpPr>
        <dsp:cNvPr id="0" name=""/>
        <dsp:cNvSpPr/>
      </dsp:nvSpPr>
      <dsp:spPr>
        <a:xfrm>
          <a:off x="0" y="4414697"/>
          <a:ext cx="1110546" cy="7625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Jan 2018</a:t>
          </a:r>
        </a:p>
      </dsp:txBody>
      <dsp:txXfrm>
        <a:off x="37225" y="4451922"/>
        <a:ext cx="1036096" cy="6881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05161-63D1-BD45-983E-8611BD5515AE}">
      <dsp:nvSpPr>
        <dsp:cNvPr id="0" name=""/>
        <dsp:cNvSpPr/>
      </dsp:nvSpPr>
      <dsp:spPr>
        <a:xfrm>
          <a:off x="0" y="0"/>
          <a:ext cx="8856984" cy="775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solidFill>
                <a:schemeClr val="tx1"/>
              </a:solidFill>
              <a:ea typeface="+mn-ea"/>
              <a:cs typeface="+mn-cs"/>
            </a:rPr>
            <a:t>(a) Minimize reporter burden</a:t>
          </a:r>
          <a:endParaRPr lang="en-US" sz="2800" b="1" kern="1200" dirty="0">
            <a:solidFill>
              <a:schemeClr val="tx1"/>
            </a:solidFill>
            <a:ea typeface="+mn-ea"/>
            <a:cs typeface="+mn-cs"/>
          </a:endParaRPr>
        </a:p>
      </dsp:txBody>
      <dsp:txXfrm>
        <a:off x="1848924" y="0"/>
        <a:ext cx="7008059" cy="775281"/>
      </dsp:txXfrm>
    </dsp:sp>
    <dsp:sp modelId="{736A5C87-470F-6D47-852A-69328A78DD20}">
      <dsp:nvSpPr>
        <dsp:cNvPr id="0" name=""/>
        <dsp:cNvSpPr/>
      </dsp:nvSpPr>
      <dsp:spPr>
        <a:xfrm>
          <a:off x="77528" y="77528"/>
          <a:ext cx="1771396" cy="62022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6946DF-00CE-1D4C-9EEE-EC69F54E833F}">
      <dsp:nvSpPr>
        <dsp:cNvPr id="0" name=""/>
        <dsp:cNvSpPr/>
      </dsp:nvSpPr>
      <dsp:spPr>
        <a:xfrm>
          <a:off x="0" y="852809"/>
          <a:ext cx="8856984" cy="775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1200"/>
            </a:spcAft>
            <a:buNone/>
          </a:pPr>
          <a:r>
            <a:rPr lang="en-GB" sz="2800" b="1" kern="1200" dirty="0">
              <a:solidFill>
                <a:schemeClr val="tx1"/>
              </a:solidFill>
            </a:rPr>
            <a:t>(b) Ensure reporting feasibility</a:t>
          </a:r>
          <a:endParaRPr lang="en-US" sz="2800" kern="1200" dirty="0">
            <a:solidFill>
              <a:schemeClr val="tx1"/>
            </a:solidFill>
          </a:endParaRPr>
        </a:p>
      </dsp:txBody>
      <dsp:txXfrm>
        <a:off x="1848924" y="852809"/>
        <a:ext cx="7008059" cy="775281"/>
      </dsp:txXfrm>
    </dsp:sp>
    <dsp:sp modelId="{250B25A9-0FC5-7B44-81EA-3F6A55561D4D}">
      <dsp:nvSpPr>
        <dsp:cNvPr id="0" name=""/>
        <dsp:cNvSpPr/>
      </dsp:nvSpPr>
      <dsp:spPr>
        <a:xfrm>
          <a:off x="77528" y="930337"/>
          <a:ext cx="1771396" cy="62022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ADFD20-8743-5841-B70E-235210DFD2E3}">
      <dsp:nvSpPr>
        <dsp:cNvPr id="0" name=""/>
        <dsp:cNvSpPr/>
      </dsp:nvSpPr>
      <dsp:spPr>
        <a:xfrm>
          <a:off x="0" y="1705619"/>
          <a:ext cx="8856984" cy="775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1200"/>
            </a:spcAft>
            <a:buNone/>
          </a:pPr>
          <a:r>
            <a:rPr lang="en-GB" sz="2800" b="1" kern="1200" dirty="0">
              <a:solidFill>
                <a:schemeClr val="tx1"/>
              </a:solidFill>
            </a:rPr>
            <a:t>(c) Ensure data relevance</a:t>
          </a:r>
          <a:endParaRPr lang="en-US" sz="2800" kern="1200" dirty="0">
            <a:solidFill>
              <a:schemeClr val="tx1"/>
            </a:solidFill>
          </a:endParaRPr>
        </a:p>
      </dsp:txBody>
      <dsp:txXfrm>
        <a:off x="1848924" y="1705619"/>
        <a:ext cx="7008059" cy="775281"/>
      </dsp:txXfrm>
    </dsp:sp>
    <dsp:sp modelId="{B4B43294-D779-C14A-B40C-C78BDB54DA22}">
      <dsp:nvSpPr>
        <dsp:cNvPr id="0" name=""/>
        <dsp:cNvSpPr/>
      </dsp:nvSpPr>
      <dsp:spPr>
        <a:xfrm>
          <a:off x="77528" y="1783147"/>
          <a:ext cx="1771396" cy="62022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95304D-648E-9842-969D-4300323A0FC9}">
      <dsp:nvSpPr>
        <dsp:cNvPr id="0" name=""/>
        <dsp:cNvSpPr/>
      </dsp:nvSpPr>
      <dsp:spPr>
        <a:xfrm>
          <a:off x="0" y="2558428"/>
          <a:ext cx="8856984" cy="775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1200"/>
            </a:spcAft>
            <a:buNone/>
          </a:pPr>
          <a:r>
            <a:rPr lang="en-GB" sz="2800" b="1" kern="1200" dirty="0">
              <a:solidFill>
                <a:schemeClr val="tx1"/>
              </a:solidFill>
            </a:rPr>
            <a:t>(d) Minimize structural breaks</a:t>
          </a:r>
          <a:endParaRPr lang="en-US" sz="2800" kern="1200" dirty="0">
            <a:solidFill>
              <a:schemeClr val="tx1"/>
            </a:solidFill>
          </a:endParaRPr>
        </a:p>
      </dsp:txBody>
      <dsp:txXfrm>
        <a:off x="1848924" y="2558428"/>
        <a:ext cx="7008059" cy="775281"/>
      </dsp:txXfrm>
    </dsp:sp>
    <dsp:sp modelId="{3DC13A22-52AC-E64C-8704-1CD6A34F470A}">
      <dsp:nvSpPr>
        <dsp:cNvPr id="0" name=""/>
        <dsp:cNvSpPr/>
      </dsp:nvSpPr>
      <dsp:spPr>
        <a:xfrm>
          <a:off x="77528" y="2635956"/>
          <a:ext cx="1771396" cy="62022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D49220-BCF9-ED40-9C8C-0DFA442C946F}">
      <dsp:nvSpPr>
        <dsp:cNvPr id="0" name=""/>
        <dsp:cNvSpPr/>
      </dsp:nvSpPr>
      <dsp:spPr>
        <a:xfrm>
          <a:off x="0" y="3411238"/>
          <a:ext cx="8856984" cy="775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solidFill>
                <a:schemeClr val="tx1"/>
              </a:solidFill>
            </a:rPr>
            <a:t>(e) Ensure consistency with other international classifications  </a:t>
          </a:r>
          <a:endParaRPr lang="en-US" sz="2800" b="1" kern="1200" dirty="0">
            <a:solidFill>
              <a:schemeClr val="tx1"/>
            </a:solidFill>
          </a:endParaRPr>
        </a:p>
      </dsp:txBody>
      <dsp:txXfrm>
        <a:off x="1848924" y="3411238"/>
        <a:ext cx="7008059" cy="775281"/>
      </dsp:txXfrm>
    </dsp:sp>
    <dsp:sp modelId="{9B035573-AF7E-8844-9D1A-0729177C0558}">
      <dsp:nvSpPr>
        <dsp:cNvPr id="0" name=""/>
        <dsp:cNvSpPr/>
      </dsp:nvSpPr>
      <dsp:spPr>
        <a:xfrm>
          <a:off x="77528" y="3488766"/>
          <a:ext cx="1771396" cy="62022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CD39D-F52D-D44B-971D-8AF339CA67CF}">
      <dsp:nvSpPr>
        <dsp:cNvPr id="0" name=""/>
        <dsp:cNvSpPr/>
      </dsp:nvSpPr>
      <dsp:spPr>
        <a:xfrm>
          <a:off x="0" y="4264047"/>
          <a:ext cx="8856984" cy="775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solidFill>
                <a:schemeClr val="tx1"/>
              </a:solidFill>
            </a:rPr>
            <a:t>(f) Ensure internal balance</a:t>
          </a:r>
          <a:endParaRPr lang="en-US" sz="2800" b="1" kern="1200" dirty="0">
            <a:solidFill>
              <a:schemeClr val="tx1"/>
            </a:solidFill>
          </a:endParaRPr>
        </a:p>
      </dsp:txBody>
      <dsp:txXfrm>
        <a:off x="1848924" y="4264047"/>
        <a:ext cx="7008059" cy="775281"/>
      </dsp:txXfrm>
    </dsp:sp>
    <dsp:sp modelId="{EE763C48-38CC-AF40-80D9-CF0680886F8C}">
      <dsp:nvSpPr>
        <dsp:cNvPr id="0" name=""/>
        <dsp:cNvSpPr/>
      </dsp:nvSpPr>
      <dsp:spPr>
        <a:xfrm>
          <a:off x="77528" y="4341576"/>
          <a:ext cx="1771396" cy="62022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ED62B-FAE2-B346-A87C-A862D48671DA}">
      <dsp:nvSpPr>
        <dsp:cNvPr id="0" name=""/>
        <dsp:cNvSpPr/>
      </dsp:nvSpPr>
      <dsp:spPr>
        <a:xfrm rot="16200000">
          <a:off x="722263" y="-722263"/>
          <a:ext cx="2520280" cy="396480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ts val="1200"/>
            </a:spcAft>
            <a:buNone/>
          </a:pPr>
          <a:r>
            <a:rPr lang="en-GB" sz="2800" b="1" kern="1200" dirty="0">
              <a:solidFill>
                <a:schemeClr val="tx1"/>
              </a:solidFill>
            </a:rPr>
            <a:t>Sector/Purpose Codes</a:t>
          </a:r>
          <a:endParaRPr lang="en-US" sz="2800" kern="1200" dirty="0">
            <a:solidFill>
              <a:schemeClr val="tx1"/>
            </a:solidFill>
          </a:endParaRPr>
        </a:p>
      </dsp:txBody>
      <dsp:txXfrm rot="5400000">
        <a:off x="0" y="0"/>
        <a:ext cx="3964807" cy="1890210"/>
      </dsp:txXfrm>
    </dsp:sp>
    <dsp:sp modelId="{84A2175E-02AD-FC45-9602-164946483094}">
      <dsp:nvSpPr>
        <dsp:cNvPr id="0" name=""/>
        <dsp:cNvSpPr/>
      </dsp:nvSpPr>
      <dsp:spPr>
        <a:xfrm>
          <a:off x="3964807" y="0"/>
          <a:ext cx="3964807" cy="25202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ts val="1200"/>
            </a:spcAft>
            <a:buNone/>
          </a:pPr>
          <a:r>
            <a:rPr lang="en-GB" sz="2800" b="1" kern="1200" dirty="0">
              <a:solidFill>
                <a:schemeClr val="tx1"/>
              </a:solidFill>
            </a:rPr>
            <a:t>Recipients/ Geographies</a:t>
          </a:r>
          <a:endParaRPr lang="en-US" sz="2800" kern="1200" dirty="0">
            <a:solidFill>
              <a:schemeClr val="tx1"/>
            </a:solidFill>
          </a:endParaRPr>
        </a:p>
      </dsp:txBody>
      <dsp:txXfrm>
        <a:off x="3964807" y="0"/>
        <a:ext cx="3964807" cy="1890210"/>
      </dsp:txXfrm>
    </dsp:sp>
    <dsp:sp modelId="{B1C68387-A837-0D46-A83F-A883FCCA85B7}">
      <dsp:nvSpPr>
        <dsp:cNvPr id="0" name=""/>
        <dsp:cNvSpPr/>
      </dsp:nvSpPr>
      <dsp:spPr>
        <a:xfrm rot="10800000">
          <a:off x="0" y="2520280"/>
          <a:ext cx="3964807" cy="252028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ts val="1200"/>
            </a:spcAft>
            <a:buNone/>
          </a:pPr>
          <a:r>
            <a:rPr lang="en-US" sz="2800" b="1" kern="1200" dirty="0">
              <a:solidFill>
                <a:schemeClr val="tx1"/>
              </a:solidFill>
            </a:rPr>
            <a:t>SDG and Policy Markers</a:t>
          </a:r>
        </a:p>
      </dsp:txBody>
      <dsp:txXfrm rot="10800000">
        <a:off x="0" y="3150349"/>
        <a:ext cx="3964807" cy="1890210"/>
      </dsp:txXfrm>
    </dsp:sp>
    <dsp:sp modelId="{3E3086A6-6CB7-2149-9CFE-CA6BC9D923CB}">
      <dsp:nvSpPr>
        <dsp:cNvPr id="0" name=""/>
        <dsp:cNvSpPr/>
      </dsp:nvSpPr>
      <dsp:spPr>
        <a:xfrm rot="5400000">
          <a:off x="4687070" y="1798016"/>
          <a:ext cx="2520280" cy="396480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ts val="1200"/>
            </a:spcAft>
            <a:buNone/>
          </a:pPr>
          <a:r>
            <a:rPr lang="en-US" sz="2800" b="1" kern="1200" dirty="0">
              <a:solidFill>
                <a:schemeClr val="tx1"/>
              </a:solidFill>
            </a:rPr>
            <a:t>Code-list Management</a:t>
          </a:r>
        </a:p>
      </dsp:txBody>
      <dsp:txXfrm rot="-5400000">
        <a:off x="3964807" y="3150349"/>
        <a:ext cx="3964807" cy="1890210"/>
      </dsp:txXfrm>
    </dsp:sp>
    <dsp:sp modelId="{AB206F3F-428A-7D44-99D8-A1DAB8ED258A}">
      <dsp:nvSpPr>
        <dsp:cNvPr id="0" name=""/>
        <dsp:cNvSpPr/>
      </dsp:nvSpPr>
      <dsp:spPr>
        <a:xfrm>
          <a:off x="2578738" y="1728193"/>
          <a:ext cx="2772137" cy="1584172"/>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1200"/>
            </a:spcAft>
            <a:buNone/>
          </a:pPr>
          <a:r>
            <a:rPr lang="en-GB" sz="2800" b="1" kern="1200" dirty="0">
              <a:solidFill>
                <a:schemeClr val="tx1"/>
              </a:solidFill>
            </a:rPr>
            <a:t>SDG Goal 2 Fitness-for-Use</a:t>
          </a:r>
          <a:endParaRPr lang="en-US" sz="2800" kern="1200" dirty="0">
            <a:solidFill>
              <a:schemeClr val="tx1"/>
            </a:solidFill>
          </a:endParaRPr>
        </a:p>
      </dsp:txBody>
      <dsp:txXfrm>
        <a:off x="2656071" y="1805526"/>
        <a:ext cx="2617471" cy="142950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4" cy="49633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48634" y="0"/>
            <a:ext cx="2944284" cy="496333"/>
          </a:xfrm>
          <a:prstGeom prst="rect">
            <a:avLst/>
          </a:prstGeom>
        </p:spPr>
        <p:txBody>
          <a:bodyPr vert="horz" lIns="91440" tIns="45720" rIns="91440" bIns="45720" rtlCol="0"/>
          <a:lstStyle>
            <a:lvl1pPr algn="r">
              <a:defRPr sz="1200"/>
            </a:lvl1pPr>
          </a:lstStyle>
          <a:p>
            <a:pPr>
              <a:defRPr/>
            </a:pPr>
            <a:fld id="{BD7E74FD-CB55-4AA2-BE39-793BB0114A78}" type="datetimeFigureOut">
              <a:rPr lang="en-US"/>
              <a:pPr>
                <a:defRPr/>
              </a:pPr>
              <a:t>10/22/2017</a:t>
            </a:fld>
            <a:endParaRPr lang="en-US"/>
          </a:p>
        </p:txBody>
      </p:sp>
      <p:sp>
        <p:nvSpPr>
          <p:cNvPr id="4" name="Footer Placeholder 3"/>
          <p:cNvSpPr>
            <a:spLocks noGrp="1"/>
          </p:cNvSpPr>
          <p:nvPr>
            <p:ph type="ftr" sz="quarter" idx="2"/>
          </p:nvPr>
        </p:nvSpPr>
        <p:spPr>
          <a:xfrm>
            <a:off x="1" y="9433483"/>
            <a:ext cx="2944284" cy="496332"/>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8634" y="9433483"/>
            <a:ext cx="2944284" cy="496332"/>
          </a:xfrm>
          <a:prstGeom prst="rect">
            <a:avLst/>
          </a:prstGeom>
        </p:spPr>
        <p:txBody>
          <a:bodyPr vert="horz" lIns="91440" tIns="45720" rIns="91440" bIns="45720" rtlCol="0" anchor="b"/>
          <a:lstStyle>
            <a:lvl1pPr algn="r">
              <a:defRPr sz="1200"/>
            </a:lvl1pPr>
          </a:lstStyle>
          <a:p>
            <a:pPr>
              <a:defRPr/>
            </a:pPr>
            <a:fld id="{ACFEE569-FD19-47AF-9BBA-F357F7B0CBC3}" type="slidenum">
              <a:rPr lang="en-US"/>
              <a:pPr>
                <a:defRPr/>
              </a:pPr>
              <a:t>‹#›</a:t>
            </a:fld>
            <a:endParaRPr lang="en-US"/>
          </a:p>
        </p:txBody>
      </p:sp>
    </p:spTree>
    <p:extLst>
      <p:ext uri="{BB962C8B-B14F-4D97-AF65-F5344CB8AC3E}">
        <p14:creationId xmlns:p14="http://schemas.microsoft.com/office/powerpoint/2010/main" val="1198301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2944284" cy="496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8435" name="Rectangle 3"/>
          <p:cNvSpPr>
            <a:spLocks noGrp="1" noChangeArrowheads="1"/>
          </p:cNvSpPr>
          <p:nvPr>
            <p:ph type="dt" idx="1"/>
          </p:nvPr>
        </p:nvSpPr>
        <p:spPr bwMode="auto">
          <a:xfrm>
            <a:off x="3848634" y="0"/>
            <a:ext cx="2944284" cy="496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6388" name="Rectangle 4"/>
          <p:cNvSpPr>
            <a:spLocks noGrp="1" noRot="1" noChangeAspect="1" noChangeArrowheads="1" noTextEdit="1"/>
          </p:cNvSpPr>
          <p:nvPr>
            <p:ph type="sldImg" idx="2"/>
          </p:nvPr>
        </p:nvSpPr>
        <p:spPr bwMode="auto">
          <a:xfrm>
            <a:off x="915988" y="746125"/>
            <a:ext cx="4962525" cy="37226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79451" y="4717535"/>
            <a:ext cx="5435600" cy="4468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438" name="Rectangle 6"/>
          <p:cNvSpPr>
            <a:spLocks noGrp="1" noChangeArrowheads="1"/>
          </p:cNvSpPr>
          <p:nvPr>
            <p:ph type="ftr" sz="quarter" idx="4"/>
          </p:nvPr>
        </p:nvSpPr>
        <p:spPr bwMode="auto">
          <a:xfrm>
            <a:off x="1" y="9433483"/>
            <a:ext cx="2944284"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8439" name="Rectangle 7"/>
          <p:cNvSpPr>
            <a:spLocks noGrp="1" noChangeArrowheads="1"/>
          </p:cNvSpPr>
          <p:nvPr>
            <p:ph type="sldNum" sz="quarter" idx="5"/>
          </p:nvPr>
        </p:nvSpPr>
        <p:spPr bwMode="auto">
          <a:xfrm>
            <a:off x="3848634" y="9433483"/>
            <a:ext cx="2944284"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9E87C0-68BF-4120-8AF4-5E6F1F83809D}" type="slidenum">
              <a:rPr lang="en-GB"/>
              <a:pPr>
                <a:defRPr/>
              </a:pPr>
              <a:t>‹#›</a:t>
            </a:fld>
            <a:endParaRPr lang="en-GB"/>
          </a:p>
        </p:txBody>
      </p:sp>
    </p:spTree>
    <p:extLst>
      <p:ext uri="{BB962C8B-B14F-4D97-AF65-F5344CB8AC3E}">
        <p14:creationId xmlns:p14="http://schemas.microsoft.com/office/powerpoint/2010/main" val="2553898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1</a:t>
            </a:fld>
            <a:endParaRPr lang="en-GB"/>
          </a:p>
        </p:txBody>
      </p:sp>
    </p:spTree>
    <p:extLst>
      <p:ext uri="{BB962C8B-B14F-4D97-AF65-F5344CB8AC3E}">
        <p14:creationId xmlns:p14="http://schemas.microsoft.com/office/powerpoint/2010/main" val="202312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11</a:t>
            </a:fld>
            <a:endParaRPr lang="en-GB"/>
          </a:p>
        </p:txBody>
      </p:sp>
    </p:spTree>
    <p:extLst>
      <p:ext uri="{BB962C8B-B14F-4D97-AF65-F5344CB8AC3E}">
        <p14:creationId xmlns:p14="http://schemas.microsoft.com/office/powerpoint/2010/main" val="1946696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12</a:t>
            </a:fld>
            <a:endParaRPr lang="en-GB"/>
          </a:p>
        </p:txBody>
      </p:sp>
    </p:spTree>
    <p:extLst>
      <p:ext uri="{BB962C8B-B14F-4D97-AF65-F5344CB8AC3E}">
        <p14:creationId xmlns:p14="http://schemas.microsoft.com/office/powerpoint/2010/main" val="234295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13</a:t>
            </a:fld>
            <a:endParaRPr lang="en-GB"/>
          </a:p>
        </p:txBody>
      </p:sp>
    </p:spTree>
    <p:extLst>
      <p:ext uri="{BB962C8B-B14F-4D97-AF65-F5344CB8AC3E}">
        <p14:creationId xmlns:p14="http://schemas.microsoft.com/office/powerpoint/2010/main" val="4246224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14</a:t>
            </a:fld>
            <a:endParaRPr lang="en-GB"/>
          </a:p>
        </p:txBody>
      </p:sp>
    </p:spTree>
    <p:extLst>
      <p:ext uri="{BB962C8B-B14F-4D97-AF65-F5344CB8AC3E}">
        <p14:creationId xmlns:p14="http://schemas.microsoft.com/office/powerpoint/2010/main" val="52725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15</a:t>
            </a:fld>
            <a:endParaRPr lang="en-GB"/>
          </a:p>
        </p:txBody>
      </p:sp>
    </p:spTree>
    <p:extLst>
      <p:ext uri="{BB962C8B-B14F-4D97-AF65-F5344CB8AC3E}">
        <p14:creationId xmlns:p14="http://schemas.microsoft.com/office/powerpoint/2010/main" val="5856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16</a:t>
            </a:fld>
            <a:endParaRPr lang="en-GB"/>
          </a:p>
        </p:txBody>
      </p:sp>
    </p:spTree>
    <p:extLst>
      <p:ext uri="{BB962C8B-B14F-4D97-AF65-F5344CB8AC3E}">
        <p14:creationId xmlns:p14="http://schemas.microsoft.com/office/powerpoint/2010/main" val="2128247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one of the IATI discussion forums , publishers raise some issues and challenges in using CRS classification and code lists management for IATI reporting.  One of the main concern raised with the periodic update and revision on the CRS code lists is the absence of changelog , which made it difficult to identify what specifically has been updated and which of the related IATI code lists may need updating. </a:t>
            </a:r>
          </a:p>
          <a:p>
            <a:endParaRPr lang="en-GB" dirty="0"/>
          </a:p>
          <a:p>
            <a:r>
              <a:rPr lang="en-GB" dirty="0"/>
              <a:t>Some publishers resort to do a full cross-referencing audit of all of the relevant IATI code lists to their source DAC code list every time there is a revision in the CRS code lists. </a:t>
            </a:r>
          </a:p>
          <a:p>
            <a:endParaRPr lang="en-GB" dirty="0"/>
          </a:p>
          <a:p>
            <a:r>
              <a:rPr lang="en-GB" dirty="0"/>
              <a:t>To address these gaps in the code list management of the CRS, it is proposed that the CRS joins the Family of International Classifications.</a:t>
            </a:r>
          </a:p>
          <a:p>
            <a:endParaRPr lang="en-US" dirty="0"/>
          </a:p>
          <a:p>
            <a:r>
              <a:rPr lang="en-GB" dirty="0"/>
              <a:t>The Family of International Classification (FIC) is an international cooperation in classifications that span a number of activities across all countries and regions of the world. </a:t>
            </a:r>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17</a:t>
            </a:fld>
            <a:endParaRPr lang="en-GB"/>
          </a:p>
        </p:txBody>
      </p:sp>
    </p:spTree>
    <p:extLst>
      <p:ext uri="{BB962C8B-B14F-4D97-AF65-F5344CB8AC3E}">
        <p14:creationId xmlns:p14="http://schemas.microsoft.com/office/powerpoint/2010/main" val="3049031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18</a:t>
            </a:fld>
            <a:endParaRPr lang="en-GB"/>
          </a:p>
        </p:txBody>
      </p:sp>
    </p:spTree>
    <p:extLst>
      <p:ext uri="{BB962C8B-B14F-4D97-AF65-F5344CB8AC3E}">
        <p14:creationId xmlns:p14="http://schemas.microsoft.com/office/powerpoint/2010/main" val="1516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19</a:t>
            </a:fld>
            <a:endParaRPr lang="en-GB"/>
          </a:p>
        </p:txBody>
      </p:sp>
    </p:spTree>
    <p:extLst>
      <p:ext uri="{BB962C8B-B14F-4D97-AF65-F5344CB8AC3E}">
        <p14:creationId xmlns:p14="http://schemas.microsoft.com/office/powerpoint/2010/main" val="1516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DF6E8EE-B7FD-4531-AEE7-C8C8C6E7C8AC}" type="slidenum">
              <a:rPr lang="fr-FR" smtClean="0"/>
              <a:pPr/>
              <a:t>20</a:t>
            </a:fld>
            <a:endParaRPr lang="fr-FR"/>
          </a:p>
        </p:txBody>
      </p:sp>
    </p:spTree>
    <p:extLst>
      <p:ext uri="{BB962C8B-B14F-4D97-AF65-F5344CB8AC3E}">
        <p14:creationId xmlns:p14="http://schemas.microsoft.com/office/powerpoint/2010/main" val="3914153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a:t>Examining the CRS system, major gaps occurs mainly: </a:t>
            </a:r>
          </a:p>
          <a:p>
            <a:pPr marL="171450" indent="-171450">
              <a:buFontTx/>
              <a:buChar char="-"/>
            </a:pPr>
            <a:r>
              <a:rPr lang="en-US" baseline="0" dirty="0"/>
              <a:t>A. Sector</a:t>
            </a:r>
          </a:p>
          <a:p>
            <a:pPr marL="171450" indent="-171450">
              <a:buFontTx/>
              <a:buChar char="-"/>
            </a:pPr>
            <a:r>
              <a:rPr lang="en-US" baseline="0" dirty="0"/>
              <a:t>B. Purposes</a:t>
            </a:r>
          </a:p>
          <a:p>
            <a:pPr marL="171450" indent="-171450">
              <a:buFontTx/>
              <a:buChar char="-"/>
            </a:pPr>
            <a:r>
              <a:rPr lang="en-US" baseline="0" dirty="0"/>
              <a:t>C. SDG Outcome markers</a:t>
            </a:r>
          </a:p>
          <a:p>
            <a:pPr marL="171450" indent="-171450">
              <a:buFontTx/>
              <a:buChar char="-"/>
            </a:pPr>
            <a:r>
              <a:rPr lang="en-US" baseline="0" dirty="0"/>
              <a:t>D. Policy markers</a:t>
            </a:r>
          </a:p>
          <a:p>
            <a:pPr marL="171450" indent="-171450">
              <a:buFontTx/>
              <a:buChar char="-"/>
            </a:pPr>
            <a:r>
              <a:rPr lang="en-US" baseline="0" dirty="0"/>
              <a:t>E. Other classifications such as code list and geography. </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2</a:t>
            </a:fld>
            <a:endParaRPr lang="en-GB"/>
          </a:p>
        </p:txBody>
      </p:sp>
    </p:spTree>
    <p:extLst>
      <p:ext uri="{BB962C8B-B14F-4D97-AF65-F5344CB8AC3E}">
        <p14:creationId xmlns:p14="http://schemas.microsoft.com/office/powerpoint/2010/main" val="194669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sz="1400" b="0" dirty="0">
              <a:solidFill>
                <a:schemeClr val="tx1"/>
              </a:solidFill>
            </a:endParaRPr>
          </a:p>
        </p:txBody>
      </p:sp>
      <p:sp>
        <p:nvSpPr>
          <p:cNvPr id="4" name="Slide Number Placeholder 3"/>
          <p:cNvSpPr>
            <a:spLocks noGrp="1"/>
          </p:cNvSpPr>
          <p:nvPr>
            <p:ph type="sldNum" sz="quarter" idx="10"/>
          </p:nvPr>
        </p:nvSpPr>
        <p:spPr/>
        <p:txBody>
          <a:bodyPr/>
          <a:lstStyle/>
          <a:p>
            <a:fld id="{1922D1AF-58EB-427E-BA50-B35623FBCB0D}" type="slidenum">
              <a:rPr lang="en-US" smtClean="0"/>
              <a:pPr/>
              <a:t>3</a:t>
            </a:fld>
            <a:endParaRPr lang="en-US" dirty="0"/>
          </a:p>
        </p:txBody>
      </p:sp>
    </p:spTree>
    <p:extLst>
      <p:ext uri="{BB962C8B-B14F-4D97-AF65-F5344CB8AC3E}">
        <p14:creationId xmlns:p14="http://schemas.microsoft.com/office/powerpoint/2010/main" val="409263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a:t>In examining the gaps in the existing CRS system, the principles followed in proposing and evaluating solutions/options are the following: </a:t>
            </a:r>
          </a:p>
          <a:p>
            <a:pPr marL="171450" indent="-171450">
              <a:buFontTx/>
              <a:buChar char="-"/>
            </a:pPr>
            <a:r>
              <a:rPr lang="en-US" baseline="0" dirty="0"/>
              <a:t>A - </a:t>
            </a:r>
          </a:p>
          <a:p>
            <a:pPr marL="171450" indent="-171450">
              <a:buFontTx/>
              <a:buChar char="-"/>
            </a:pPr>
            <a:r>
              <a:rPr lang="en-US" baseline="0" dirty="0"/>
              <a:t>B - </a:t>
            </a:r>
          </a:p>
          <a:p>
            <a:pPr marL="171450" indent="-171450">
              <a:buFontTx/>
              <a:buChar char="-"/>
            </a:pPr>
            <a:r>
              <a:rPr lang="en-US" baseline="0" dirty="0"/>
              <a:t>C</a:t>
            </a:r>
          </a:p>
          <a:p>
            <a:pPr marL="171450" indent="-171450">
              <a:buFontTx/>
              <a:buChar char="-"/>
            </a:pPr>
            <a:r>
              <a:rPr lang="en-US" baseline="0" dirty="0"/>
              <a:t>D – avoid structural break unless they are necessary; some break ae necessary  </a:t>
            </a:r>
          </a:p>
          <a:p>
            <a:pPr marL="171450" indent="-171450">
              <a:buFontTx/>
              <a:buChar char="-"/>
            </a:pPr>
            <a:r>
              <a:rPr lang="en-US" baseline="0" dirty="0"/>
              <a:t>E -  e.g. COFOC and ISIC </a:t>
            </a:r>
          </a:p>
          <a:p>
            <a:pPr marL="171450" indent="-171450">
              <a:buFontTx/>
              <a:buChar char="-"/>
            </a:pPr>
            <a:r>
              <a:rPr lang="en-US" baseline="0" dirty="0"/>
              <a:t>F – not creating small category but very meaningful or with negligible expenditures </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4</a:t>
            </a:fld>
            <a:endParaRPr lang="en-GB"/>
          </a:p>
        </p:txBody>
      </p:sp>
    </p:spTree>
    <p:extLst>
      <p:ext uri="{BB962C8B-B14F-4D97-AF65-F5344CB8AC3E}">
        <p14:creationId xmlns:p14="http://schemas.microsoft.com/office/powerpoint/2010/main" val="2240508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baseline="0" dirty="0"/>
              <a:t>In examining the gaps in the existing CRS system, the principles followed in proposing and evaluating solutions/options are the following: </a:t>
            </a:r>
          </a:p>
          <a:p>
            <a:pPr marL="171450" indent="-171450">
              <a:buFontTx/>
              <a:buChar char="-"/>
            </a:pPr>
            <a:r>
              <a:rPr lang="en-US" baseline="0" dirty="0"/>
              <a:t>A - </a:t>
            </a:r>
          </a:p>
          <a:p>
            <a:pPr marL="171450" indent="-171450">
              <a:buFontTx/>
              <a:buChar char="-"/>
            </a:pPr>
            <a:r>
              <a:rPr lang="en-US" baseline="0" dirty="0"/>
              <a:t>B - </a:t>
            </a:r>
          </a:p>
          <a:p>
            <a:pPr marL="171450" indent="-171450">
              <a:buFontTx/>
              <a:buChar char="-"/>
            </a:pPr>
            <a:r>
              <a:rPr lang="en-US" baseline="0" dirty="0"/>
              <a:t>C</a:t>
            </a:r>
          </a:p>
          <a:p>
            <a:pPr marL="171450" indent="-171450">
              <a:buFontTx/>
              <a:buChar char="-"/>
            </a:pPr>
            <a:r>
              <a:rPr lang="en-US" baseline="0" dirty="0"/>
              <a:t>D – avoid structural break unless they are necessary; some break ae necessary  </a:t>
            </a:r>
          </a:p>
          <a:p>
            <a:pPr marL="171450" indent="-171450">
              <a:buFontTx/>
              <a:buChar char="-"/>
            </a:pPr>
            <a:r>
              <a:rPr lang="en-US" baseline="0" dirty="0"/>
              <a:t>E -  e.g. COFOC and ISIC </a:t>
            </a:r>
          </a:p>
          <a:p>
            <a:pPr marL="171450" indent="-171450">
              <a:buFontTx/>
              <a:buChar char="-"/>
            </a:pPr>
            <a:r>
              <a:rPr lang="en-US" baseline="0" dirty="0"/>
              <a:t>F – not creating small category but very meaningful or with negligible expenditures </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5</a:t>
            </a:fld>
            <a:endParaRPr lang="en-GB"/>
          </a:p>
        </p:txBody>
      </p:sp>
    </p:spTree>
    <p:extLst>
      <p:ext uri="{BB962C8B-B14F-4D97-AF65-F5344CB8AC3E}">
        <p14:creationId xmlns:p14="http://schemas.microsoft.com/office/powerpoint/2010/main" val="224050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dirty="0"/>
              <a:t>As discussed</a:t>
            </a:r>
            <a:r>
              <a:rPr lang="en-US" baseline="0" dirty="0"/>
              <a:t> earlier, this work has started in early 2016 where our colleagues in our Technical Department identified 2 majors gaps. </a:t>
            </a:r>
          </a:p>
          <a:p>
            <a:pPr marL="171450" indent="-171450">
              <a:buFontTx/>
              <a:buChar char="-"/>
            </a:pPr>
            <a:r>
              <a:rPr lang="en-US" baseline="0" dirty="0"/>
              <a:t>In coding FAO projects to CRS sector and purposes for IATI reporting, we identified a number of projects that we are unable to code. </a:t>
            </a:r>
          </a:p>
          <a:p>
            <a:pPr marL="171450" indent="-171450">
              <a:buFontTx/>
              <a:buChar char="-"/>
            </a:pPr>
            <a:r>
              <a:rPr lang="en-US" baseline="0" dirty="0"/>
              <a:t>In 2017, we identified more gaps such as Food Loos and Food Waste and the Animal-Human disease transmission under the lens of the One Health approach. </a:t>
            </a:r>
          </a:p>
          <a:p>
            <a:pPr marL="171450" indent="-171450">
              <a:buFontTx/>
              <a:buChar char="-"/>
            </a:pPr>
            <a:endParaRPr lang="en-US" baseline="0" dirty="0"/>
          </a:p>
          <a:p>
            <a:pPr marL="171450" indent="-171450">
              <a:buFontTx/>
              <a:buChar char="-"/>
            </a:pPr>
            <a:r>
              <a:rPr lang="en-US" baseline="0" dirty="0"/>
              <a:t>We are still looking for a proper naming/terminology for ‘</a:t>
            </a:r>
            <a:r>
              <a:rPr lang="en-GB" baseline="0" dirty="0"/>
              <a:t>Ongoing and emerging risks at the animal-human-agriculture-food-environment interface’ – are perhaps you have a better suggestion for this. </a:t>
            </a:r>
          </a:p>
          <a:p>
            <a:pPr marL="171450" indent="-171450">
              <a:buFontTx/>
              <a:buChar char="-"/>
            </a:pPr>
            <a:endParaRPr lang="en-GB" baseline="0" dirty="0"/>
          </a:p>
          <a:p>
            <a:pPr marL="171450" indent="-171450">
              <a:buFontTx/>
              <a:buChar char="-"/>
            </a:pPr>
            <a:r>
              <a:rPr lang="en-GB" baseline="0" dirty="0"/>
              <a:t>Major gaps occurred </a:t>
            </a:r>
            <a:r>
              <a:rPr lang="en-GB" baseline="0" dirty="0" err="1"/>
              <a:t>occurred</a:t>
            </a:r>
            <a:r>
              <a:rPr lang="en-GB" baseline="0" dirty="0"/>
              <a:t>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6</a:t>
            </a:fld>
            <a:endParaRPr lang="en-GB"/>
          </a:p>
        </p:txBody>
      </p:sp>
    </p:spTree>
    <p:extLst>
      <p:ext uri="{BB962C8B-B14F-4D97-AF65-F5344CB8AC3E}">
        <p14:creationId xmlns:p14="http://schemas.microsoft.com/office/powerpoint/2010/main" val="1946696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8</a:t>
            </a:fld>
            <a:endParaRPr lang="en-GB"/>
          </a:p>
        </p:txBody>
      </p:sp>
    </p:spTree>
    <p:extLst>
      <p:ext uri="{BB962C8B-B14F-4D97-AF65-F5344CB8AC3E}">
        <p14:creationId xmlns:p14="http://schemas.microsoft.com/office/powerpoint/2010/main" val="194669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9</a:t>
            </a:fld>
            <a:endParaRPr lang="en-GB"/>
          </a:p>
        </p:txBody>
      </p:sp>
    </p:spTree>
    <p:extLst>
      <p:ext uri="{BB962C8B-B14F-4D97-AF65-F5344CB8AC3E}">
        <p14:creationId xmlns:p14="http://schemas.microsoft.com/office/powerpoint/2010/main" val="103240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9E87C0-68BF-4120-8AF4-5E6F1F83809D}" type="slidenum">
              <a:rPr lang="en-GB" smtClean="0"/>
              <a:pPr>
                <a:defRPr/>
              </a:pPr>
              <a:t>10</a:t>
            </a:fld>
            <a:endParaRPr lang="en-GB"/>
          </a:p>
        </p:txBody>
      </p:sp>
    </p:spTree>
    <p:extLst>
      <p:ext uri="{BB962C8B-B14F-4D97-AF65-F5344CB8AC3E}">
        <p14:creationId xmlns:p14="http://schemas.microsoft.com/office/powerpoint/2010/main" val="3983638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alpha val="30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userDrawn="1">
            <p:ph type="ctrTitle"/>
          </p:nvPr>
        </p:nvSpPr>
        <p:spPr>
          <a:xfrm>
            <a:off x="900113" y="2265363"/>
            <a:ext cx="5326062" cy="1190625"/>
          </a:xfrm>
        </p:spPr>
        <p:txBody>
          <a:bodyPr>
            <a:spAutoFit/>
          </a:bodyPr>
          <a:lstStyle>
            <a:lvl1pPr>
              <a:defRPr sz="3600" b="1" baseline="0">
                <a:solidFill>
                  <a:schemeClr val="tx1"/>
                </a:solidFill>
              </a:defRPr>
            </a:lvl1pPr>
          </a:lstStyle>
          <a:p>
            <a:r>
              <a:rPr lang="en-GB" dirty="0"/>
              <a:t>Click to edit Master title style</a:t>
            </a:r>
          </a:p>
        </p:txBody>
      </p:sp>
      <p:sp>
        <p:nvSpPr>
          <p:cNvPr id="3075" name="Rectangle 3"/>
          <p:cNvSpPr>
            <a:spLocks noGrp="1" noChangeArrowheads="1"/>
          </p:cNvSpPr>
          <p:nvPr userDrawn="1">
            <p:ph type="subTitle" idx="1"/>
          </p:nvPr>
        </p:nvSpPr>
        <p:spPr>
          <a:xfrm>
            <a:off x="1259632" y="3789040"/>
            <a:ext cx="4640263" cy="1752600"/>
          </a:xfrm>
        </p:spPr>
        <p:txBody>
          <a:bodyPr/>
          <a:lstStyle>
            <a:lvl1pPr marL="0" indent="0" algn="ctr">
              <a:buFont typeface="Wingdings" pitchFamily="2" charset="2"/>
              <a:buNone/>
              <a:defRPr baseline="0">
                <a:solidFill>
                  <a:schemeClr val="tx1"/>
                </a:solidFill>
              </a:defRPr>
            </a:lvl1pPr>
          </a:lstStyle>
          <a:p>
            <a:r>
              <a:rPr lang="en-GB" dirty="0"/>
              <a:t>Click to edit Master subtitle style</a:t>
            </a:r>
          </a:p>
        </p:txBody>
      </p:sp>
      <p:sp>
        <p:nvSpPr>
          <p:cNvPr id="20" name="Rectangle 19"/>
          <p:cNvSpPr/>
          <p:nvPr userDrawn="1"/>
        </p:nvSpPr>
        <p:spPr>
          <a:xfrm>
            <a:off x="0" y="0"/>
            <a:ext cx="9144000" cy="11247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0"/>
            <a:ext cx="3403320" cy="1124744"/>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1"/>
            <a:ext cx="2133600" cy="366713"/>
          </a:xfrm>
          <a:prstGeom prst="rect">
            <a:avLst/>
          </a:prstGeom>
          <a:ln/>
        </p:spPr>
        <p:txBody>
          <a:bodyPr/>
          <a:lstStyle>
            <a:lvl1pPr>
              <a:defRPr/>
            </a:lvl1pPr>
          </a:lstStyle>
          <a:p>
            <a:endParaRPr lang="en-US"/>
          </a:p>
        </p:txBody>
      </p:sp>
      <p:sp>
        <p:nvSpPr>
          <p:cNvPr id="3" name="Footer Placeholder 4"/>
          <p:cNvSpPr>
            <a:spLocks noGrp="1"/>
          </p:cNvSpPr>
          <p:nvPr>
            <p:ph type="ftr" sz="quarter" idx="11"/>
          </p:nvPr>
        </p:nvSpPr>
        <p:spPr>
          <a:xfrm>
            <a:off x="3124200" y="6356351"/>
            <a:ext cx="2895600" cy="366713"/>
          </a:xfrm>
          <a:prstGeom prst="rect">
            <a:avLst/>
          </a:prstGeom>
          <a:ln/>
        </p:spPr>
        <p:txBody>
          <a:bodyPr/>
          <a:lstStyle>
            <a:lvl1pPr>
              <a:defRPr/>
            </a:lvl1pPr>
          </a:lstStyle>
          <a:p>
            <a:endParaRPr lang="en-GB"/>
          </a:p>
        </p:txBody>
      </p:sp>
      <p:sp>
        <p:nvSpPr>
          <p:cNvPr id="4" name="Slide Number Placeholder 5"/>
          <p:cNvSpPr>
            <a:spLocks noGrp="1"/>
          </p:cNvSpPr>
          <p:nvPr>
            <p:ph type="sldNum" sz="quarter" idx="12"/>
          </p:nvPr>
        </p:nvSpPr>
        <p:spPr>
          <a:xfrm>
            <a:off x="6553200" y="6356351"/>
            <a:ext cx="2133600" cy="366713"/>
          </a:xfrm>
          <a:prstGeom prst="rect">
            <a:avLst/>
          </a:prstGeom>
          <a:ln/>
        </p:spPr>
        <p:txBody>
          <a:bodyPr/>
          <a:lstStyle>
            <a:lvl1pPr>
              <a:defRPr/>
            </a:lvl1pPr>
          </a:lstStyle>
          <a:p>
            <a:fld id="{96980C14-848E-4869-AEC8-51B84BDA071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3813" cy="1066800"/>
          </a:xfrm>
          <a:solidFill>
            <a:srgbClr val="9FCDA2"/>
          </a:solidFill>
        </p:spPr>
        <p:txBody>
          <a:bodyPr/>
          <a:lstStyle/>
          <a:p>
            <a:r>
              <a:rPr lang="pt-PT"/>
              <a:t>Click to edit Master title style</a:t>
            </a:r>
            <a:endParaRPr dirty="0"/>
          </a:p>
        </p:txBody>
      </p:sp>
      <p:sp>
        <p:nvSpPr>
          <p:cNvPr id="3" name="Content Placeholder 2"/>
          <p:cNvSpPr>
            <a:spLocks noGrp="1"/>
          </p:cNvSpPr>
          <p:nvPr>
            <p:ph idx="1"/>
          </p:nvPr>
        </p:nvSpPr>
        <p:spPr>
          <a:xfrm>
            <a:off x="990600" y="1905000"/>
            <a:ext cx="7924800" cy="4724400"/>
          </a:xfrm>
        </p:spPr>
        <p:txBody>
          <a:bodyPr/>
          <a:lstStyle>
            <a:lvl1pPr marL="342900" indent="-342900">
              <a:spcBef>
                <a:spcPts val="1000"/>
              </a:spcBef>
              <a:buClr>
                <a:schemeClr val="tx1">
                  <a:lumMod val="75000"/>
                  <a:lumOff val="25000"/>
                </a:schemeClr>
              </a:buClr>
              <a:buSzPct val="120000"/>
              <a:buFont typeface="Arial"/>
              <a:buChar char="•"/>
              <a:defRPr/>
            </a:lvl1pPr>
            <a:lvl2pPr marL="685800" indent="-336550">
              <a:lnSpc>
                <a:spcPts val="2200"/>
              </a:lnSpc>
              <a:buClr>
                <a:schemeClr val="tx1">
                  <a:lumMod val="75000"/>
                  <a:lumOff val="25000"/>
                </a:schemeClr>
              </a:buClr>
              <a:buSzPct val="140000"/>
              <a:buFont typeface="Lucida Grande"/>
              <a:buChar char="-"/>
              <a:defRPr/>
            </a:lvl2pPr>
            <a:lvl3pPr marL="1035050" indent="-349250">
              <a:lnSpc>
                <a:spcPts val="1900"/>
              </a:lnSpc>
              <a:spcBef>
                <a:spcPts val="400"/>
              </a:spcBef>
              <a:buClr>
                <a:schemeClr val="tx1">
                  <a:lumMod val="75000"/>
                  <a:lumOff val="25000"/>
                </a:schemeClr>
              </a:buClr>
              <a:buSzPct val="67000"/>
              <a:buFont typeface="Courier New"/>
              <a:buChar char="o"/>
              <a:defRPr/>
            </a:lvl3pPr>
            <a:lvl4pPr>
              <a:lnSpc>
                <a:spcPts val="1800"/>
              </a:lnSpc>
              <a:buClr>
                <a:schemeClr val="tx1">
                  <a:lumMod val="75000"/>
                  <a:lumOff val="25000"/>
                </a:schemeClr>
              </a:buClr>
              <a:defRPr/>
            </a:lvl4pPr>
            <a:lvl5pPr>
              <a:lnSpc>
                <a:spcPts val="1800"/>
              </a:lnSpc>
              <a:buClr>
                <a:schemeClr val="tx1">
                  <a:lumMod val="75000"/>
                  <a:lumOff val="25000"/>
                </a:schemeClr>
              </a:buClr>
              <a:defRPr/>
            </a:lvl5pPr>
          </a:lstStyle>
          <a:p>
            <a:pPr lvl="0"/>
            <a:r>
              <a:rPr lang="pt-PT" dirty="0" err="1"/>
              <a:t>Click</a:t>
            </a:r>
            <a:r>
              <a:rPr lang="pt-PT" dirty="0"/>
              <a:t> to </a:t>
            </a:r>
            <a:r>
              <a:rPr lang="pt-PT" dirty="0" err="1"/>
              <a:t>edit</a:t>
            </a:r>
            <a:r>
              <a:rPr lang="pt-PT" dirty="0"/>
              <a:t> Master </a:t>
            </a:r>
            <a:r>
              <a:rPr lang="pt-PT" dirty="0" err="1"/>
              <a:t>text</a:t>
            </a:r>
            <a:r>
              <a:rPr lang="pt-PT" dirty="0"/>
              <a:t> </a:t>
            </a:r>
            <a:r>
              <a:rPr lang="pt-PT" dirty="0" err="1"/>
              <a:t>styles</a:t>
            </a:r>
            <a:endParaRPr lang="pt-PT" dirty="0"/>
          </a:p>
          <a:p>
            <a:pPr lvl="1"/>
            <a:r>
              <a:rPr lang="pt-PT" dirty="0" err="1"/>
              <a:t>Second</a:t>
            </a:r>
            <a:r>
              <a:rPr lang="pt-PT" dirty="0"/>
              <a:t> </a:t>
            </a:r>
            <a:r>
              <a:rPr lang="pt-PT" dirty="0" err="1"/>
              <a:t>level</a:t>
            </a:r>
            <a:endParaRPr lang="pt-PT" dirty="0"/>
          </a:p>
          <a:p>
            <a:pPr lvl="2"/>
            <a:r>
              <a:rPr lang="pt-PT" dirty="0" err="1"/>
              <a:t>Third</a:t>
            </a:r>
            <a:r>
              <a:rPr lang="pt-PT" dirty="0"/>
              <a:t> </a:t>
            </a:r>
            <a:r>
              <a:rPr lang="pt-PT" dirty="0" err="1"/>
              <a:t>level</a:t>
            </a:r>
            <a:endParaRPr lang="pt-PT" dirty="0"/>
          </a:p>
          <a:p>
            <a:pPr lvl="3"/>
            <a:r>
              <a:rPr lang="pt-PT" dirty="0" err="1"/>
              <a:t>Fourth</a:t>
            </a:r>
            <a:r>
              <a:rPr lang="pt-PT" dirty="0"/>
              <a:t> </a:t>
            </a:r>
            <a:r>
              <a:rPr lang="pt-PT" dirty="0" err="1"/>
              <a:t>level</a:t>
            </a:r>
            <a:endParaRPr lang="pt-PT" dirty="0"/>
          </a:p>
          <a:p>
            <a:pPr lvl="4"/>
            <a:r>
              <a:rPr lang="pt-PT" dirty="0" err="1"/>
              <a:t>Fifth</a:t>
            </a:r>
            <a:r>
              <a:rPr lang="pt-PT" dirty="0"/>
              <a:t> </a:t>
            </a:r>
            <a:r>
              <a:rPr lang="pt-PT" dirty="0" err="1"/>
              <a:t>level</a:t>
            </a:r>
            <a:endParaRPr dirty="0"/>
          </a:p>
        </p:txBody>
      </p:sp>
      <p:sp>
        <p:nvSpPr>
          <p:cNvPr id="6" name="Slide Number Placeholder 5"/>
          <p:cNvSpPr>
            <a:spLocks noGrp="1"/>
          </p:cNvSpPr>
          <p:nvPr>
            <p:ph type="sldNum" sz="quarter" idx="12"/>
          </p:nvPr>
        </p:nvSpPr>
        <p:spPr>
          <a:xfrm>
            <a:off x="8789894" y="6553200"/>
            <a:ext cx="457200" cy="381000"/>
          </a:xfrm>
          <a:prstGeom prst="rect">
            <a:avLst/>
          </a:prstGeom>
        </p:spPr>
        <p:txBody>
          <a:bodyPr/>
          <a:lstStyle>
            <a:lvl1pPr>
              <a:defRPr b="1"/>
            </a:lvl1pPr>
          </a:lstStyle>
          <a:p>
            <a:fld id="{CC528B02-F942-42BE-9906-38356830919C}" type="slidenum">
              <a:rPr lang="en-US" smtClean="0"/>
              <a:pPr/>
              <a:t>‹#›</a:t>
            </a:fld>
            <a:endParaRPr lang="en-US" dirty="0"/>
          </a:p>
        </p:txBody>
      </p:sp>
    </p:spTree>
    <p:extLst>
      <p:ext uri="{BB962C8B-B14F-4D97-AF65-F5344CB8AC3E}">
        <p14:creationId xmlns:p14="http://schemas.microsoft.com/office/powerpoint/2010/main" val="714223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p:txBody>
      </p:sp>
      <p:sp>
        <p:nvSpPr>
          <p:cNvPr id="1031" name="Rectangle 2"/>
          <p:cNvSpPr>
            <a:spLocks noGrp="1" noChangeArrowheads="1"/>
          </p:cNvSpPr>
          <p:nvPr>
            <p:ph type="title"/>
          </p:nvPr>
        </p:nvSpPr>
        <p:spPr bwMode="auto">
          <a:xfrm>
            <a:off x="395288" y="1341438"/>
            <a:ext cx="8229600" cy="287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pic>
        <p:nvPicPr>
          <p:cNvPr id="25" name="Picture 2"/>
          <p:cNvPicPr>
            <a:picLocks noChangeAspect="1" noChangeArrowheads="1"/>
          </p:cNvPicPr>
          <p:nvPr userDrawn="1"/>
        </p:nvPicPr>
        <p:blipFill>
          <a:blip r:embed="rId6" cstate="print"/>
          <a:srcRect/>
          <a:stretch>
            <a:fillRect/>
          </a:stretch>
        </p:blipFill>
        <p:spPr bwMode="auto">
          <a:xfrm>
            <a:off x="0" y="0"/>
            <a:ext cx="3403320" cy="1124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1" r:id="rId1"/>
    <p:sldLayoutId id="2147483789" r:id="rId2"/>
    <p:sldLayoutId id="2147483802" r:id="rId3"/>
    <p:sldLayoutId id="2147483803" r:id="rId4"/>
  </p:sldLayoutIdLst>
  <p:hf hdr="0" ftr="0" dt="0"/>
  <p:txStyles>
    <p:titleStyle>
      <a:lvl1pPr algn="ctr" rtl="0" eaLnBrk="0" fontAlgn="base" hangingPunct="0">
        <a:spcBef>
          <a:spcPct val="0"/>
        </a:spcBef>
        <a:spcAft>
          <a:spcPct val="0"/>
        </a:spcAft>
        <a:defRPr sz="2800" baseline="0">
          <a:solidFill>
            <a:schemeClr val="tx2"/>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p:titleStyle>
    <p:bodyStyle>
      <a:lvl1pPr marL="342900" indent="-342900" algn="l" rtl="0" eaLnBrk="0" fontAlgn="base" hangingPunct="0">
        <a:spcBef>
          <a:spcPct val="50000"/>
        </a:spcBef>
        <a:spcAft>
          <a:spcPct val="0"/>
        </a:spcAft>
        <a:buFont typeface="Wingdings" pitchFamily="2" charset="2"/>
        <a:buChar char="Ø"/>
        <a:defRPr sz="2400" baseline="0">
          <a:solidFill>
            <a:schemeClr val="tx2"/>
          </a:solidFill>
          <a:latin typeface="+mn-lt"/>
          <a:ea typeface="+mn-ea"/>
          <a:cs typeface="+mn-cs"/>
        </a:defRPr>
      </a:lvl1pPr>
      <a:lvl2pPr marL="742950" indent="-285750" algn="l" rtl="0" eaLnBrk="0" fontAlgn="base" hangingPunct="0">
        <a:spcBef>
          <a:spcPct val="20000"/>
        </a:spcBef>
        <a:spcAft>
          <a:spcPct val="0"/>
        </a:spcAft>
        <a:buChar char="•"/>
        <a:defRPr sz="2200" baseline="0">
          <a:solidFill>
            <a:schemeClr val="tx2"/>
          </a:solidFill>
          <a:latin typeface="+mn-lt"/>
        </a:defRPr>
      </a:lvl2pPr>
      <a:lvl3pPr marL="1143000" indent="-228600" algn="l" rtl="0" eaLnBrk="0" fontAlgn="base" hangingPunct="0">
        <a:spcBef>
          <a:spcPct val="20000"/>
        </a:spcBef>
        <a:spcAft>
          <a:spcPct val="0"/>
        </a:spcAft>
        <a:buFont typeface="Arial" charset="0"/>
        <a:buChar char="–"/>
        <a:defRPr sz="2000" baseline="0">
          <a:solidFill>
            <a:schemeClr val="tx2"/>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Excel_Worksheet1.xlsx"/></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sangita.dubey@fao.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hyperlink" Target="mailto:brian.carisma@fao.or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155526"/>
            <a:ext cx="9144000" cy="2246769"/>
          </a:xfrm>
          <a:noFill/>
          <a:ln w="9525">
            <a:noFill/>
            <a:miter lim="800000"/>
            <a:headEnd/>
            <a:tailEnd/>
          </a:ln>
        </p:spPr>
        <p:txBody>
          <a:bodyPr vert="horz" wrap="square" lIns="91440" tIns="45720" rIns="91440" bIns="45720" numCol="1" anchor="ctr" anchorCtr="0" compatLnSpc="1">
            <a:prstTxWarp prst="textNoShape">
              <a:avLst/>
            </a:prstTxWarp>
            <a:spAutoFit/>
          </a:bodyPr>
          <a:lstStyle/>
          <a:p>
            <a:br>
              <a:rPr lang="de-DE" sz="2800" dirty="0">
                <a:solidFill>
                  <a:srgbClr val="0033CC"/>
                </a:solidFill>
              </a:rPr>
            </a:br>
            <a:r>
              <a:rPr lang="en-US" sz="2800" dirty="0">
                <a:solidFill>
                  <a:srgbClr val="0033CC"/>
                </a:solidFill>
              </a:rPr>
              <a:t>Proposal to amend the CRS classifications in light of SDG Goal 2- End Hunger</a:t>
            </a:r>
            <a:br>
              <a:rPr lang="en-US" sz="2800" dirty="0">
                <a:solidFill>
                  <a:srgbClr val="0033CC"/>
                </a:solidFill>
              </a:rPr>
            </a:br>
            <a:br>
              <a:rPr lang="en-GB" sz="2800" dirty="0">
                <a:solidFill>
                  <a:srgbClr val="0033CC"/>
                </a:solidFill>
              </a:rPr>
            </a:br>
            <a:r>
              <a:rPr lang="en-US" sz="2800" dirty="0">
                <a:solidFill>
                  <a:srgbClr val="0033CC"/>
                </a:solidFill>
              </a:rPr>
              <a:t>04 October 2017  </a:t>
            </a:r>
            <a:endParaRPr lang="en-GB" sz="2800" dirty="0">
              <a:solidFill>
                <a:srgbClr val="0033CC"/>
              </a:solidFill>
            </a:endParaRPr>
          </a:p>
        </p:txBody>
      </p:sp>
      <p:sp>
        <p:nvSpPr>
          <p:cNvPr id="3075" name="Rectangle 3"/>
          <p:cNvSpPr>
            <a:spLocks noGrp="1" noChangeArrowheads="1"/>
          </p:cNvSpPr>
          <p:nvPr>
            <p:ph type="subTitle" idx="1"/>
          </p:nvPr>
        </p:nvSpPr>
        <p:spPr>
          <a:xfrm>
            <a:off x="0" y="4509120"/>
            <a:ext cx="9144000" cy="1008062"/>
          </a:xfrm>
        </p:spPr>
        <p:txBody>
          <a:bodyPr/>
          <a:lstStyle/>
          <a:p>
            <a:pPr eaLnBrk="1" hangingPunct="1">
              <a:spcBef>
                <a:spcPct val="0"/>
              </a:spcBef>
            </a:pPr>
            <a:r>
              <a:rPr lang="de-DE" sz="1800" b="1" dirty="0"/>
              <a:t>Sangita Dubey</a:t>
            </a:r>
          </a:p>
          <a:p>
            <a:pPr eaLnBrk="1" hangingPunct="1">
              <a:spcBef>
                <a:spcPct val="0"/>
              </a:spcBef>
            </a:pPr>
            <a:r>
              <a:rPr lang="de-DE" sz="1800" b="1" dirty="0"/>
              <a:t>Brian Carisma</a:t>
            </a:r>
          </a:p>
          <a:p>
            <a:pPr eaLnBrk="1" hangingPunct="1">
              <a:spcBef>
                <a:spcPct val="0"/>
              </a:spcBef>
            </a:pPr>
            <a:r>
              <a:rPr lang="de-DE" sz="1800" dirty="0" err="1">
                <a:solidFill>
                  <a:schemeClr val="tx2"/>
                </a:solidFill>
              </a:rPr>
              <a:t>Statistics</a:t>
            </a:r>
            <a:r>
              <a:rPr lang="de-DE" sz="1800" dirty="0">
                <a:solidFill>
                  <a:schemeClr val="tx2"/>
                </a:solidFill>
              </a:rPr>
              <a:t> Division, FAO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1652152"/>
              </p:ext>
            </p:extLst>
          </p:nvPr>
        </p:nvGraphicFramePr>
        <p:xfrm>
          <a:off x="72008" y="1185643"/>
          <a:ext cx="9036496" cy="5560353"/>
        </p:xfrm>
        <a:graphic>
          <a:graphicData uri="http://schemas.openxmlformats.org/drawingml/2006/table">
            <a:tbl>
              <a:tblPr/>
              <a:tblGrid>
                <a:gridCol w="707071">
                  <a:extLst>
                    <a:ext uri="{9D8B030D-6E8A-4147-A177-3AD203B41FA5}">
                      <a16:colId xmlns:a16="http://schemas.microsoft.com/office/drawing/2014/main" val="20000"/>
                    </a:ext>
                  </a:extLst>
                </a:gridCol>
                <a:gridCol w="795457">
                  <a:extLst>
                    <a:ext uri="{9D8B030D-6E8A-4147-A177-3AD203B41FA5}">
                      <a16:colId xmlns:a16="http://schemas.microsoft.com/office/drawing/2014/main" val="20001"/>
                    </a:ext>
                  </a:extLst>
                </a:gridCol>
                <a:gridCol w="2206551">
                  <a:extLst>
                    <a:ext uri="{9D8B030D-6E8A-4147-A177-3AD203B41FA5}">
                      <a16:colId xmlns:a16="http://schemas.microsoft.com/office/drawing/2014/main" val="20002"/>
                    </a:ext>
                  </a:extLst>
                </a:gridCol>
                <a:gridCol w="5327417">
                  <a:extLst>
                    <a:ext uri="{9D8B030D-6E8A-4147-A177-3AD203B41FA5}">
                      <a16:colId xmlns:a16="http://schemas.microsoft.com/office/drawing/2014/main" val="20003"/>
                    </a:ext>
                  </a:extLst>
                </a:gridCol>
              </a:tblGrid>
              <a:tr h="453638">
                <a:tc>
                  <a:txBody>
                    <a:bodyPr/>
                    <a:lstStyle/>
                    <a:p>
                      <a:pPr algn="l" fontAlgn="ctr"/>
                      <a:r>
                        <a:rPr lang="en-US" sz="1400" b="1" i="0" u="none" strike="noStrike" dirty="0">
                          <a:solidFill>
                            <a:srgbClr val="000000"/>
                          </a:solidFill>
                          <a:effectLst/>
                          <a:latin typeface="Arial" panose="020B0604020202020204" pitchFamily="34" charset="0"/>
                        </a:rPr>
                        <a:t>DAC 5 CODE</a:t>
                      </a:r>
                    </a:p>
                  </a:txBody>
                  <a:tcPr marL="7058" marR="7058" marT="70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400" b="1" i="0" u="none" strike="noStrike">
                          <a:solidFill>
                            <a:srgbClr val="000000"/>
                          </a:solidFill>
                          <a:effectLst/>
                          <a:latin typeface="Arial" panose="020B0604020202020204" pitchFamily="34" charset="0"/>
                        </a:rPr>
                        <a:t>CRS CODE</a:t>
                      </a:r>
                    </a:p>
                  </a:txBody>
                  <a:tcPr marL="7058" marR="7058" marT="7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400" b="1" i="0" u="none" strike="noStrike">
                          <a:solidFill>
                            <a:srgbClr val="000000"/>
                          </a:solidFill>
                          <a:effectLst/>
                          <a:latin typeface="Arial" panose="020B0604020202020204" pitchFamily="34" charset="0"/>
                        </a:rPr>
                        <a:t>DESCRIPTION</a:t>
                      </a:r>
                    </a:p>
                  </a:txBody>
                  <a:tcPr marL="7058" marR="7058" marT="7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en-GB" sz="1400" b="1" i="0" u="none" strike="noStrike" dirty="0">
                          <a:solidFill>
                            <a:srgbClr val="000000"/>
                          </a:solidFill>
                          <a:effectLst/>
                          <a:latin typeface="Arial" panose="020B0604020202020204" pitchFamily="34" charset="0"/>
                        </a:rPr>
                        <a:t>Current additional notes on coverage</a:t>
                      </a:r>
                    </a:p>
                  </a:txBody>
                  <a:tcPr marL="7058" marR="7058" marT="70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640230">
                <a:tc>
                  <a:txBody>
                    <a:bodyPr/>
                    <a:lstStyle/>
                    <a:p>
                      <a:pPr algn="r" fontAlgn="ctr"/>
                      <a:r>
                        <a:rPr lang="en-GB" sz="1400" b="0" i="0" u="none" strike="noStrike">
                          <a:solidFill>
                            <a:srgbClr val="000000"/>
                          </a:solidFill>
                          <a:effectLst/>
                          <a:latin typeface="Arial" panose="020B0604020202020204" pitchFamily="34" charset="0"/>
                        </a:rPr>
                        <a:t>520</a:t>
                      </a:r>
                    </a:p>
                  </a:txBody>
                  <a:tcPr marL="7058" marR="7058" marT="70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rPr>
                        <a:t> </a:t>
                      </a:r>
                    </a:p>
                  </a:txBody>
                  <a:tcPr marL="7058" marR="7058" marT="7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sngStrike" dirty="0">
                          <a:solidFill>
                            <a:srgbClr val="FF0000"/>
                          </a:solidFill>
                          <a:effectLst/>
                          <a:latin typeface="Arial" panose="020B0604020202020204" pitchFamily="34" charset="0"/>
                        </a:rPr>
                        <a:t>Developmental food aid/Food security assistance</a:t>
                      </a:r>
                      <a:endParaRPr lang="en-GB" sz="1400" b="0" i="0" u="none" strike="noStrike" dirty="0">
                        <a:solidFill>
                          <a:srgbClr val="FF0000"/>
                        </a:solidFill>
                        <a:effectLst/>
                        <a:latin typeface="Arial" panose="020B0604020202020204" pitchFamily="34" charset="0"/>
                      </a:endParaRPr>
                    </a:p>
                  </a:txBody>
                  <a:tcPr marL="7058" marR="7058" marT="7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a:t>
                      </a:r>
                    </a:p>
                  </a:txBody>
                  <a:tcPr marL="7058" marR="7058" marT="70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36822">
                <a:tc>
                  <a:txBody>
                    <a:bodyPr/>
                    <a:lstStyle/>
                    <a:p>
                      <a:pPr algn="l" fontAlgn="ctr"/>
                      <a:r>
                        <a:rPr lang="en-GB" sz="1400" b="0" i="0" u="none" strike="noStrike">
                          <a:solidFill>
                            <a:srgbClr val="000000"/>
                          </a:solidFill>
                          <a:effectLst/>
                          <a:latin typeface="Arial" panose="020B0604020202020204" pitchFamily="34" charset="0"/>
                        </a:rPr>
                        <a:t> </a:t>
                      </a:r>
                    </a:p>
                  </a:txBody>
                  <a:tcPr marL="7058" marR="7058" marT="70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400" b="0" i="0" u="none" strike="noStrike">
                          <a:solidFill>
                            <a:srgbClr val="000000"/>
                          </a:solidFill>
                          <a:effectLst/>
                          <a:latin typeface="Arial" panose="020B0604020202020204" pitchFamily="34" charset="0"/>
                        </a:rPr>
                        <a:t>52010</a:t>
                      </a:r>
                    </a:p>
                  </a:txBody>
                  <a:tcPr marL="7058" marR="7058" marT="7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sngStrike">
                          <a:solidFill>
                            <a:srgbClr val="FF0000"/>
                          </a:solidFill>
                          <a:effectLst/>
                          <a:latin typeface="Arial" panose="020B0604020202020204" pitchFamily="34" charset="0"/>
                        </a:rPr>
                        <a:t>Food aid/Food security programmes</a:t>
                      </a:r>
                      <a:endParaRPr lang="en-GB" sz="1400" b="0" i="0" u="none" strike="noStrike">
                        <a:solidFill>
                          <a:srgbClr val="FF0000"/>
                        </a:solidFill>
                        <a:effectLst/>
                        <a:latin typeface="Arial" panose="020B0604020202020204" pitchFamily="34" charset="0"/>
                      </a:endParaRPr>
                    </a:p>
                  </a:txBody>
                  <a:tcPr marL="7058" marR="7058" marT="7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rPr>
                        <a:t>Supply of edible human food under national or international programmes including transport costs; cash payments made for food supplies; project</a:t>
                      </a:r>
                      <a:r>
                        <a:rPr lang="en-GB" sz="1400" b="0" i="0" u="none" strike="noStrike">
                          <a:solidFill>
                            <a:srgbClr val="FF0000"/>
                          </a:solidFill>
                          <a:effectLst/>
                          <a:latin typeface="Arial" panose="020B0604020202020204" pitchFamily="34" charset="0"/>
                        </a:rPr>
                        <a:t> </a:t>
                      </a:r>
                      <a:r>
                        <a:rPr lang="en-GB" sz="1400" b="0" i="0" u="none" strike="sngStrike">
                          <a:solidFill>
                            <a:srgbClr val="FF0000"/>
                          </a:solidFill>
                          <a:effectLst/>
                          <a:latin typeface="Arial" panose="020B0604020202020204" pitchFamily="34" charset="0"/>
                        </a:rPr>
                        <a:t>food aid</a:t>
                      </a:r>
                      <a:r>
                        <a:rPr lang="en-GB" sz="1400" b="0" i="0" u="none" strike="sngStrike">
                          <a:solidFill>
                            <a:srgbClr val="000000"/>
                          </a:solidFill>
                          <a:effectLst/>
                          <a:latin typeface="Arial" panose="020B0604020202020204" pitchFamily="34" charset="0"/>
                        </a:rPr>
                        <a:t> </a:t>
                      </a:r>
                      <a:r>
                        <a:rPr lang="en-GB" sz="1400" b="0" i="0" u="none" strike="noStrike">
                          <a:solidFill>
                            <a:srgbClr val="000000"/>
                          </a:solidFill>
                          <a:effectLst/>
                          <a:latin typeface="Arial" panose="020B0604020202020204" pitchFamily="34" charset="0"/>
                        </a:rPr>
                        <a:t>and </a:t>
                      </a:r>
                      <a:r>
                        <a:rPr lang="en-GB" sz="1400" b="0" i="0" u="none" strike="sngStrike">
                          <a:solidFill>
                            <a:srgbClr val="FF0000"/>
                          </a:solidFill>
                          <a:effectLst/>
                          <a:latin typeface="Arial" panose="020B0604020202020204" pitchFamily="34" charset="0"/>
                        </a:rPr>
                        <a:t>food aid</a:t>
                      </a:r>
                      <a:r>
                        <a:rPr lang="en-GB" sz="1400" b="0" i="0" u="none" strike="noStrike">
                          <a:solidFill>
                            <a:srgbClr val="FF0000"/>
                          </a:solidFill>
                          <a:effectLst/>
                          <a:latin typeface="Arial" panose="020B0604020202020204" pitchFamily="34" charset="0"/>
                        </a:rPr>
                        <a:t> </a:t>
                      </a:r>
                      <a:r>
                        <a:rPr lang="en-GB" sz="1400" b="0" i="0" u="none" strike="noStrike">
                          <a:solidFill>
                            <a:srgbClr val="000000"/>
                          </a:solidFill>
                          <a:effectLst/>
                          <a:latin typeface="Arial" panose="020B0604020202020204" pitchFamily="34" charset="0"/>
                        </a:rPr>
                        <a:t>for market sales when benefiting sector not specified; excluding emergency food aid.</a:t>
                      </a:r>
                      <a:br>
                        <a:rPr lang="en-GB" sz="1400" b="0" i="0" u="none" strike="noStrike">
                          <a:solidFill>
                            <a:srgbClr val="000000"/>
                          </a:solidFill>
                          <a:effectLst/>
                          <a:latin typeface="Arial" panose="020B0604020202020204" pitchFamily="34" charset="0"/>
                        </a:rPr>
                      </a:br>
                      <a:r>
                        <a:rPr lang="en-GB" sz="1400" b="0" i="0" u="none" strike="noStrike">
                          <a:solidFill>
                            <a:srgbClr val="000000"/>
                          </a:solidFill>
                          <a:effectLst/>
                          <a:latin typeface="Arial" panose="020B0604020202020204" pitchFamily="34" charset="0"/>
                        </a:rPr>
                        <a:t>Report as multilateral: i) </a:t>
                      </a:r>
                      <a:r>
                        <a:rPr lang="en-GB" sz="1400" b="0" i="0" u="none" strike="sngStrike">
                          <a:solidFill>
                            <a:srgbClr val="FF0000"/>
                          </a:solidFill>
                          <a:effectLst/>
                          <a:latin typeface="Arial" panose="020B0604020202020204" pitchFamily="34" charset="0"/>
                        </a:rPr>
                        <a:t>food aid</a:t>
                      </a:r>
                      <a:r>
                        <a:rPr lang="en-GB" sz="1400" b="0" i="0" u="none" strike="noStrike">
                          <a:solidFill>
                            <a:srgbClr val="000000"/>
                          </a:solidFill>
                          <a:effectLst/>
                          <a:latin typeface="Arial" panose="020B0604020202020204" pitchFamily="34" charset="0"/>
                        </a:rPr>
                        <a:t> by the EU financed out of its budget and allocated pro rata to EU member countries; and ii) core contributions to the World Food Programme.</a:t>
                      </a:r>
                    </a:p>
                  </a:txBody>
                  <a:tcPr marL="7058" marR="7058" marT="70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9148">
                <a:tc gridSpan="2">
                  <a:txBody>
                    <a:bodyPr/>
                    <a:lstStyle/>
                    <a:p>
                      <a:pPr algn="ctr" fontAlgn="ctr"/>
                      <a:r>
                        <a:rPr lang="en-GB" sz="1400" b="0" i="0" u="none" strike="noStrike">
                          <a:solidFill>
                            <a:srgbClr val="000000"/>
                          </a:solidFill>
                          <a:effectLst/>
                          <a:latin typeface="Arial" panose="020B0604020202020204" pitchFamily="34" charset="0"/>
                        </a:rPr>
                        <a:t> </a:t>
                      </a:r>
                    </a:p>
                  </a:txBody>
                  <a:tcPr marL="7058" marR="7058" marT="70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fontAlgn="ctr"/>
                      <a:r>
                        <a:rPr lang="en-US" sz="1400" b="1" i="0" u="none" strike="noStrike">
                          <a:solidFill>
                            <a:srgbClr val="000000"/>
                          </a:solidFill>
                          <a:effectLst/>
                          <a:latin typeface="Arial" panose="020B0604020202020204" pitchFamily="34" charset="0"/>
                        </a:rPr>
                        <a:t>PROPOSED DESCRIPTION</a:t>
                      </a:r>
                    </a:p>
                  </a:txBody>
                  <a:tcPr marL="7058" marR="7058" marT="7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en-GB" sz="1400" b="1" i="0" u="none" strike="noStrike">
                          <a:solidFill>
                            <a:srgbClr val="000000"/>
                          </a:solidFill>
                          <a:effectLst/>
                          <a:latin typeface="Arial" panose="020B0604020202020204" pitchFamily="34" charset="0"/>
                        </a:rPr>
                        <a:t>Proposed additional notes on coverage</a:t>
                      </a:r>
                    </a:p>
                  </a:txBody>
                  <a:tcPr marL="7058" marR="7058" marT="70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3"/>
                  </a:ext>
                </a:extLst>
              </a:tr>
              <a:tr h="640230">
                <a:tc>
                  <a:txBody>
                    <a:bodyPr/>
                    <a:lstStyle/>
                    <a:p>
                      <a:pPr algn="r" fontAlgn="ctr"/>
                      <a:r>
                        <a:rPr lang="en-GB" sz="1400" b="0" i="0" u="none" strike="noStrike">
                          <a:solidFill>
                            <a:srgbClr val="000000"/>
                          </a:solidFill>
                          <a:effectLst/>
                          <a:latin typeface="Arial" panose="020B0604020202020204" pitchFamily="34" charset="0"/>
                        </a:rPr>
                        <a:t>520</a:t>
                      </a:r>
                    </a:p>
                  </a:txBody>
                  <a:tcPr marL="7058" marR="7058" marT="70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dirty="0">
                          <a:solidFill>
                            <a:srgbClr val="000000"/>
                          </a:solidFill>
                          <a:effectLst/>
                          <a:latin typeface="Arial" panose="020B0604020202020204" pitchFamily="34" charset="0"/>
                        </a:rPr>
                        <a:t> </a:t>
                      </a:r>
                    </a:p>
                  </a:txBody>
                  <a:tcPr marL="7058" marR="7058" marT="7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dirty="0">
                          <a:solidFill>
                            <a:srgbClr val="00349C"/>
                          </a:solidFill>
                          <a:effectLst/>
                          <a:latin typeface="Arial" panose="020B0604020202020204" pitchFamily="34" charset="0"/>
                        </a:rPr>
                        <a:t>Food security and nutrition policy and assistance  </a:t>
                      </a:r>
                    </a:p>
                  </a:txBody>
                  <a:tcPr marL="7058" marR="7058" marT="7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rPr>
                        <a:t> </a:t>
                      </a:r>
                    </a:p>
                  </a:txBody>
                  <a:tcPr marL="7058" marR="7058" marT="70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55656">
                <a:tc>
                  <a:txBody>
                    <a:bodyPr/>
                    <a:lstStyle/>
                    <a:p>
                      <a:pPr algn="l" fontAlgn="ctr"/>
                      <a:r>
                        <a:rPr lang="en-GB" sz="1400" b="0" i="0" u="none" strike="noStrike">
                          <a:solidFill>
                            <a:srgbClr val="000000"/>
                          </a:solidFill>
                          <a:effectLst/>
                          <a:latin typeface="Arial" panose="020B0604020202020204" pitchFamily="34" charset="0"/>
                        </a:rPr>
                        <a:t> </a:t>
                      </a:r>
                    </a:p>
                  </a:txBody>
                  <a:tcPr marL="7058" marR="7058" marT="70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GB" sz="1400" b="0" i="0" u="none" strike="noStrike">
                          <a:solidFill>
                            <a:srgbClr val="000000"/>
                          </a:solidFill>
                          <a:effectLst/>
                          <a:latin typeface="Arial" panose="020B0604020202020204" pitchFamily="34" charset="0"/>
                        </a:rPr>
                        <a:t>52010</a:t>
                      </a:r>
                    </a:p>
                  </a:txBody>
                  <a:tcPr marL="7058" marR="7058" marT="7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dirty="0">
                          <a:solidFill>
                            <a:srgbClr val="000000"/>
                          </a:solidFill>
                          <a:effectLst/>
                          <a:latin typeface="Arial" panose="020B0604020202020204" pitchFamily="34" charset="0"/>
                        </a:rPr>
                        <a:t> </a:t>
                      </a:r>
                      <a:r>
                        <a:rPr lang="en-GB" sz="1400" b="0" i="0" u="none" strike="noStrike" dirty="0">
                          <a:solidFill>
                            <a:srgbClr val="00349C"/>
                          </a:solidFill>
                          <a:effectLst/>
                          <a:latin typeface="Arial" panose="020B0604020202020204" pitchFamily="34" charset="0"/>
                        </a:rPr>
                        <a:t>Food assistance</a:t>
                      </a:r>
                    </a:p>
                  </a:txBody>
                  <a:tcPr marL="7058" marR="7058" marT="70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400" b="0" i="0" u="none" strike="noStrike" dirty="0">
                          <a:solidFill>
                            <a:srgbClr val="000000"/>
                          </a:solidFill>
                          <a:effectLst/>
                          <a:latin typeface="Arial" panose="020B0604020202020204" pitchFamily="34" charset="0"/>
                        </a:rPr>
                        <a:t>Supply of edible human food under national or international programmes including transport costs; cash payments made for food supplies; project </a:t>
                      </a:r>
                      <a:r>
                        <a:rPr lang="en-GB" sz="1400" b="0" i="0" u="none" strike="noStrike" dirty="0">
                          <a:solidFill>
                            <a:srgbClr val="0070C0"/>
                          </a:solidFill>
                          <a:effectLst/>
                          <a:latin typeface="Arial" panose="020B0604020202020204" pitchFamily="34" charset="0"/>
                        </a:rPr>
                        <a:t>food assistance and food assistance</a:t>
                      </a:r>
                      <a:r>
                        <a:rPr lang="en-GB" sz="1400" b="0" i="0" u="none" strike="noStrike" dirty="0">
                          <a:solidFill>
                            <a:srgbClr val="000000"/>
                          </a:solidFill>
                          <a:effectLst/>
                          <a:latin typeface="Arial" panose="020B0604020202020204" pitchFamily="34" charset="0"/>
                        </a:rPr>
                        <a:t> for market sales when benefiting sector not specified; excluding emergency food aid.</a:t>
                      </a:r>
                      <a:br>
                        <a:rPr lang="en-GB" sz="1400" b="0" i="0" u="none" strike="noStrike" dirty="0">
                          <a:solidFill>
                            <a:srgbClr val="000000"/>
                          </a:solidFill>
                          <a:effectLst/>
                          <a:latin typeface="Arial" panose="020B0604020202020204" pitchFamily="34" charset="0"/>
                        </a:rPr>
                      </a:br>
                      <a:r>
                        <a:rPr lang="en-GB" sz="1400" b="0" i="0" u="none" strike="noStrike" dirty="0">
                          <a:solidFill>
                            <a:srgbClr val="000000"/>
                          </a:solidFill>
                          <a:effectLst/>
                          <a:latin typeface="Arial" panose="020B0604020202020204" pitchFamily="34" charset="0"/>
                        </a:rPr>
                        <a:t>Report as multilateral: </a:t>
                      </a:r>
                      <a:r>
                        <a:rPr lang="en-GB" sz="1400" b="0" i="0" u="none" strike="noStrike" dirty="0" err="1">
                          <a:solidFill>
                            <a:srgbClr val="000000"/>
                          </a:solidFill>
                          <a:effectLst/>
                          <a:latin typeface="Arial" panose="020B0604020202020204" pitchFamily="34" charset="0"/>
                        </a:rPr>
                        <a:t>i</a:t>
                      </a:r>
                      <a:r>
                        <a:rPr lang="en-GB" sz="1400" b="0" i="0" u="none" strike="noStrike" dirty="0">
                          <a:solidFill>
                            <a:srgbClr val="000000"/>
                          </a:solidFill>
                          <a:effectLst/>
                          <a:latin typeface="Arial" panose="020B0604020202020204" pitchFamily="34" charset="0"/>
                        </a:rPr>
                        <a:t>) </a:t>
                      </a:r>
                      <a:r>
                        <a:rPr lang="en-GB" sz="1400" b="0" i="0" u="none" strike="noStrike" dirty="0">
                          <a:solidFill>
                            <a:srgbClr val="0070C0"/>
                          </a:solidFill>
                          <a:effectLst/>
                          <a:latin typeface="Arial" panose="020B0604020202020204" pitchFamily="34" charset="0"/>
                        </a:rPr>
                        <a:t>food assistance</a:t>
                      </a:r>
                      <a:r>
                        <a:rPr lang="en-GB" sz="1400" b="0" i="0" u="none" strike="noStrike" dirty="0">
                          <a:solidFill>
                            <a:srgbClr val="000000"/>
                          </a:solidFill>
                          <a:effectLst/>
                          <a:latin typeface="Arial" panose="020B0604020202020204" pitchFamily="34" charset="0"/>
                        </a:rPr>
                        <a:t> by the EU financed out of its budget and allocated pro rata to EU member countries; and ii) core contributions to the World Food Programme.</a:t>
                      </a:r>
                    </a:p>
                  </a:txBody>
                  <a:tcPr marL="7058" marR="7058" marT="705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itle 2"/>
          <p:cNvSpPr txBox="1">
            <a:spLocks/>
          </p:cNvSpPr>
          <p:nvPr/>
        </p:nvSpPr>
        <p:spPr bwMode="auto">
          <a:xfrm>
            <a:off x="3599385" y="20829"/>
            <a:ext cx="5544615" cy="9541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800" kern="0" dirty="0">
                <a:solidFill>
                  <a:srgbClr val="0033CC"/>
                </a:solidFill>
              </a:rPr>
              <a:t>Modify/change existing descriptions</a:t>
            </a:r>
          </a:p>
        </p:txBody>
      </p:sp>
    </p:spTree>
    <p:extLst>
      <p:ext uri="{BB962C8B-B14F-4D97-AF65-F5344CB8AC3E}">
        <p14:creationId xmlns:p14="http://schemas.microsoft.com/office/powerpoint/2010/main" val="326268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416231337"/>
              </p:ext>
            </p:extLst>
          </p:nvPr>
        </p:nvGraphicFramePr>
        <p:xfrm>
          <a:off x="182012" y="1412776"/>
          <a:ext cx="8964488" cy="4903556"/>
        </p:xfrm>
        <a:graphic>
          <a:graphicData uri="http://schemas.openxmlformats.org/drawingml/2006/table">
            <a:tbl>
              <a:tblPr/>
              <a:tblGrid>
                <a:gridCol w="1330470">
                  <a:extLst>
                    <a:ext uri="{9D8B030D-6E8A-4147-A177-3AD203B41FA5}">
                      <a16:colId xmlns:a16="http://schemas.microsoft.com/office/drawing/2014/main" val="20000"/>
                    </a:ext>
                  </a:extLst>
                </a:gridCol>
                <a:gridCol w="1842800">
                  <a:extLst>
                    <a:ext uri="{9D8B030D-6E8A-4147-A177-3AD203B41FA5}">
                      <a16:colId xmlns:a16="http://schemas.microsoft.com/office/drawing/2014/main" val="20001"/>
                    </a:ext>
                  </a:extLst>
                </a:gridCol>
                <a:gridCol w="5791218">
                  <a:extLst>
                    <a:ext uri="{9D8B030D-6E8A-4147-A177-3AD203B41FA5}">
                      <a16:colId xmlns:a16="http://schemas.microsoft.com/office/drawing/2014/main" val="20002"/>
                    </a:ext>
                  </a:extLst>
                </a:gridCol>
              </a:tblGrid>
              <a:tr h="492366">
                <a:tc>
                  <a:txBody>
                    <a:bodyPr/>
                    <a:lstStyle/>
                    <a:p>
                      <a:pPr algn="l" fontAlgn="ctr"/>
                      <a:r>
                        <a:rPr lang="en-US" sz="2400" b="0" i="0" u="none" strike="noStrike" dirty="0">
                          <a:solidFill>
                            <a:srgbClr val="FF0000"/>
                          </a:solidFill>
                          <a:effectLst/>
                          <a:latin typeface="Arial" panose="020B0604020202020204" pitchFamily="34" charset="0"/>
                        </a:rPr>
                        <a:t>DAC 5 CODE</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2400" b="0" i="0" u="none" strike="noStrike">
                          <a:solidFill>
                            <a:srgbClr val="FF0000"/>
                          </a:solidFill>
                          <a:effectLst/>
                          <a:latin typeface="Arial" panose="020B0604020202020204" pitchFamily="34" charset="0"/>
                        </a:rPr>
                        <a:t>PROPOSED CRS CODES</a:t>
                      </a:r>
                      <a:endParaRPr lang="en-GB" sz="2400" b="0"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2400" b="0" i="0" u="none" strike="noStrike" dirty="0">
                          <a:solidFill>
                            <a:srgbClr val="FF0000"/>
                          </a:solidFill>
                          <a:effectLst/>
                          <a:latin typeface="Arial" panose="020B0604020202020204" pitchFamily="34" charset="0"/>
                        </a:rPr>
                        <a:t>PROPOSED DESCRIPTION</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492366">
                <a:tc>
                  <a:txBody>
                    <a:bodyPr/>
                    <a:lstStyle/>
                    <a:p>
                      <a:pPr algn="r" fontAlgn="ctr"/>
                      <a:r>
                        <a:rPr lang="en-US" sz="2400" b="0" i="0" u="none" strike="noStrike">
                          <a:solidFill>
                            <a:srgbClr val="FF0000"/>
                          </a:solidFill>
                          <a:effectLst/>
                          <a:latin typeface="Arial" panose="020B0604020202020204" pitchFamily="34" charset="0"/>
                        </a:rPr>
                        <a:t>520</a:t>
                      </a:r>
                      <a:endParaRPr lang="en-GB" sz="2400" b="0"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0" i="0" u="none" strike="noStrike">
                          <a:solidFill>
                            <a:srgbClr val="FF0000"/>
                          </a:solidFill>
                          <a:effectLst/>
                          <a:latin typeface="Arial" panose="020B0604020202020204" pitchFamily="34" charset="0"/>
                        </a:rPr>
                        <a:t> </a:t>
                      </a:r>
                      <a:endParaRPr lang="en-GB" sz="2400" b="0"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0" i="0" u="none" strike="noStrike" dirty="0">
                          <a:solidFill>
                            <a:srgbClr val="FF0000"/>
                          </a:solidFill>
                          <a:effectLst/>
                          <a:latin typeface="Arial" panose="020B0604020202020204" pitchFamily="34" charset="0"/>
                        </a:rPr>
                        <a:t>Food security and nutrition policy and assistance  </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966">
                <a:tc>
                  <a:txBody>
                    <a:bodyPr/>
                    <a:lstStyle/>
                    <a:p>
                      <a:pPr algn="l" fontAlgn="ctr"/>
                      <a:r>
                        <a:rPr lang="en-US" sz="2400" b="0" i="0" u="none" strike="noStrike">
                          <a:solidFill>
                            <a:srgbClr val="FF0000"/>
                          </a:solidFill>
                          <a:effectLst/>
                          <a:latin typeface="Arial" panose="020B0604020202020204" pitchFamily="34" charset="0"/>
                        </a:rPr>
                        <a:t> </a:t>
                      </a:r>
                      <a:endParaRPr lang="en-GB" sz="2400" b="0"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0" i="0" u="none" strike="noStrike" dirty="0">
                          <a:solidFill>
                            <a:schemeClr val="tx1"/>
                          </a:solidFill>
                          <a:effectLst/>
                          <a:latin typeface="Arial" panose="020B0604020202020204" pitchFamily="34" charset="0"/>
                        </a:rPr>
                        <a:t>52010</a:t>
                      </a:r>
                      <a:endParaRPr lang="en-GB" sz="24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0" i="0" u="none" strike="noStrike" dirty="0">
                          <a:solidFill>
                            <a:schemeClr val="tx1"/>
                          </a:solidFill>
                          <a:effectLst/>
                          <a:latin typeface="Arial" panose="020B0604020202020204" pitchFamily="34" charset="0"/>
                        </a:rPr>
                        <a:t>Food aid</a:t>
                      </a:r>
                      <a:endParaRPr lang="en-GB" sz="24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3174">
                <a:tc>
                  <a:txBody>
                    <a:bodyPr/>
                    <a:lstStyle/>
                    <a:p>
                      <a:pPr algn="l" fontAlgn="ctr"/>
                      <a:r>
                        <a:rPr lang="en-US" sz="2400" b="0" i="0" u="none" strike="noStrike">
                          <a:solidFill>
                            <a:srgbClr val="FF0000"/>
                          </a:solidFill>
                          <a:effectLst/>
                          <a:latin typeface="Arial" panose="020B0604020202020204" pitchFamily="34" charset="0"/>
                        </a:rPr>
                        <a:t> </a:t>
                      </a:r>
                      <a:endParaRPr lang="en-GB" sz="2400" b="0"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1" i="0" u="none" strike="noStrike" dirty="0">
                          <a:solidFill>
                            <a:srgbClr val="FF0000"/>
                          </a:solidFill>
                          <a:effectLst/>
                          <a:latin typeface="Arial" panose="020B0604020202020204" pitchFamily="34" charset="0"/>
                        </a:rPr>
                        <a:t>520AA</a:t>
                      </a:r>
                      <a:endParaRPr lang="en-GB" sz="2400" b="1" i="0" u="none" strike="noStrike" dirty="0">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1" i="0" u="none" strike="noStrike">
                          <a:solidFill>
                            <a:srgbClr val="FF0000"/>
                          </a:solidFill>
                          <a:effectLst/>
                          <a:latin typeface="Arial" panose="020B0604020202020204" pitchFamily="34" charset="0"/>
                        </a:rPr>
                        <a:t>Food security and nutrition policy and administrative management</a:t>
                      </a:r>
                      <a:endParaRPr lang="en-GB" sz="2400" b="1"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2366">
                <a:tc>
                  <a:txBody>
                    <a:bodyPr/>
                    <a:lstStyle/>
                    <a:p>
                      <a:pPr algn="l" fontAlgn="ctr"/>
                      <a:r>
                        <a:rPr lang="en-US" sz="2400" b="0" i="0" u="none" strike="noStrike">
                          <a:solidFill>
                            <a:srgbClr val="FF0000"/>
                          </a:solidFill>
                          <a:effectLst/>
                          <a:latin typeface="Arial" panose="020B0604020202020204" pitchFamily="34" charset="0"/>
                        </a:rPr>
                        <a:t> </a:t>
                      </a:r>
                      <a:endParaRPr lang="en-GB" sz="2400" b="0"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1" i="0" u="none" strike="noStrike" dirty="0">
                          <a:solidFill>
                            <a:srgbClr val="FF0000"/>
                          </a:solidFill>
                          <a:effectLst/>
                          <a:latin typeface="Arial" panose="020B0604020202020204" pitchFamily="34" charset="0"/>
                        </a:rPr>
                        <a:t>520BB</a:t>
                      </a:r>
                      <a:endParaRPr lang="en-GB" sz="2400" b="1" i="0" u="none" strike="noStrike" dirty="0">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1" i="0" u="none" strike="noStrike" dirty="0">
                          <a:solidFill>
                            <a:srgbClr val="FF0000"/>
                          </a:solidFill>
                          <a:effectLst/>
                          <a:latin typeface="Arial" panose="020B0604020202020204" pitchFamily="34" charset="0"/>
                        </a:rPr>
                        <a:t>Food safety and quality management </a:t>
                      </a:r>
                      <a:endParaRPr lang="en-GB" sz="2400" b="1" i="0" u="none" strike="noStrike" dirty="0">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1558">
                <a:tc>
                  <a:txBody>
                    <a:bodyPr/>
                    <a:lstStyle/>
                    <a:p>
                      <a:pPr algn="l" fontAlgn="ctr"/>
                      <a:r>
                        <a:rPr lang="en-US" sz="2400" b="0" i="0" u="none" strike="noStrike">
                          <a:solidFill>
                            <a:srgbClr val="FF0000"/>
                          </a:solidFill>
                          <a:effectLst/>
                          <a:latin typeface="Arial" panose="020B0604020202020204" pitchFamily="34" charset="0"/>
                        </a:rPr>
                        <a:t> </a:t>
                      </a:r>
                      <a:endParaRPr lang="en-GB" sz="2400" b="0"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1" i="0" u="none" strike="noStrike">
                          <a:solidFill>
                            <a:srgbClr val="FF0000"/>
                          </a:solidFill>
                          <a:effectLst/>
                          <a:latin typeface="Arial" panose="020B0604020202020204" pitchFamily="34" charset="0"/>
                        </a:rPr>
                        <a:t>520CC</a:t>
                      </a:r>
                      <a:endParaRPr lang="en-GB" sz="2400" b="1"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1" i="0" u="none" strike="noStrike" dirty="0">
                          <a:solidFill>
                            <a:srgbClr val="FF0000"/>
                          </a:solidFill>
                          <a:effectLst/>
                          <a:latin typeface="Arial" panose="020B0604020202020204" pitchFamily="34" charset="0"/>
                        </a:rPr>
                        <a:t>Food loss/Food waste  </a:t>
                      </a:r>
                      <a:endParaRPr lang="en-GB" sz="2400" b="1" i="0" u="none" strike="noStrike" dirty="0">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05022">
                <a:tc>
                  <a:txBody>
                    <a:bodyPr/>
                    <a:lstStyle/>
                    <a:p>
                      <a:pPr algn="l" fontAlgn="ctr"/>
                      <a:r>
                        <a:rPr lang="en-GB" sz="2400" b="0" i="0" u="none" strike="noStrike">
                          <a:solidFill>
                            <a:srgbClr val="FF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b="1" i="0" u="none" strike="noStrike">
                          <a:solidFill>
                            <a:srgbClr val="FF0000"/>
                          </a:solidFill>
                          <a:effectLst/>
                          <a:latin typeface="Arial" panose="020B0604020202020204" pitchFamily="34" charset="0"/>
                        </a:rPr>
                        <a:t>520DD</a:t>
                      </a:r>
                      <a:endParaRPr lang="en-GB" sz="2400" b="1"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2400" b="1" i="1" u="none" strike="noStrike" dirty="0">
                          <a:solidFill>
                            <a:srgbClr val="FF0000"/>
                          </a:solidFill>
                          <a:effectLst/>
                          <a:latin typeface="Arial" panose="020B0604020202020204" pitchFamily="34" charset="0"/>
                        </a:rPr>
                        <a:t>Ongoing and emerging risks at the animal-human-agriculture-food-environment interface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Title 2"/>
          <p:cNvSpPr txBox="1">
            <a:spLocks/>
          </p:cNvSpPr>
          <p:nvPr/>
        </p:nvSpPr>
        <p:spPr bwMode="auto">
          <a:xfrm>
            <a:off x="3599385" y="20829"/>
            <a:ext cx="5544615" cy="9541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800" kern="0" dirty="0">
                <a:solidFill>
                  <a:srgbClr val="0033CC"/>
                </a:solidFill>
              </a:rPr>
              <a:t>Fill sector/purpose gaps in light of SDG Goal 2</a:t>
            </a:r>
          </a:p>
        </p:txBody>
      </p:sp>
    </p:spTree>
    <p:extLst>
      <p:ext uri="{BB962C8B-B14F-4D97-AF65-F5344CB8AC3E}">
        <p14:creationId xmlns:p14="http://schemas.microsoft.com/office/powerpoint/2010/main" val="8484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6175059"/>
              </p:ext>
            </p:extLst>
          </p:nvPr>
        </p:nvGraphicFramePr>
        <p:xfrm>
          <a:off x="251520" y="2492896"/>
          <a:ext cx="8784976" cy="3930014"/>
        </p:xfrm>
        <a:graphic>
          <a:graphicData uri="http://schemas.openxmlformats.org/drawingml/2006/table">
            <a:tbl>
              <a:tblPr/>
              <a:tblGrid>
                <a:gridCol w="720080">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058144">
                  <a:extLst>
                    <a:ext uri="{9D8B030D-6E8A-4147-A177-3AD203B41FA5}">
                      <a16:colId xmlns:a16="http://schemas.microsoft.com/office/drawing/2014/main" val="20002"/>
                    </a:ext>
                  </a:extLst>
                </a:gridCol>
                <a:gridCol w="4782616">
                  <a:extLst>
                    <a:ext uri="{9D8B030D-6E8A-4147-A177-3AD203B41FA5}">
                      <a16:colId xmlns:a16="http://schemas.microsoft.com/office/drawing/2014/main" val="20003"/>
                    </a:ext>
                  </a:extLst>
                </a:gridCol>
              </a:tblGrid>
              <a:tr h="314325">
                <a:tc>
                  <a:txBody>
                    <a:bodyPr/>
                    <a:lstStyle/>
                    <a:p>
                      <a:pPr algn="l" fontAlgn="ctr"/>
                      <a:r>
                        <a:rPr lang="en-US" sz="1600" b="1" i="0" u="none" strike="noStrike" dirty="0">
                          <a:solidFill>
                            <a:srgbClr val="000000"/>
                          </a:solidFill>
                          <a:effectLst/>
                          <a:latin typeface="Arial" panose="020B0604020202020204" pitchFamily="34" charset="0"/>
                        </a:rPr>
                        <a:t>DAC 5 CODE</a:t>
                      </a:r>
                      <a:endParaRPr lang="en-GB"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a:solidFill>
                            <a:srgbClr val="000000"/>
                          </a:solidFill>
                          <a:effectLst/>
                          <a:latin typeface="Arial" panose="020B0604020202020204" pitchFamily="34" charset="0"/>
                        </a:rPr>
                        <a:t>PROPOSED CRS CODES</a:t>
                      </a:r>
                      <a:endParaRPr lang="en-GB" sz="16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dirty="0">
                          <a:solidFill>
                            <a:srgbClr val="000000"/>
                          </a:solidFill>
                          <a:effectLst/>
                          <a:latin typeface="Arial" panose="020B0604020202020204" pitchFamily="34" charset="0"/>
                        </a:rPr>
                        <a:t>PROPOSED DESCRIPTION</a:t>
                      </a:r>
                      <a:endParaRPr lang="en-GB"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a:solidFill>
                            <a:srgbClr val="000000"/>
                          </a:solidFill>
                          <a:effectLst/>
                          <a:latin typeface="Arial" panose="020B0604020202020204" pitchFamily="34" charset="0"/>
                        </a:rPr>
                        <a:t>Proposed  clarifications/additional notes on coverage</a:t>
                      </a:r>
                      <a:endParaRPr lang="en-GB" sz="16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200025">
                <a:tc>
                  <a:txBody>
                    <a:bodyPr/>
                    <a:lstStyle/>
                    <a:p>
                      <a:pPr algn="l" fontAlgn="ctr"/>
                      <a:r>
                        <a:rPr lang="en-GB" sz="1600" b="1" i="0" u="none" strike="noStrike">
                          <a:solidFill>
                            <a:srgbClr val="000000"/>
                          </a:solidFill>
                          <a:effectLst/>
                          <a:latin typeface="Arial" panose="020B0604020202020204" pitchFamily="34" charset="0"/>
                        </a:rPr>
                        <a:t>XXX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XXXXX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fontAlgn="ctr"/>
                      <a:r>
                        <a:rPr lang="en-US" sz="1600" b="0" i="0" u="none" strike="noStrike">
                          <a:solidFill>
                            <a:srgbClr val="000000"/>
                          </a:solidFill>
                          <a:effectLst/>
                          <a:latin typeface="Arial" panose="020B0604020202020204" pitchFamily="34" charset="0"/>
                        </a:rPr>
                        <a:t> </a:t>
                      </a:r>
                      <a:endParaRPr lang="en-GB" sz="16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FF0000"/>
                          </a:solidFill>
                          <a:effectLst/>
                          <a:latin typeface="Arial" panose="020B0604020202020204" pitchFamily="34" charset="0"/>
                        </a:rPr>
                        <a:t>520AA</a:t>
                      </a:r>
                      <a:endParaRPr lang="en-GB" sz="20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b="0" i="0" u="none" strike="noStrike" dirty="0">
                          <a:solidFill>
                            <a:srgbClr val="FF0000"/>
                          </a:solidFill>
                          <a:effectLst/>
                          <a:latin typeface="Arial" panose="020B0604020202020204" pitchFamily="34" charset="0"/>
                        </a:rPr>
                        <a:t>Food security and nutrition policy and administrative management</a:t>
                      </a:r>
                      <a:endParaRPr lang="en-GB" sz="20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Arial" panose="020B0604020202020204" pitchFamily="34" charset="0"/>
                        </a:rPr>
                        <a:t>Food security and nutrition (FSN) sector policy, planning and </a:t>
                      </a:r>
                      <a:r>
                        <a:rPr lang="en-US" sz="1600" b="0" i="0" u="none" strike="noStrike" dirty="0" err="1">
                          <a:solidFill>
                            <a:srgbClr val="000000"/>
                          </a:solidFill>
                          <a:effectLst/>
                          <a:latin typeface="Arial" panose="020B0604020202020204" pitchFamily="34" charset="0"/>
                        </a:rPr>
                        <a:t>programmes</a:t>
                      </a:r>
                      <a:r>
                        <a:rPr lang="en-US" sz="1600" b="0" i="0" u="none" strike="noStrike" dirty="0">
                          <a:solidFill>
                            <a:srgbClr val="000000"/>
                          </a:solidFill>
                          <a:effectLst/>
                          <a:latin typeface="Arial" panose="020B0604020202020204" pitchFamily="34" charset="0"/>
                        </a:rPr>
                        <a:t>; aid to food security ministries; institution capacity building and advice; unspecified food security activities. Activities that support to FSN policy work, investment plans and </a:t>
                      </a:r>
                      <a:r>
                        <a:rPr lang="en-US" sz="1600" b="0" i="0" u="none" strike="noStrike" dirty="0" err="1">
                          <a:solidFill>
                            <a:srgbClr val="000000"/>
                          </a:solidFill>
                          <a:effectLst/>
                          <a:latin typeface="Arial" panose="020B0604020202020204" pitchFamily="34" charset="0"/>
                        </a:rPr>
                        <a:t>programmes</a:t>
                      </a:r>
                      <a:r>
                        <a:rPr lang="en-US" sz="1600" b="0" i="0" u="none" strike="noStrike" dirty="0">
                          <a:solidFill>
                            <a:srgbClr val="000000"/>
                          </a:solidFill>
                          <a:effectLst/>
                          <a:latin typeface="Arial" panose="020B0604020202020204" pitchFamily="34" charset="0"/>
                        </a:rPr>
                        <a:t>, laws, regulation and economic instruments; FSN information systems, data collection, analysis, tools, methods; FSN coordination and governance mechanisms. It should also capture interventions with a direct FSN purpose such as household food security or school-based nutrition </a:t>
                      </a:r>
                      <a:r>
                        <a:rPr lang="en-US" sz="1600" b="0" i="0" u="none" strike="noStrike" dirty="0" err="1">
                          <a:solidFill>
                            <a:srgbClr val="000000"/>
                          </a:solidFill>
                          <a:effectLst/>
                          <a:latin typeface="Arial" panose="020B0604020202020204" pitchFamily="34" charset="0"/>
                        </a:rPr>
                        <a:t>programmes</a:t>
                      </a:r>
                      <a:r>
                        <a:rPr lang="en-US" sz="1600" b="0" i="0" u="none" strike="noStrike" dirty="0">
                          <a:solidFill>
                            <a:srgbClr val="000000"/>
                          </a:solidFill>
                          <a:effectLst/>
                          <a:latin typeface="Arial" panose="020B0604020202020204" pitchFamily="34" charset="0"/>
                        </a:rPr>
                        <a:t> (e.g. school gardening, school feeding, etc.). </a:t>
                      </a:r>
                      <a:endParaRPr lang="en-GB"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itle 2"/>
          <p:cNvSpPr txBox="1">
            <a:spLocks/>
          </p:cNvSpPr>
          <p:nvPr/>
        </p:nvSpPr>
        <p:spPr bwMode="auto">
          <a:xfrm>
            <a:off x="-34285" y="1628800"/>
            <a:ext cx="8883438" cy="4001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000" kern="0" dirty="0">
                <a:solidFill>
                  <a:srgbClr val="0033CC"/>
                </a:solidFill>
              </a:rPr>
              <a:t> Food security and nutrition policy and administrative management</a:t>
            </a:r>
          </a:p>
        </p:txBody>
      </p:sp>
      <p:sp>
        <p:nvSpPr>
          <p:cNvPr id="8" name="Title 2"/>
          <p:cNvSpPr txBox="1">
            <a:spLocks/>
          </p:cNvSpPr>
          <p:nvPr/>
        </p:nvSpPr>
        <p:spPr bwMode="auto">
          <a:xfrm>
            <a:off x="3599385" y="236272"/>
            <a:ext cx="5544615"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800" kern="0" dirty="0">
                <a:solidFill>
                  <a:srgbClr val="0033CC"/>
                </a:solidFill>
              </a:rPr>
              <a:t>Fill gaps with new purposes</a:t>
            </a:r>
          </a:p>
        </p:txBody>
      </p:sp>
    </p:spTree>
    <p:extLst>
      <p:ext uri="{BB962C8B-B14F-4D97-AF65-F5344CB8AC3E}">
        <p14:creationId xmlns:p14="http://schemas.microsoft.com/office/powerpoint/2010/main" val="81844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74710839"/>
              </p:ext>
            </p:extLst>
          </p:nvPr>
        </p:nvGraphicFramePr>
        <p:xfrm>
          <a:off x="251520" y="1651938"/>
          <a:ext cx="8784976" cy="4265295"/>
        </p:xfrm>
        <a:graphic>
          <a:graphicData uri="http://schemas.openxmlformats.org/drawingml/2006/table">
            <a:tbl>
              <a:tblPr/>
              <a:tblGrid>
                <a:gridCol w="72008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2274168">
                  <a:extLst>
                    <a:ext uri="{9D8B030D-6E8A-4147-A177-3AD203B41FA5}">
                      <a16:colId xmlns:a16="http://schemas.microsoft.com/office/drawing/2014/main" val="20002"/>
                    </a:ext>
                  </a:extLst>
                </a:gridCol>
                <a:gridCol w="4782616">
                  <a:extLst>
                    <a:ext uri="{9D8B030D-6E8A-4147-A177-3AD203B41FA5}">
                      <a16:colId xmlns:a16="http://schemas.microsoft.com/office/drawing/2014/main" val="20003"/>
                    </a:ext>
                  </a:extLst>
                </a:gridCol>
              </a:tblGrid>
              <a:tr h="314325">
                <a:tc>
                  <a:txBody>
                    <a:bodyPr/>
                    <a:lstStyle/>
                    <a:p>
                      <a:pPr algn="l" fontAlgn="ctr"/>
                      <a:r>
                        <a:rPr lang="en-US" sz="1600" b="1" i="0" u="none" strike="noStrike" dirty="0">
                          <a:solidFill>
                            <a:srgbClr val="000000"/>
                          </a:solidFill>
                          <a:effectLst/>
                          <a:latin typeface="Arial" panose="020B0604020202020204" pitchFamily="34" charset="0"/>
                        </a:rPr>
                        <a:t>DAC 5 CODE</a:t>
                      </a:r>
                      <a:endParaRPr lang="en-GB"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a:solidFill>
                            <a:srgbClr val="000000"/>
                          </a:solidFill>
                          <a:effectLst/>
                          <a:latin typeface="Arial" panose="020B0604020202020204" pitchFamily="34" charset="0"/>
                        </a:rPr>
                        <a:t>PROPOSED CRS CODES</a:t>
                      </a:r>
                      <a:endParaRPr lang="en-GB" sz="16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dirty="0">
                          <a:solidFill>
                            <a:srgbClr val="000000"/>
                          </a:solidFill>
                          <a:effectLst/>
                          <a:latin typeface="Arial" panose="020B0604020202020204" pitchFamily="34" charset="0"/>
                        </a:rPr>
                        <a:t>PROPOSED DESCRIPTION</a:t>
                      </a:r>
                      <a:endParaRPr lang="en-GB"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a:solidFill>
                            <a:srgbClr val="000000"/>
                          </a:solidFill>
                          <a:effectLst/>
                          <a:latin typeface="Arial" panose="020B0604020202020204" pitchFamily="34" charset="0"/>
                        </a:rPr>
                        <a:t>Proposed  clarifications/additional notes on coverage</a:t>
                      </a:r>
                      <a:endParaRPr lang="en-GB" sz="16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200025">
                <a:tc>
                  <a:txBody>
                    <a:bodyPr/>
                    <a:lstStyle/>
                    <a:p>
                      <a:pPr algn="l" fontAlgn="ctr"/>
                      <a:r>
                        <a:rPr lang="en-GB" sz="1600" b="1" i="0" u="none" strike="noStrike">
                          <a:solidFill>
                            <a:srgbClr val="000000"/>
                          </a:solidFill>
                          <a:effectLst/>
                          <a:latin typeface="Arial" panose="020B0604020202020204" pitchFamily="34" charset="0"/>
                        </a:rPr>
                        <a:t>XXX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XXXXX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fontAlgn="ctr"/>
                      <a:r>
                        <a:rPr lang="en-US" sz="1600" b="0" i="0" u="none" strike="noStrike">
                          <a:solidFill>
                            <a:srgbClr val="000000"/>
                          </a:solidFill>
                          <a:effectLst/>
                          <a:latin typeface="Arial" panose="020B0604020202020204" pitchFamily="34" charset="0"/>
                        </a:rPr>
                        <a:t> </a:t>
                      </a:r>
                      <a:endParaRPr lang="en-GB" sz="16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2000" b="0" i="0" u="none" strike="noStrike" dirty="0">
                          <a:solidFill>
                            <a:srgbClr val="FF0000"/>
                          </a:solidFill>
                          <a:effectLst/>
                          <a:latin typeface="Arial" panose="020B0604020202020204" pitchFamily="34" charset="0"/>
                        </a:rPr>
                        <a:t>520BB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kern="1200" dirty="0">
                          <a:solidFill>
                            <a:srgbClr val="FF0000"/>
                          </a:solidFill>
                          <a:effectLst/>
                          <a:latin typeface="+mn-lt"/>
                          <a:ea typeface="+mn-ea"/>
                          <a:cs typeface="+mn-cs"/>
                        </a:rPr>
                        <a:t>Food safety and quality management</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Legal and policy framework for the management and control of food safety and quality (food control); food control institutional framework; food inspection and certification; monitoring/surveillance and laboratory capacities; delivery of information, communication, education; building food safety and quality capacities of food producers and handlers along the value chain; development of food standards; provision of scientific advice based on risk assessment.</a:t>
                      </a:r>
                      <a:endParaRPr lang="en-GB" sz="1800" kern="1200" dirty="0">
                        <a:solidFill>
                          <a:schemeClr val="tx1"/>
                        </a:solidFill>
                        <a:effectLst/>
                        <a:latin typeface="+mn-lt"/>
                        <a:ea typeface="+mn-ea"/>
                        <a:cs typeface="+mn-cs"/>
                      </a:endParaRPr>
                    </a:p>
                    <a:p>
                      <a:pPr algn="l" fontAlgn="ctr"/>
                      <a:endParaRPr lang="en-GB"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itle 2"/>
          <p:cNvSpPr txBox="1">
            <a:spLocks/>
          </p:cNvSpPr>
          <p:nvPr/>
        </p:nvSpPr>
        <p:spPr bwMode="auto">
          <a:xfrm>
            <a:off x="202289" y="1067163"/>
            <a:ext cx="8883438"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400" kern="0" dirty="0">
                <a:solidFill>
                  <a:srgbClr val="0033CC"/>
                </a:solidFill>
              </a:rPr>
              <a:t>Food safety and quality management </a:t>
            </a:r>
          </a:p>
        </p:txBody>
      </p:sp>
      <p:sp>
        <p:nvSpPr>
          <p:cNvPr id="8" name="Title 2"/>
          <p:cNvSpPr txBox="1">
            <a:spLocks/>
          </p:cNvSpPr>
          <p:nvPr/>
        </p:nvSpPr>
        <p:spPr bwMode="auto">
          <a:xfrm>
            <a:off x="3599385" y="236272"/>
            <a:ext cx="5544615"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800" kern="0" dirty="0">
                <a:solidFill>
                  <a:srgbClr val="0033CC"/>
                </a:solidFill>
              </a:rPr>
              <a:t>Fill gaps with new purposes</a:t>
            </a:r>
          </a:p>
        </p:txBody>
      </p:sp>
    </p:spTree>
    <p:extLst>
      <p:ext uri="{BB962C8B-B14F-4D97-AF65-F5344CB8AC3E}">
        <p14:creationId xmlns:p14="http://schemas.microsoft.com/office/powerpoint/2010/main" val="179635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430704"/>
              </p:ext>
            </p:extLst>
          </p:nvPr>
        </p:nvGraphicFramePr>
        <p:xfrm>
          <a:off x="251520" y="1651938"/>
          <a:ext cx="8784976" cy="4844415"/>
        </p:xfrm>
        <a:graphic>
          <a:graphicData uri="http://schemas.openxmlformats.org/drawingml/2006/table">
            <a:tbl>
              <a:tblPr/>
              <a:tblGrid>
                <a:gridCol w="720080">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058144">
                  <a:extLst>
                    <a:ext uri="{9D8B030D-6E8A-4147-A177-3AD203B41FA5}">
                      <a16:colId xmlns:a16="http://schemas.microsoft.com/office/drawing/2014/main" val="20002"/>
                    </a:ext>
                  </a:extLst>
                </a:gridCol>
                <a:gridCol w="4782616">
                  <a:extLst>
                    <a:ext uri="{9D8B030D-6E8A-4147-A177-3AD203B41FA5}">
                      <a16:colId xmlns:a16="http://schemas.microsoft.com/office/drawing/2014/main" val="20003"/>
                    </a:ext>
                  </a:extLst>
                </a:gridCol>
              </a:tblGrid>
              <a:tr h="314325">
                <a:tc>
                  <a:txBody>
                    <a:bodyPr/>
                    <a:lstStyle/>
                    <a:p>
                      <a:pPr algn="l" fontAlgn="ctr"/>
                      <a:r>
                        <a:rPr lang="en-US" sz="1600" b="1" i="0" u="none" strike="noStrike" dirty="0">
                          <a:solidFill>
                            <a:srgbClr val="000000"/>
                          </a:solidFill>
                          <a:effectLst/>
                          <a:latin typeface="Arial" panose="020B0604020202020204" pitchFamily="34" charset="0"/>
                        </a:rPr>
                        <a:t>DAC 5 CODE</a:t>
                      </a:r>
                      <a:endParaRPr lang="en-GB"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a:solidFill>
                            <a:srgbClr val="000000"/>
                          </a:solidFill>
                          <a:effectLst/>
                          <a:latin typeface="Arial" panose="020B0604020202020204" pitchFamily="34" charset="0"/>
                        </a:rPr>
                        <a:t>PROPOSED CRS CODES</a:t>
                      </a:r>
                      <a:endParaRPr lang="en-GB" sz="16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dirty="0">
                          <a:solidFill>
                            <a:srgbClr val="000000"/>
                          </a:solidFill>
                          <a:effectLst/>
                          <a:latin typeface="Arial" panose="020B0604020202020204" pitchFamily="34" charset="0"/>
                        </a:rPr>
                        <a:t>PROPOSED DESCRIPTION</a:t>
                      </a:r>
                      <a:endParaRPr lang="en-GB"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a:solidFill>
                            <a:srgbClr val="000000"/>
                          </a:solidFill>
                          <a:effectLst/>
                          <a:latin typeface="Arial" panose="020B0604020202020204" pitchFamily="34" charset="0"/>
                        </a:rPr>
                        <a:t>Proposed  clarifications/additional notes on coverage</a:t>
                      </a:r>
                      <a:endParaRPr lang="en-GB" sz="16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200025">
                <a:tc>
                  <a:txBody>
                    <a:bodyPr/>
                    <a:lstStyle/>
                    <a:p>
                      <a:pPr algn="l" fontAlgn="ctr"/>
                      <a:r>
                        <a:rPr lang="en-GB" sz="1600" b="1" i="0" u="none" strike="noStrike">
                          <a:solidFill>
                            <a:srgbClr val="000000"/>
                          </a:solidFill>
                          <a:effectLst/>
                          <a:latin typeface="Arial" panose="020B0604020202020204" pitchFamily="34" charset="0"/>
                        </a:rPr>
                        <a:t>XXX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XXXXX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fontAlgn="ctr"/>
                      <a:r>
                        <a:rPr lang="en-US" sz="2000" b="0" i="0" u="none" strike="noStrike">
                          <a:solidFill>
                            <a:srgbClr val="FF0000"/>
                          </a:solidFill>
                          <a:effectLst/>
                          <a:latin typeface="Arial" panose="020B0604020202020204" pitchFamily="34" charset="0"/>
                        </a:rPr>
                        <a:t> </a:t>
                      </a:r>
                      <a:endParaRPr lang="en-GB" sz="2000" b="0"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2000" b="0" i="0" u="none" strike="noStrike" dirty="0">
                          <a:solidFill>
                            <a:srgbClr val="FF0000"/>
                          </a:solidFill>
                          <a:effectLst/>
                          <a:latin typeface="Arial" panose="020B0604020202020204" pitchFamily="34" charset="0"/>
                        </a:rPr>
                        <a:t>520CC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800" kern="1200" dirty="0">
                          <a:solidFill>
                            <a:srgbClr val="FF0000"/>
                          </a:solidFill>
                          <a:effectLst/>
                          <a:latin typeface="+mn-lt"/>
                          <a:ea typeface="+mn-ea"/>
                          <a:cs typeface="+mn-cs"/>
                        </a:rPr>
                        <a:t>Food loss/food</a:t>
                      </a:r>
                      <a:r>
                        <a:rPr lang="en-US" sz="2800" kern="1200" baseline="0" dirty="0">
                          <a:solidFill>
                            <a:srgbClr val="FF0000"/>
                          </a:solidFill>
                          <a:effectLst/>
                          <a:latin typeface="+mn-lt"/>
                          <a:ea typeface="+mn-ea"/>
                          <a:cs typeface="+mn-cs"/>
                        </a:rPr>
                        <a:t> waste</a:t>
                      </a:r>
                      <a:endParaRPr lang="en-GB" sz="2400" b="0" i="0" u="none" strike="noStrike" dirty="0">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a:solidFill>
                            <a:schemeClr val="tx1"/>
                          </a:solidFill>
                          <a:effectLst/>
                          <a:latin typeface="+mn-lt"/>
                          <a:ea typeface="+mn-ea"/>
                          <a:cs typeface="+mn-cs"/>
                        </a:rPr>
                        <a:t>Food loss reduction programs, plans and policies at the production and post-harvest levels. Food waste reduction plans and policies in all the steps in the supply chain at retailer and consumer level. Activities and policies that aim to address issues on production and harvest losses and wastes, inadequate storage facilities and techniques, addresses inadequate processing and packaging, improvement in agriculture transportation and  distribution systems and supply chain. Includes post-harvest and post-industrial processing management of food, also at household level. </a:t>
                      </a:r>
                      <a:endParaRPr lang="en-GB" sz="1800" kern="1200" dirty="0">
                        <a:solidFill>
                          <a:schemeClr val="tx1"/>
                        </a:solidFill>
                        <a:effectLst/>
                        <a:latin typeface="+mn-lt"/>
                        <a:ea typeface="+mn-ea"/>
                        <a:cs typeface="+mn-cs"/>
                      </a:endParaRPr>
                    </a:p>
                    <a:p>
                      <a:pPr algn="l" fontAlgn="ctr"/>
                      <a:endParaRPr lang="en-GB" sz="16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itle 2"/>
          <p:cNvSpPr txBox="1">
            <a:spLocks/>
          </p:cNvSpPr>
          <p:nvPr/>
        </p:nvSpPr>
        <p:spPr bwMode="auto">
          <a:xfrm>
            <a:off x="251520" y="1047801"/>
            <a:ext cx="8883438" cy="46166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400" kern="0" dirty="0">
                <a:solidFill>
                  <a:srgbClr val="0033CC"/>
                </a:solidFill>
              </a:rPr>
              <a:t>Food loss/food waste</a:t>
            </a:r>
          </a:p>
        </p:txBody>
      </p:sp>
      <p:sp>
        <p:nvSpPr>
          <p:cNvPr id="8" name="Title 2"/>
          <p:cNvSpPr txBox="1">
            <a:spLocks/>
          </p:cNvSpPr>
          <p:nvPr/>
        </p:nvSpPr>
        <p:spPr bwMode="auto">
          <a:xfrm>
            <a:off x="3599385" y="236272"/>
            <a:ext cx="5544615"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800" kern="0" dirty="0">
                <a:solidFill>
                  <a:srgbClr val="0033CC"/>
                </a:solidFill>
              </a:rPr>
              <a:t>Fill gaps with new purposes</a:t>
            </a:r>
          </a:p>
        </p:txBody>
      </p:sp>
    </p:spTree>
    <p:extLst>
      <p:ext uri="{BB962C8B-B14F-4D97-AF65-F5344CB8AC3E}">
        <p14:creationId xmlns:p14="http://schemas.microsoft.com/office/powerpoint/2010/main" val="1745653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39057481"/>
              </p:ext>
            </p:extLst>
          </p:nvPr>
        </p:nvGraphicFramePr>
        <p:xfrm>
          <a:off x="217984" y="1802270"/>
          <a:ext cx="8784976" cy="4600575"/>
        </p:xfrm>
        <a:graphic>
          <a:graphicData uri="http://schemas.openxmlformats.org/drawingml/2006/table">
            <a:tbl>
              <a:tblPr/>
              <a:tblGrid>
                <a:gridCol w="720080">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058144">
                  <a:extLst>
                    <a:ext uri="{9D8B030D-6E8A-4147-A177-3AD203B41FA5}">
                      <a16:colId xmlns:a16="http://schemas.microsoft.com/office/drawing/2014/main" val="20002"/>
                    </a:ext>
                  </a:extLst>
                </a:gridCol>
                <a:gridCol w="4782616">
                  <a:extLst>
                    <a:ext uri="{9D8B030D-6E8A-4147-A177-3AD203B41FA5}">
                      <a16:colId xmlns:a16="http://schemas.microsoft.com/office/drawing/2014/main" val="20003"/>
                    </a:ext>
                  </a:extLst>
                </a:gridCol>
              </a:tblGrid>
              <a:tr h="314325">
                <a:tc>
                  <a:txBody>
                    <a:bodyPr/>
                    <a:lstStyle/>
                    <a:p>
                      <a:pPr algn="l" fontAlgn="ctr"/>
                      <a:r>
                        <a:rPr lang="en-US" sz="1600" b="1" i="0" u="none" strike="noStrike" dirty="0">
                          <a:solidFill>
                            <a:srgbClr val="000000"/>
                          </a:solidFill>
                          <a:effectLst/>
                          <a:latin typeface="Arial" panose="020B0604020202020204" pitchFamily="34" charset="0"/>
                        </a:rPr>
                        <a:t>DAC 5 CODE</a:t>
                      </a:r>
                      <a:endParaRPr lang="en-GB"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a:solidFill>
                            <a:srgbClr val="000000"/>
                          </a:solidFill>
                          <a:effectLst/>
                          <a:latin typeface="Arial" panose="020B0604020202020204" pitchFamily="34" charset="0"/>
                        </a:rPr>
                        <a:t>PROPOSED CRS CODES</a:t>
                      </a:r>
                      <a:endParaRPr lang="en-GB" sz="1600" b="1"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dirty="0">
                          <a:solidFill>
                            <a:srgbClr val="000000"/>
                          </a:solidFill>
                          <a:effectLst/>
                          <a:latin typeface="Arial" panose="020B0604020202020204" pitchFamily="34" charset="0"/>
                        </a:rPr>
                        <a:t>PROPOSED DESCRIPTION</a:t>
                      </a:r>
                      <a:endParaRPr lang="en-GB"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600" b="1" i="0" u="none" strike="noStrike" dirty="0">
                          <a:solidFill>
                            <a:srgbClr val="000000"/>
                          </a:solidFill>
                          <a:effectLst/>
                          <a:latin typeface="Arial" panose="020B0604020202020204" pitchFamily="34" charset="0"/>
                        </a:rPr>
                        <a:t>Proposed  clarifications/additional notes on coverage</a:t>
                      </a:r>
                      <a:endParaRPr lang="en-GB"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200025">
                <a:tc>
                  <a:txBody>
                    <a:bodyPr/>
                    <a:lstStyle/>
                    <a:p>
                      <a:pPr algn="l" fontAlgn="ctr"/>
                      <a:r>
                        <a:rPr lang="en-GB" sz="1600" b="1" i="0" u="none" strike="noStrike">
                          <a:solidFill>
                            <a:srgbClr val="000000"/>
                          </a:solidFill>
                          <a:effectLst/>
                          <a:latin typeface="Arial" panose="020B0604020202020204" pitchFamily="34" charset="0"/>
                        </a:rPr>
                        <a:t>XXX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XXXXX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16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fontAlgn="ctr"/>
                      <a:r>
                        <a:rPr lang="en-US" sz="2000" b="0" i="0" u="none" strike="noStrike">
                          <a:solidFill>
                            <a:srgbClr val="FF0000"/>
                          </a:solidFill>
                          <a:effectLst/>
                          <a:latin typeface="Arial" panose="020B0604020202020204" pitchFamily="34" charset="0"/>
                        </a:rPr>
                        <a:t> </a:t>
                      </a:r>
                      <a:endParaRPr lang="en-GB" sz="2000" b="0" i="0" u="none" strike="noStrike">
                        <a:solidFill>
                          <a:srgbClr val="FF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GB" sz="2000" b="0" i="0" u="none" strike="noStrike" dirty="0">
                          <a:solidFill>
                            <a:srgbClr val="FF0000"/>
                          </a:solidFill>
                          <a:effectLst/>
                          <a:latin typeface="Arial" panose="020B0604020202020204" pitchFamily="34" charset="0"/>
                        </a:rPr>
                        <a:t>520DD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400" i="1" dirty="0">
                          <a:solidFill>
                            <a:srgbClr val="990000"/>
                          </a:solidFill>
                        </a:rPr>
                        <a:t>Ongoing and emerging risks at the animal-human-agriculture-food-environment interface</a:t>
                      </a:r>
                      <a:endParaRPr lang="en-GB" sz="2400" i="1" dirty="0">
                        <a:solidFill>
                          <a:srgbClr val="990000"/>
                        </a:solidFil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kern="1200" dirty="0">
                          <a:solidFill>
                            <a:schemeClr val="tx1"/>
                          </a:solidFill>
                          <a:effectLst/>
                          <a:latin typeface="+mn-lt"/>
                          <a:ea typeface="+mn-ea"/>
                          <a:cs typeface="+mn-cs"/>
                        </a:rPr>
                        <a:t>Includes research, policies and planning and implementation of integrated, multi-disciplinary approaches (e.g. </a:t>
                      </a:r>
                      <a:r>
                        <a:rPr lang="en-US" sz="1400" b="1" i="1" kern="1200" dirty="0">
                          <a:solidFill>
                            <a:schemeClr val="tx1"/>
                          </a:solidFill>
                          <a:effectLst/>
                          <a:latin typeface="+mn-lt"/>
                          <a:ea typeface="+mn-ea"/>
                          <a:cs typeface="+mn-cs"/>
                        </a:rPr>
                        <a:t>One Health</a:t>
                      </a:r>
                      <a:r>
                        <a:rPr lang="en-US" sz="1400" kern="1200" dirty="0">
                          <a:solidFill>
                            <a:schemeClr val="tx1"/>
                          </a:solidFill>
                          <a:effectLst/>
                          <a:latin typeface="+mn-lt"/>
                          <a:ea typeface="+mn-ea"/>
                          <a:cs typeface="+mn-cs"/>
                        </a:rPr>
                        <a:t>) for preventing, and mitigating health threats from (re)emerging hazards and diseases, including emergency epidemic crisis management at the Animal-Human-Agriculture-Food-Environment interface (e.g., zoonosis, zoonotic avian influenza, SARS/MERS, Rift Valley Fever, rabies, antimicrobial resistance, etc.) with the objective of achieving hygiene, health and wellbeing, food safety and security, and facilitating safe trade.  Includes threats to human and animal health and agriculture productivity due to anthropogenic actions (climate change, loss of biodiversity, globalization, increased urbanization/ environmental encroachment, displacement of people and travel, bush meat consumption and unregulated trade) which can contribute to transmissibility of infectious agents or their expansion to new geographical ecosystems (arthropod-borne diseases, anthrax, and macro parasites).</a:t>
                      </a:r>
                      <a:endParaRPr lang="en-GB"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itle 2"/>
          <p:cNvSpPr txBox="1">
            <a:spLocks/>
          </p:cNvSpPr>
          <p:nvPr/>
        </p:nvSpPr>
        <p:spPr bwMode="auto">
          <a:xfrm>
            <a:off x="3599385" y="236272"/>
            <a:ext cx="5544615"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800" kern="0" dirty="0">
                <a:solidFill>
                  <a:srgbClr val="0033CC"/>
                </a:solidFill>
              </a:rPr>
              <a:t>Fill gaps with new purposes</a:t>
            </a:r>
          </a:p>
        </p:txBody>
      </p:sp>
    </p:spTree>
    <p:extLst>
      <p:ext uri="{BB962C8B-B14F-4D97-AF65-F5344CB8AC3E}">
        <p14:creationId xmlns:p14="http://schemas.microsoft.com/office/powerpoint/2010/main" val="398313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bwMode="auto">
          <a:xfrm>
            <a:off x="3347864" y="188640"/>
            <a:ext cx="5633492" cy="9541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800" kern="0" dirty="0">
                <a:solidFill>
                  <a:srgbClr val="0033CC"/>
                </a:solidFill>
              </a:rPr>
              <a:t>Impact of proposed changes in FAO 2017 Q1 IATI publications</a:t>
            </a:r>
          </a:p>
        </p:txBody>
      </p:sp>
      <p:graphicFrame>
        <p:nvGraphicFramePr>
          <p:cNvPr id="3" name="Object 2"/>
          <p:cNvGraphicFramePr>
            <a:graphicFrameLocks noChangeAspect="1"/>
          </p:cNvGraphicFramePr>
          <p:nvPr>
            <p:extLst>
              <p:ext uri="{D42A27DB-BD31-4B8C-83A1-F6EECF244321}">
                <p14:modId xmlns:p14="http://schemas.microsoft.com/office/powerpoint/2010/main" val="2318092119"/>
              </p:ext>
            </p:extLst>
          </p:nvPr>
        </p:nvGraphicFramePr>
        <p:xfrm>
          <a:off x="88900" y="1214438"/>
          <a:ext cx="8861425" cy="5700712"/>
        </p:xfrm>
        <a:graphic>
          <a:graphicData uri="http://schemas.openxmlformats.org/presentationml/2006/ole">
            <mc:AlternateContent xmlns:mc="http://schemas.openxmlformats.org/markup-compatibility/2006">
              <mc:Choice xmlns:v="urn:schemas-microsoft-com:vml" Requires="v">
                <p:oleObj spid="_x0000_s2063" name="Worksheet" r:id="rId4" imgW="8839200" imgH="6311900" progId="Excel.Sheet.12">
                  <p:embed/>
                </p:oleObj>
              </mc:Choice>
              <mc:Fallback>
                <p:oleObj name="Worksheet" r:id="rId4" imgW="8839200" imgH="6311900" progId="Excel.Sheet.12">
                  <p:embed/>
                  <p:pic>
                    <p:nvPicPr>
                      <p:cNvPr id="0" name=""/>
                      <p:cNvPicPr/>
                      <p:nvPr/>
                    </p:nvPicPr>
                    <p:blipFill>
                      <a:blip r:embed="rId5"/>
                      <a:stretch>
                        <a:fillRect/>
                      </a:stretch>
                    </p:blipFill>
                    <p:spPr>
                      <a:xfrm>
                        <a:off x="88900" y="1214438"/>
                        <a:ext cx="8861425" cy="5700712"/>
                      </a:xfrm>
                      <a:prstGeom prst="rect">
                        <a:avLst/>
                      </a:prstGeom>
                    </p:spPr>
                  </p:pic>
                </p:oleObj>
              </mc:Fallback>
            </mc:AlternateContent>
          </a:graphicData>
        </a:graphic>
      </p:graphicFrame>
    </p:spTree>
    <p:extLst>
      <p:ext uri="{BB962C8B-B14F-4D97-AF65-F5344CB8AC3E}">
        <p14:creationId xmlns:p14="http://schemas.microsoft.com/office/powerpoint/2010/main" val="3092625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txBox="1">
            <a:spLocks/>
          </p:cNvSpPr>
          <p:nvPr/>
        </p:nvSpPr>
        <p:spPr bwMode="auto">
          <a:xfrm>
            <a:off x="3545160" y="54948"/>
            <a:ext cx="5491336"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r>
              <a:rPr lang="en-US" sz="2800" kern="0" dirty="0">
                <a:solidFill>
                  <a:srgbClr val="0033CC"/>
                </a:solidFill>
              </a:rPr>
              <a:t>Other proposed changes</a:t>
            </a:r>
          </a:p>
        </p:txBody>
      </p:sp>
      <p:sp>
        <p:nvSpPr>
          <p:cNvPr id="12" name="Title 2"/>
          <p:cNvSpPr txBox="1">
            <a:spLocks/>
          </p:cNvSpPr>
          <p:nvPr/>
        </p:nvSpPr>
        <p:spPr bwMode="auto">
          <a:xfrm>
            <a:off x="179512" y="1130373"/>
            <a:ext cx="8784976" cy="4632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marL="285750" indent="-285750" algn="l">
              <a:spcBef>
                <a:spcPts val="1200"/>
              </a:spcBef>
              <a:buFont typeface="Arial" panose="020B0604020202020204" pitchFamily="34" charset="0"/>
              <a:buChar char="•"/>
            </a:pPr>
            <a:r>
              <a:rPr lang="en-US" sz="2200" kern="0" dirty="0"/>
              <a:t>Recipients/Geographies – adoption of SDG regions</a:t>
            </a:r>
          </a:p>
          <a:p>
            <a:pPr marL="285750" indent="-285750" algn="l">
              <a:spcBef>
                <a:spcPts val="1200"/>
              </a:spcBef>
              <a:buFont typeface="Arial" panose="020B0604020202020204" pitchFamily="34" charset="0"/>
              <a:buChar char="•"/>
            </a:pPr>
            <a:r>
              <a:rPr lang="en-US" sz="2200" kern="0" dirty="0"/>
              <a:t>SDG markers?</a:t>
            </a:r>
          </a:p>
          <a:p>
            <a:pPr marL="285750" indent="-285750" algn="l">
              <a:spcBef>
                <a:spcPts val="1200"/>
              </a:spcBef>
              <a:buFont typeface="Arial" panose="020B0604020202020204" pitchFamily="34" charset="0"/>
              <a:buChar char="•"/>
            </a:pPr>
            <a:r>
              <a:rPr lang="en-US" sz="2200" kern="0" dirty="0" err="1"/>
              <a:t>Codelist</a:t>
            </a:r>
            <a:r>
              <a:rPr lang="en-US" sz="2200" kern="0" dirty="0"/>
              <a:t> management – TAG Piccolo discussion on Friday </a:t>
            </a:r>
          </a:p>
          <a:p>
            <a:pPr marL="742950" lvl="1" indent="-285750" algn="l">
              <a:spcBef>
                <a:spcPts val="600"/>
              </a:spcBef>
              <a:buFont typeface="Arial" panose="020B0604020202020204" pitchFamily="34" charset="0"/>
              <a:buChar char="•"/>
            </a:pPr>
            <a:r>
              <a:rPr lang="en-US" sz="2200" kern="0" dirty="0"/>
              <a:t>issues flagged by the IATI community : </a:t>
            </a:r>
          </a:p>
          <a:p>
            <a:pPr marL="1085850" lvl="2" indent="-171450" algn="l">
              <a:spcBef>
                <a:spcPts val="600"/>
              </a:spcBef>
              <a:buFont typeface="Wingdings" panose="05000000000000000000" pitchFamily="2" charset="2"/>
              <a:buChar char="ü"/>
            </a:pPr>
            <a:r>
              <a:rPr lang="en-US" sz="2200" kern="0" dirty="0"/>
              <a:t> Periodic updates without change-log </a:t>
            </a:r>
          </a:p>
          <a:p>
            <a:pPr marL="1085850" lvl="2" indent="-171450" algn="l">
              <a:spcBef>
                <a:spcPts val="600"/>
              </a:spcBef>
              <a:buFont typeface="Wingdings" panose="05000000000000000000" pitchFamily="2" charset="2"/>
              <a:buChar char="ü"/>
            </a:pPr>
            <a:r>
              <a:rPr lang="en-US" sz="2200" kern="0" dirty="0"/>
              <a:t>absence of ‘to do’ list to do a full cross-referencing; </a:t>
            </a:r>
          </a:p>
          <a:p>
            <a:pPr marL="1085850" lvl="2" indent="-171450" algn="l">
              <a:spcBef>
                <a:spcPts val="600"/>
              </a:spcBef>
              <a:buFont typeface="Wingdings" panose="05000000000000000000" pitchFamily="2" charset="2"/>
              <a:buChar char="ü"/>
            </a:pPr>
            <a:r>
              <a:rPr lang="en-US" sz="2200" kern="0" dirty="0"/>
              <a:t> Changes and revisions in title and purpose codes</a:t>
            </a:r>
          </a:p>
          <a:p>
            <a:pPr marL="1085850" lvl="2" indent="-171450" algn="l">
              <a:spcBef>
                <a:spcPts val="600"/>
              </a:spcBef>
              <a:buFont typeface="Wingdings" panose="05000000000000000000" pitchFamily="2" charset="2"/>
              <a:buChar char="ü"/>
            </a:pPr>
            <a:r>
              <a:rPr lang="en-US" sz="2200" kern="0" dirty="0"/>
              <a:t> Re-using of retired codes</a:t>
            </a:r>
            <a:r>
              <a:rPr lang="en-GB" sz="2200" dirty="0"/>
              <a:t>; </a:t>
            </a:r>
          </a:p>
          <a:p>
            <a:pPr marL="1085850" lvl="2" indent="-171450" algn="l">
              <a:spcBef>
                <a:spcPts val="600"/>
              </a:spcBef>
              <a:buFont typeface="Wingdings" panose="05000000000000000000" pitchFamily="2" charset="2"/>
              <a:buChar char="ü"/>
            </a:pPr>
            <a:r>
              <a:rPr lang="en-GB" sz="2200" kern="0" dirty="0"/>
              <a:t> Retired codes;</a:t>
            </a:r>
            <a:endParaRPr lang="en-US" sz="2200" kern="0" dirty="0"/>
          </a:p>
          <a:p>
            <a:pPr marL="1085850" lvl="2" indent="-171450" algn="l">
              <a:spcBef>
                <a:spcPts val="600"/>
              </a:spcBef>
              <a:buFont typeface="Wingdings" panose="05000000000000000000" pitchFamily="2" charset="2"/>
              <a:buChar char="ü"/>
            </a:pPr>
            <a:r>
              <a:rPr lang="en-GB" sz="2200" dirty="0"/>
              <a:t>machine readable, version controlled </a:t>
            </a:r>
            <a:r>
              <a:rPr lang="en-CA" sz="2200" dirty="0"/>
              <a:t>code-lists</a:t>
            </a:r>
            <a:endParaRPr lang="en-US" sz="2200" kern="0" dirty="0"/>
          </a:p>
          <a:p>
            <a:pPr marL="742950" lvl="1" indent="-285750" algn="l">
              <a:buFont typeface="Arial" panose="020B0604020202020204" pitchFamily="34" charset="0"/>
              <a:buChar char="•"/>
            </a:pPr>
            <a:endParaRPr lang="en-US" sz="2000" kern="0" dirty="0"/>
          </a:p>
        </p:txBody>
      </p:sp>
    </p:spTree>
    <p:extLst>
      <p:ext uri="{BB962C8B-B14F-4D97-AF65-F5344CB8AC3E}">
        <p14:creationId xmlns:p14="http://schemas.microsoft.com/office/powerpoint/2010/main" val="3421019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920" y="415118"/>
            <a:ext cx="4123184" cy="523220"/>
          </a:xfrm>
        </p:spPr>
        <p:txBody>
          <a:bodyPr/>
          <a:lstStyle/>
          <a:p>
            <a:r>
              <a:rPr lang="en-US" sz="2800" dirty="0">
                <a:solidFill>
                  <a:srgbClr val="0033CC"/>
                </a:solidFill>
              </a:rPr>
              <a:t>Lessons learned</a:t>
            </a:r>
          </a:p>
        </p:txBody>
      </p:sp>
      <p:sp>
        <p:nvSpPr>
          <p:cNvPr id="12" name="Title 2"/>
          <p:cNvSpPr txBox="1">
            <a:spLocks/>
          </p:cNvSpPr>
          <p:nvPr/>
        </p:nvSpPr>
        <p:spPr bwMode="auto">
          <a:xfrm>
            <a:off x="683568" y="2041684"/>
            <a:ext cx="7704856" cy="32316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marL="342900" indent="-342900" algn="l">
              <a:spcBef>
                <a:spcPts val="1200"/>
              </a:spcBef>
              <a:buFont typeface="Wingdings" panose="05000000000000000000" pitchFamily="2" charset="2"/>
              <a:buChar char="v"/>
            </a:pPr>
            <a:r>
              <a:rPr lang="en-US" sz="2400" kern="0" dirty="0">
                <a:solidFill>
                  <a:srgbClr val="0033CC"/>
                </a:solidFill>
              </a:rPr>
              <a:t>Keep publisher burden and feasibility in mind, not only user “wants” </a:t>
            </a:r>
          </a:p>
          <a:p>
            <a:pPr marL="342900" indent="-342900" algn="l">
              <a:spcBef>
                <a:spcPts val="1200"/>
              </a:spcBef>
              <a:buFont typeface="Wingdings" panose="05000000000000000000" pitchFamily="2" charset="2"/>
              <a:buChar char="v"/>
            </a:pPr>
            <a:r>
              <a:rPr lang="en-US" sz="2400" kern="0" dirty="0">
                <a:solidFill>
                  <a:srgbClr val="0033CC"/>
                </a:solidFill>
              </a:rPr>
              <a:t>Leverage IATI publication – OECD-CRS reporting overlaps</a:t>
            </a:r>
          </a:p>
          <a:p>
            <a:pPr marL="342900" indent="-342900" algn="l">
              <a:spcBef>
                <a:spcPts val="1200"/>
              </a:spcBef>
              <a:buFont typeface="Wingdings" panose="05000000000000000000" pitchFamily="2" charset="2"/>
              <a:buChar char="v"/>
            </a:pPr>
            <a:r>
              <a:rPr lang="en-US" sz="2400" kern="0" dirty="0">
                <a:solidFill>
                  <a:srgbClr val="0033CC"/>
                </a:solidFill>
              </a:rPr>
              <a:t>Consult with interested experts</a:t>
            </a:r>
          </a:p>
          <a:p>
            <a:pPr marL="342900" indent="-342900" algn="l">
              <a:spcBef>
                <a:spcPts val="1200"/>
              </a:spcBef>
              <a:buFont typeface="Wingdings" panose="05000000000000000000" pitchFamily="2" charset="2"/>
              <a:buChar char="v"/>
            </a:pPr>
            <a:r>
              <a:rPr lang="en-US" sz="2400" kern="0" dirty="0">
                <a:solidFill>
                  <a:srgbClr val="0033CC"/>
                </a:solidFill>
              </a:rPr>
              <a:t>Keep in mind burden on classification custodian</a:t>
            </a:r>
            <a:endParaRPr lang="en-US" sz="2400" i="1" kern="0" dirty="0">
              <a:solidFill>
                <a:srgbClr val="0033CC"/>
              </a:solidFill>
            </a:endParaRPr>
          </a:p>
          <a:p>
            <a:pPr marL="342900" indent="-342900" algn="l">
              <a:spcBef>
                <a:spcPts val="1200"/>
              </a:spcBef>
              <a:buFont typeface="Wingdings" panose="05000000000000000000" pitchFamily="2" charset="2"/>
              <a:buChar char="v"/>
            </a:pPr>
            <a:endParaRPr lang="en-US" sz="2000" kern="0" dirty="0">
              <a:solidFill>
                <a:srgbClr val="0033CC"/>
              </a:solidFill>
            </a:endParaRPr>
          </a:p>
        </p:txBody>
      </p:sp>
    </p:spTree>
    <p:extLst>
      <p:ext uri="{BB962C8B-B14F-4D97-AF65-F5344CB8AC3E}">
        <p14:creationId xmlns:p14="http://schemas.microsoft.com/office/powerpoint/2010/main" val="305225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920" y="415118"/>
            <a:ext cx="4123184" cy="523220"/>
          </a:xfrm>
        </p:spPr>
        <p:txBody>
          <a:bodyPr/>
          <a:lstStyle/>
          <a:p>
            <a:r>
              <a:rPr lang="en-US" sz="2800" dirty="0">
                <a:solidFill>
                  <a:srgbClr val="0033CC"/>
                </a:solidFill>
              </a:rPr>
              <a:t>Next steps</a:t>
            </a:r>
          </a:p>
        </p:txBody>
      </p:sp>
      <p:sp>
        <p:nvSpPr>
          <p:cNvPr id="12" name="Title 2"/>
          <p:cNvSpPr txBox="1">
            <a:spLocks/>
          </p:cNvSpPr>
          <p:nvPr/>
        </p:nvSpPr>
        <p:spPr bwMode="auto">
          <a:xfrm>
            <a:off x="683568" y="2411016"/>
            <a:ext cx="7704856" cy="24929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marL="342900" indent="-342900" algn="l">
              <a:spcBef>
                <a:spcPts val="1200"/>
              </a:spcBef>
              <a:buFont typeface="Wingdings" panose="05000000000000000000" pitchFamily="2" charset="2"/>
              <a:buChar char="v"/>
            </a:pPr>
            <a:r>
              <a:rPr lang="en-US" sz="2400" kern="0" dirty="0">
                <a:solidFill>
                  <a:srgbClr val="0033CC"/>
                </a:solidFill>
              </a:rPr>
              <a:t>Complete consultations</a:t>
            </a:r>
          </a:p>
          <a:p>
            <a:pPr marL="342900" indent="-342900" algn="l">
              <a:spcBef>
                <a:spcPts val="1200"/>
              </a:spcBef>
              <a:buFont typeface="Wingdings" panose="05000000000000000000" pitchFamily="2" charset="2"/>
              <a:buChar char="v"/>
            </a:pPr>
            <a:r>
              <a:rPr lang="en-US" sz="2400" kern="0" dirty="0">
                <a:solidFill>
                  <a:srgbClr val="0033CC"/>
                </a:solidFill>
              </a:rPr>
              <a:t>Finalize texts in Nov/Dec 2017 workshop</a:t>
            </a:r>
          </a:p>
          <a:p>
            <a:pPr marL="342900" indent="-342900" algn="l">
              <a:spcBef>
                <a:spcPts val="1200"/>
              </a:spcBef>
              <a:buFont typeface="Wingdings" panose="05000000000000000000" pitchFamily="2" charset="2"/>
              <a:buChar char="v"/>
            </a:pPr>
            <a:r>
              <a:rPr lang="en-US" sz="2400" kern="0" dirty="0">
                <a:solidFill>
                  <a:srgbClr val="0033CC"/>
                </a:solidFill>
              </a:rPr>
              <a:t>Obtain FAO Senior Management approval</a:t>
            </a:r>
          </a:p>
          <a:p>
            <a:pPr marL="342900" indent="-342900" algn="l">
              <a:spcBef>
                <a:spcPts val="1200"/>
              </a:spcBef>
              <a:buFont typeface="Wingdings" panose="05000000000000000000" pitchFamily="2" charset="2"/>
              <a:buChar char="v"/>
            </a:pPr>
            <a:r>
              <a:rPr lang="en-US" sz="2400" kern="0" dirty="0">
                <a:solidFill>
                  <a:srgbClr val="0033CC"/>
                </a:solidFill>
              </a:rPr>
              <a:t>Submit to OECD in Jan 2018</a:t>
            </a:r>
            <a:endParaRPr lang="en-US" sz="2400" i="1" kern="0" dirty="0">
              <a:solidFill>
                <a:srgbClr val="0033CC"/>
              </a:solidFill>
            </a:endParaRPr>
          </a:p>
          <a:p>
            <a:pPr marL="342900" indent="-342900" algn="l">
              <a:spcBef>
                <a:spcPts val="1200"/>
              </a:spcBef>
              <a:buFont typeface="Wingdings" panose="05000000000000000000" pitchFamily="2" charset="2"/>
              <a:buChar char="v"/>
            </a:pPr>
            <a:endParaRPr lang="en-US" sz="2000" kern="0" dirty="0">
              <a:solidFill>
                <a:srgbClr val="0033CC"/>
              </a:solidFill>
            </a:endParaRPr>
          </a:p>
        </p:txBody>
      </p:sp>
    </p:spTree>
    <p:extLst>
      <p:ext uri="{BB962C8B-B14F-4D97-AF65-F5344CB8AC3E}">
        <p14:creationId xmlns:p14="http://schemas.microsoft.com/office/powerpoint/2010/main" val="89180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22576" y="240324"/>
            <a:ext cx="5904656" cy="584776"/>
          </a:xfrm>
        </p:spPr>
        <p:txBody>
          <a:bodyPr/>
          <a:lstStyle/>
          <a:p>
            <a:r>
              <a:rPr lang="en-US" sz="3200" dirty="0">
                <a:solidFill>
                  <a:srgbClr val="0033CC"/>
                </a:solidFill>
              </a:rPr>
              <a:t>Objective</a:t>
            </a:r>
          </a:p>
        </p:txBody>
      </p:sp>
      <p:sp>
        <p:nvSpPr>
          <p:cNvPr id="8" name="Subtitle 3"/>
          <p:cNvSpPr>
            <a:spLocks noGrp="1"/>
          </p:cNvSpPr>
          <p:nvPr>
            <p:ph type="subTitle" idx="1"/>
          </p:nvPr>
        </p:nvSpPr>
        <p:spPr>
          <a:xfrm>
            <a:off x="395536" y="1052736"/>
            <a:ext cx="8496944" cy="5112568"/>
          </a:xfrm>
        </p:spPr>
        <p:txBody>
          <a:bodyPr/>
          <a:lstStyle/>
          <a:p>
            <a:pPr algn="l"/>
            <a:r>
              <a:rPr lang="en-US" dirty="0"/>
              <a:t>Original objective (2015): </a:t>
            </a:r>
          </a:p>
          <a:p>
            <a:pPr algn="l"/>
            <a:r>
              <a:rPr lang="en-US" sz="2600" i="1" dirty="0">
                <a:solidFill>
                  <a:srgbClr val="000090"/>
                </a:solidFill>
              </a:rPr>
              <a:t>Propose </a:t>
            </a:r>
            <a:r>
              <a:rPr lang="en-US" sz="2600" i="1" dirty="0">
                <a:solidFill>
                  <a:srgbClr val="FF0000"/>
                </a:solidFill>
              </a:rPr>
              <a:t>new CRS sector/purpose codes </a:t>
            </a:r>
            <a:r>
              <a:rPr lang="en-US" sz="2600" i="1" dirty="0">
                <a:solidFill>
                  <a:srgbClr val="000090"/>
                </a:solidFill>
              </a:rPr>
              <a:t>to OECD-DAC to fill SDG Goal 2-related gaps on food security and nutrition expenditures – in order to improve </a:t>
            </a:r>
            <a:r>
              <a:rPr lang="en-US" sz="2600" i="1" dirty="0">
                <a:solidFill>
                  <a:srgbClr val="FF0000"/>
                </a:solidFill>
              </a:rPr>
              <a:t>accuracy FAO’s CRS reporting </a:t>
            </a:r>
            <a:r>
              <a:rPr lang="en-US" sz="2600" i="1" dirty="0">
                <a:solidFill>
                  <a:srgbClr val="00349C"/>
                </a:solidFill>
              </a:rPr>
              <a:t>and data quality/fitness-for-use.</a:t>
            </a:r>
            <a:r>
              <a:rPr lang="en-US" sz="2600" dirty="0">
                <a:solidFill>
                  <a:srgbClr val="000090"/>
                </a:solidFill>
              </a:rPr>
              <a:t> </a:t>
            </a:r>
          </a:p>
          <a:p>
            <a:pPr algn="l"/>
            <a:endParaRPr lang="en-US" dirty="0"/>
          </a:p>
          <a:p>
            <a:pPr algn="l"/>
            <a:r>
              <a:rPr lang="en-US" dirty="0"/>
              <a:t>Revised objective (2017):</a:t>
            </a:r>
          </a:p>
          <a:p>
            <a:pPr algn="l"/>
            <a:r>
              <a:rPr lang="en-US" i="1" dirty="0">
                <a:solidFill>
                  <a:srgbClr val="000090"/>
                </a:solidFill>
              </a:rPr>
              <a:t>Propose </a:t>
            </a:r>
            <a:r>
              <a:rPr lang="en-US" i="1" dirty="0">
                <a:solidFill>
                  <a:srgbClr val="FF0000"/>
                </a:solidFill>
              </a:rPr>
              <a:t>CRS changes to </a:t>
            </a:r>
            <a:r>
              <a:rPr lang="en-US" i="1" dirty="0">
                <a:solidFill>
                  <a:srgbClr val="000090"/>
                </a:solidFill>
              </a:rPr>
              <a:t>OECD-DAC to fill SDG Goal 2-related gaps on food security and nutrition expenditures – in order to improve </a:t>
            </a:r>
            <a:r>
              <a:rPr lang="en-US" i="1" dirty="0">
                <a:solidFill>
                  <a:srgbClr val="FF0000"/>
                </a:solidFill>
              </a:rPr>
              <a:t>accuracy and efficiency in CRS reporting and IATI publicatio</a:t>
            </a:r>
            <a:r>
              <a:rPr lang="en-US" i="1" dirty="0">
                <a:solidFill>
                  <a:srgbClr val="000090"/>
                </a:solidFill>
              </a:rPr>
              <a:t>n and data quality/fitness-for-use.</a:t>
            </a:r>
            <a:r>
              <a:rPr lang="en-US" dirty="0">
                <a:solidFill>
                  <a:srgbClr val="000090"/>
                </a:solidFill>
              </a:rPr>
              <a:t> </a:t>
            </a:r>
          </a:p>
          <a:p>
            <a:pPr algn="l"/>
            <a:endParaRPr lang="en-US" b="1" dirty="0"/>
          </a:p>
        </p:txBody>
      </p:sp>
    </p:spTree>
    <p:extLst>
      <p:ext uri="{BB962C8B-B14F-4D97-AF65-F5344CB8AC3E}">
        <p14:creationId xmlns:p14="http://schemas.microsoft.com/office/powerpoint/2010/main" val="7152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dissolv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dissolv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5694" y="1121061"/>
            <a:ext cx="5616624" cy="1107996"/>
          </a:xfrm>
          <a:prstGeom prst="rect">
            <a:avLst/>
          </a:prstGeom>
          <a:noFill/>
        </p:spPr>
        <p:txBody>
          <a:bodyPr wrap="square" rtlCol="0">
            <a:spAutoFit/>
          </a:bodyPr>
          <a:lstStyle/>
          <a:p>
            <a:pPr algn="ctr"/>
            <a:r>
              <a:rPr lang="en-US" sz="2200" b="1" i="1" dirty="0"/>
              <a:t>For more information or a detailed presentation on SGDs and for training request, please contact:</a:t>
            </a:r>
          </a:p>
        </p:txBody>
      </p:sp>
      <p:sp>
        <p:nvSpPr>
          <p:cNvPr id="7" name="TextBox 6"/>
          <p:cNvSpPr txBox="1"/>
          <p:nvPr/>
        </p:nvSpPr>
        <p:spPr>
          <a:xfrm>
            <a:off x="899592" y="2348880"/>
            <a:ext cx="7560840" cy="1261884"/>
          </a:xfrm>
          <a:prstGeom prst="rect">
            <a:avLst/>
          </a:prstGeom>
          <a:noFill/>
        </p:spPr>
        <p:txBody>
          <a:bodyPr wrap="square" rtlCol="0">
            <a:spAutoFit/>
          </a:bodyPr>
          <a:lstStyle/>
          <a:p>
            <a:r>
              <a:rPr lang="en-US" b="1" dirty="0"/>
              <a:t>FAO Statistics Division</a:t>
            </a:r>
          </a:p>
          <a:p>
            <a:pPr>
              <a:spcBef>
                <a:spcPts val="600"/>
              </a:spcBef>
            </a:pPr>
            <a:r>
              <a:rPr lang="en-US" sz="1600" dirty="0"/>
              <a:t>Sangita Dubey, Senior Statistician/Economics Team Leader: </a:t>
            </a:r>
            <a:r>
              <a:rPr lang="en-US" sz="1600" dirty="0">
                <a:hlinkClick r:id="rId3"/>
              </a:rPr>
              <a:t>sangita.dubey@fao.org</a:t>
            </a:r>
            <a:endParaRPr lang="en-US" sz="1600" dirty="0"/>
          </a:p>
          <a:p>
            <a:pPr>
              <a:spcBef>
                <a:spcPts val="600"/>
              </a:spcBef>
            </a:pPr>
            <a:r>
              <a:rPr lang="en-US" sz="1600" dirty="0"/>
              <a:t>Brian Carisma, Investment Statistician: </a:t>
            </a:r>
            <a:r>
              <a:rPr lang="en-US" sz="1600" dirty="0">
                <a:hlinkClick r:id="rId4"/>
              </a:rPr>
              <a:t>brian.carisma@fao.org</a:t>
            </a:r>
            <a:endParaRPr lang="en-US" sz="1600" dirty="0"/>
          </a:p>
        </p:txBody>
      </p:sp>
      <p:pic>
        <p:nvPicPr>
          <p:cNvPr id="4098" name="Picture 2" descr="A Special Thanks"/>
          <p:cNvPicPr>
            <a:picLocks noChangeAspect="1" noChangeArrowheads="1"/>
          </p:cNvPicPr>
          <p:nvPr/>
        </p:nvPicPr>
        <p:blipFill>
          <a:blip r:embed="rId5" cstate="print"/>
          <a:srcRect/>
          <a:stretch>
            <a:fillRect/>
          </a:stretch>
        </p:blipFill>
        <p:spPr bwMode="auto">
          <a:xfrm>
            <a:off x="2007527" y="4437112"/>
            <a:ext cx="4299960" cy="1725998"/>
          </a:xfrm>
          <a:prstGeom prst="rect">
            <a:avLst/>
          </a:prstGeom>
          <a:noFill/>
        </p:spPr>
      </p:pic>
      <p:sp>
        <p:nvSpPr>
          <p:cNvPr id="2" name="Slide Number Placeholder 1"/>
          <p:cNvSpPr>
            <a:spLocks noGrp="1"/>
          </p:cNvSpPr>
          <p:nvPr>
            <p:ph type="sldNum" sz="quarter" idx="12"/>
          </p:nvPr>
        </p:nvSpPr>
        <p:spPr/>
        <p:txBody>
          <a:bodyPr/>
          <a:lstStyle/>
          <a:p>
            <a:fld id="{96980C14-848E-4869-AEC8-51B84BDA0711}" type="slidenum">
              <a:rPr lang="en-US" smtClean="0"/>
              <a:pPr/>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672353" y="1424591"/>
            <a:ext cx="7622241" cy="4392706"/>
          </a:xfrm>
          <a:prstGeom prst="rect">
            <a:avLst/>
          </a:prstGeom>
        </p:spPr>
        <p:txBody>
          <a:bodyPr vert="horz" wrap="square" lIns="0" tIns="0" rIns="0" bIns="0" rtlCol="0">
            <a:noAutofit/>
          </a:bodyPr>
          <a:lstStyle/>
          <a:p>
            <a:pPr lvl="1">
              <a:lnSpc>
                <a:spcPts val="485"/>
              </a:lnSpc>
              <a:spcBef>
                <a:spcPts val="40"/>
              </a:spcBef>
              <a:buClr>
                <a:srgbClr val="4E6127"/>
              </a:buClr>
              <a:buFont typeface="Arial"/>
              <a:buChar char="•"/>
            </a:pPr>
            <a:endParaRPr sz="485" dirty="0"/>
          </a:p>
        </p:txBody>
      </p:sp>
      <p:graphicFrame>
        <p:nvGraphicFramePr>
          <p:cNvPr id="14" name="Diagram 13"/>
          <p:cNvGraphicFramePr/>
          <p:nvPr>
            <p:extLst>
              <p:ext uri="{D42A27DB-BD31-4B8C-83A1-F6EECF244321}">
                <p14:modId xmlns:p14="http://schemas.microsoft.com/office/powerpoint/2010/main" val="1558973207"/>
              </p:ext>
            </p:extLst>
          </p:nvPr>
        </p:nvGraphicFramePr>
        <p:xfrm>
          <a:off x="251520" y="1484784"/>
          <a:ext cx="8783161"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2"/>
          <p:cNvSpPr txBox="1">
            <a:spLocks/>
          </p:cNvSpPr>
          <p:nvPr/>
        </p:nvSpPr>
        <p:spPr bwMode="auto">
          <a:xfrm>
            <a:off x="3131840" y="96308"/>
            <a:ext cx="5112568" cy="5847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eaLnBrk="0" hangingPunct="0">
              <a:defRPr sz="2000" b="1" baseline="0">
                <a:solidFill>
                  <a:srgbClr val="0033CC"/>
                </a:solidFill>
                <a:latin typeface="+mj-lt"/>
                <a:ea typeface="+mj-ea"/>
                <a:cs typeface="+mj-cs"/>
              </a:defRPr>
            </a:lvl1pPr>
            <a:lvl2pPr algn="ctr" eaLnBrk="0" hangingPunct="0">
              <a:defRPr sz="2800">
                <a:solidFill>
                  <a:srgbClr val="00349C"/>
                </a:solidFill>
              </a:defRPr>
            </a:lvl2pPr>
            <a:lvl3pPr algn="ctr" eaLnBrk="0" hangingPunct="0">
              <a:defRPr sz="2800">
                <a:solidFill>
                  <a:srgbClr val="00349C"/>
                </a:solidFill>
              </a:defRPr>
            </a:lvl3pPr>
            <a:lvl4pPr algn="ctr" eaLnBrk="0" hangingPunct="0">
              <a:defRPr sz="2800">
                <a:solidFill>
                  <a:srgbClr val="00349C"/>
                </a:solidFill>
              </a:defRPr>
            </a:lvl4pPr>
            <a:lvl5pPr algn="ctr" eaLnBrk="0" hangingPunct="0">
              <a:defRPr sz="2800">
                <a:solidFill>
                  <a:srgbClr val="00349C"/>
                </a:solidFill>
              </a:defRPr>
            </a:lvl5pPr>
            <a:lvl6pPr marL="457200" algn="ctr" fontAlgn="base">
              <a:spcBef>
                <a:spcPct val="0"/>
              </a:spcBef>
              <a:spcAft>
                <a:spcPct val="0"/>
              </a:spcAft>
              <a:defRPr sz="2800">
                <a:solidFill>
                  <a:srgbClr val="00349C"/>
                </a:solidFill>
              </a:defRPr>
            </a:lvl6pPr>
            <a:lvl7pPr marL="914400" algn="ctr" fontAlgn="base">
              <a:spcBef>
                <a:spcPct val="0"/>
              </a:spcBef>
              <a:spcAft>
                <a:spcPct val="0"/>
              </a:spcAft>
              <a:defRPr sz="2800">
                <a:solidFill>
                  <a:srgbClr val="00349C"/>
                </a:solidFill>
              </a:defRPr>
            </a:lvl7pPr>
            <a:lvl8pPr marL="1371600" algn="ctr" fontAlgn="base">
              <a:spcBef>
                <a:spcPct val="0"/>
              </a:spcBef>
              <a:spcAft>
                <a:spcPct val="0"/>
              </a:spcAft>
              <a:defRPr sz="2800">
                <a:solidFill>
                  <a:srgbClr val="00349C"/>
                </a:solidFill>
              </a:defRPr>
            </a:lvl8pPr>
            <a:lvl9pPr marL="1828800" algn="ctr" fontAlgn="base">
              <a:spcBef>
                <a:spcPct val="0"/>
              </a:spcBef>
              <a:spcAft>
                <a:spcPct val="0"/>
              </a:spcAft>
              <a:defRPr sz="2800">
                <a:solidFill>
                  <a:srgbClr val="00349C"/>
                </a:solidFill>
              </a:defRPr>
            </a:lvl9pPr>
          </a:lstStyle>
          <a:p>
            <a:r>
              <a:rPr lang="en-US" sz="3200" dirty="0"/>
              <a:t>HISTORY</a:t>
            </a:r>
            <a:endParaRPr lang="en-US" sz="2800" dirty="0"/>
          </a:p>
        </p:txBody>
      </p:sp>
      <p:sp>
        <p:nvSpPr>
          <p:cNvPr id="2" name="Slide Number Placeholder 1"/>
          <p:cNvSpPr>
            <a:spLocks noGrp="1"/>
          </p:cNvSpPr>
          <p:nvPr>
            <p:ph type="sldNum" sz="quarter" idx="12"/>
          </p:nvPr>
        </p:nvSpPr>
        <p:spPr/>
        <p:txBody>
          <a:bodyPr/>
          <a:lstStyle/>
          <a:p>
            <a:fld id="{CC528B02-F942-42BE-9906-38356830919C}" type="slidenum">
              <a:rPr lang="en-US" smtClean="0"/>
              <a:pPr/>
              <a:t>3</a:t>
            </a:fld>
            <a:endParaRPr lang="en-US" dirty="0"/>
          </a:p>
        </p:txBody>
      </p:sp>
    </p:spTree>
    <p:extLst>
      <p:ext uri="{BB962C8B-B14F-4D97-AF65-F5344CB8AC3E}">
        <p14:creationId xmlns:p14="http://schemas.microsoft.com/office/powerpoint/2010/main" val="272994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63888" y="229371"/>
            <a:ext cx="5613733" cy="523220"/>
          </a:xfrm>
        </p:spPr>
        <p:txBody>
          <a:bodyPr/>
          <a:lstStyle/>
          <a:p>
            <a:r>
              <a:rPr lang="en-US" sz="2800" dirty="0">
                <a:solidFill>
                  <a:srgbClr val="0033CC"/>
                </a:solidFill>
              </a:rPr>
              <a:t>Principles followed</a:t>
            </a:r>
          </a:p>
        </p:txBody>
      </p:sp>
      <p:graphicFrame>
        <p:nvGraphicFramePr>
          <p:cNvPr id="7" name="Diagram 6"/>
          <p:cNvGraphicFramePr/>
          <p:nvPr>
            <p:extLst>
              <p:ext uri="{D42A27DB-BD31-4B8C-83A1-F6EECF244321}">
                <p14:modId xmlns:p14="http://schemas.microsoft.com/office/powerpoint/2010/main" val="3471967249"/>
              </p:ext>
            </p:extLst>
          </p:nvPr>
        </p:nvGraphicFramePr>
        <p:xfrm>
          <a:off x="107504" y="1268760"/>
          <a:ext cx="885698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798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63888" y="198593"/>
            <a:ext cx="5613733" cy="584776"/>
          </a:xfrm>
        </p:spPr>
        <p:txBody>
          <a:bodyPr/>
          <a:lstStyle/>
          <a:p>
            <a:r>
              <a:rPr lang="en-US" sz="3200" dirty="0">
                <a:solidFill>
                  <a:srgbClr val="0033CC"/>
                </a:solidFill>
              </a:rPr>
              <a:t>GAPS identified</a:t>
            </a:r>
          </a:p>
        </p:txBody>
      </p:sp>
      <p:graphicFrame>
        <p:nvGraphicFramePr>
          <p:cNvPr id="7" name="Diagram 6"/>
          <p:cNvGraphicFramePr/>
          <p:nvPr>
            <p:extLst>
              <p:ext uri="{D42A27DB-BD31-4B8C-83A1-F6EECF244321}">
                <p14:modId xmlns:p14="http://schemas.microsoft.com/office/powerpoint/2010/main" val="1812017676"/>
              </p:ext>
            </p:extLst>
          </p:nvPr>
        </p:nvGraphicFramePr>
        <p:xfrm>
          <a:off x="611560" y="1285040"/>
          <a:ext cx="792961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57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43914" y="15819"/>
            <a:ext cx="5491336" cy="954107"/>
          </a:xfrm>
        </p:spPr>
        <p:txBody>
          <a:bodyPr/>
          <a:lstStyle/>
          <a:p>
            <a:r>
              <a:rPr lang="en-US" sz="2800" dirty="0">
                <a:solidFill>
                  <a:srgbClr val="0033CC"/>
                </a:solidFill>
              </a:rPr>
              <a:t>SECTOR/PURPOSE CODE GAPS</a:t>
            </a:r>
          </a:p>
        </p:txBody>
      </p:sp>
      <p:sp>
        <p:nvSpPr>
          <p:cNvPr id="8" name="Subtitle 3"/>
          <p:cNvSpPr>
            <a:spLocks noGrp="1"/>
          </p:cNvSpPr>
          <p:nvPr>
            <p:ph type="subTitle" idx="1"/>
          </p:nvPr>
        </p:nvSpPr>
        <p:spPr>
          <a:xfrm>
            <a:off x="323528" y="1124744"/>
            <a:ext cx="8496944" cy="5112568"/>
          </a:xfrm>
          <a:ln>
            <a:solidFill>
              <a:schemeClr val="tx1">
                <a:lumMod val="50000"/>
                <a:lumOff val="50000"/>
              </a:schemeClr>
            </a:solidFill>
          </a:ln>
        </p:spPr>
        <p:txBody>
          <a:bodyPr/>
          <a:lstStyle/>
          <a:p>
            <a:pPr marL="342900" indent="-342900" algn="l">
              <a:spcBef>
                <a:spcPts val="0"/>
              </a:spcBef>
              <a:spcAft>
                <a:spcPts val="0"/>
              </a:spcAft>
              <a:buFont typeface="Arial"/>
              <a:buChar char="•"/>
            </a:pPr>
            <a:r>
              <a:rPr lang="en-US" b="1" dirty="0">
                <a:latin typeface="Arial"/>
                <a:cs typeface="Arial"/>
              </a:rPr>
              <a:t>Revise Sector Code 520 (</a:t>
            </a:r>
            <a:r>
              <a:rPr lang="en-US" b="1" dirty="0">
                <a:solidFill>
                  <a:srgbClr val="FF0000"/>
                </a:solidFill>
                <a:latin typeface="Arial"/>
                <a:cs typeface="Arial"/>
              </a:rPr>
              <a:t>Developmental Food Aid/Food Security Assistance)</a:t>
            </a:r>
            <a:endParaRPr lang="en-GB" strike="sngStrike" dirty="0">
              <a:solidFill>
                <a:srgbClr val="FF0000"/>
              </a:solidFill>
              <a:latin typeface="Arial"/>
              <a:cs typeface="Arial"/>
            </a:endParaRPr>
          </a:p>
          <a:p>
            <a:pPr marL="342900" indent="-342900" algn="l">
              <a:spcBef>
                <a:spcPts val="0"/>
              </a:spcBef>
              <a:spcAft>
                <a:spcPts val="0"/>
              </a:spcAft>
              <a:buFont typeface="Arial"/>
              <a:buChar char="•"/>
            </a:pPr>
            <a:endParaRPr lang="en-GB" dirty="0">
              <a:solidFill>
                <a:srgbClr val="FF0000"/>
              </a:solidFill>
              <a:latin typeface="Arial"/>
              <a:cs typeface="Arial"/>
            </a:endParaRPr>
          </a:p>
          <a:p>
            <a:pPr marL="342900" lvl="0" indent="-342900" algn="l">
              <a:spcBef>
                <a:spcPts val="0"/>
              </a:spcBef>
              <a:spcAft>
                <a:spcPts val="0"/>
              </a:spcAft>
              <a:buFont typeface="Arial"/>
              <a:buChar char="•"/>
            </a:pPr>
            <a:r>
              <a:rPr lang="en-US" b="1" dirty="0">
                <a:latin typeface="Arial"/>
                <a:cs typeface="Arial"/>
              </a:rPr>
              <a:t>Add new purposes in this revised sector</a:t>
            </a:r>
            <a:endParaRPr lang="en-US" sz="2000" b="1" dirty="0"/>
          </a:p>
          <a:p>
            <a:pPr marL="1200150" lvl="1" indent="-457200">
              <a:spcBef>
                <a:spcPts val="0"/>
              </a:spcBef>
              <a:spcAft>
                <a:spcPts val="600"/>
              </a:spcAft>
              <a:buFont typeface="+mj-lt"/>
              <a:buAutoNum type="arabicPeriod"/>
            </a:pPr>
            <a:r>
              <a:rPr lang="en-US" sz="2400" b="1" dirty="0"/>
              <a:t>Food security policy and administrative management</a:t>
            </a:r>
          </a:p>
          <a:p>
            <a:pPr marL="1200150" lvl="1" indent="-457200">
              <a:spcBef>
                <a:spcPts val="0"/>
              </a:spcBef>
              <a:spcAft>
                <a:spcPts val="600"/>
              </a:spcAft>
              <a:buFont typeface="+mj-lt"/>
              <a:buAutoNum type="arabicPeriod"/>
            </a:pPr>
            <a:r>
              <a:rPr lang="en-US" sz="2400" b="1" dirty="0"/>
              <a:t>Food safety management </a:t>
            </a:r>
          </a:p>
          <a:p>
            <a:pPr marL="1200150" lvl="1" indent="-457200">
              <a:spcBef>
                <a:spcPts val="0"/>
              </a:spcBef>
              <a:spcAft>
                <a:spcPts val="600"/>
              </a:spcAft>
              <a:buFont typeface="+mj-lt"/>
              <a:buAutoNum type="arabicPeriod"/>
            </a:pPr>
            <a:r>
              <a:rPr lang="en-US" sz="2400" b="1" dirty="0"/>
              <a:t>Food loss/food waste </a:t>
            </a:r>
          </a:p>
          <a:p>
            <a:pPr marL="1200150" lvl="1" indent="-457200">
              <a:spcBef>
                <a:spcPts val="0"/>
              </a:spcBef>
              <a:spcAft>
                <a:spcPts val="600"/>
              </a:spcAft>
              <a:buFont typeface="+mj-lt"/>
              <a:buAutoNum type="arabicPeriod"/>
            </a:pPr>
            <a:r>
              <a:rPr lang="en-US" sz="2400" b="1" dirty="0"/>
              <a:t>One-health interventions:  “</a:t>
            </a:r>
            <a:r>
              <a:rPr lang="en-GB" sz="2400" b="1" i="1" dirty="0"/>
              <a:t>Ongoing and emerging risks at the animal-human- agriculture-food-environment interface</a:t>
            </a:r>
            <a:r>
              <a:rPr lang="en-GB" sz="2000" b="1" i="1" dirty="0"/>
              <a:t>” </a:t>
            </a:r>
          </a:p>
          <a:p>
            <a:pPr marL="1200150" lvl="1" indent="-457200">
              <a:spcBef>
                <a:spcPts val="0"/>
              </a:spcBef>
              <a:spcAft>
                <a:spcPts val="600"/>
              </a:spcAft>
              <a:buFont typeface="+mj-lt"/>
              <a:buAutoNum type="arabicPeriod"/>
            </a:pPr>
            <a:endParaRPr lang="en-GB" sz="2000" b="1" i="1" dirty="0"/>
          </a:p>
          <a:p>
            <a:pPr marL="342900" indent="-342900" algn="l">
              <a:spcBef>
                <a:spcPts val="0"/>
              </a:spcBef>
              <a:spcAft>
                <a:spcPts val="0"/>
              </a:spcAft>
              <a:buFont typeface="Arial"/>
              <a:buChar char="•"/>
            </a:pPr>
            <a:r>
              <a:rPr lang="en-CA" b="1" dirty="0">
                <a:latin typeface="Arial"/>
                <a:cs typeface="Arial"/>
              </a:rPr>
              <a:t>Ensure alignment with nutrition proposal</a:t>
            </a:r>
            <a:endParaRPr lang="en-GB" b="1" dirty="0">
              <a:latin typeface="Arial"/>
              <a:cs typeface="Arial"/>
            </a:endParaRPr>
          </a:p>
          <a:p>
            <a:pPr marL="1200150" lvl="1" indent="-457200">
              <a:spcBef>
                <a:spcPts val="0"/>
              </a:spcBef>
              <a:spcAft>
                <a:spcPts val="600"/>
              </a:spcAft>
              <a:buFont typeface="+mj-lt"/>
              <a:buAutoNum type="arabicPeriod"/>
            </a:pPr>
            <a:endParaRPr lang="en-GB" sz="2000" b="1" i="1" dirty="0"/>
          </a:p>
          <a:p>
            <a:pPr marL="1200150" lvl="1" indent="-457200">
              <a:spcBef>
                <a:spcPts val="0"/>
              </a:spcBef>
              <a:spcAft>
                <a:spcPts val="600"/>
              </a:spcAft>
              <a:buFont typeface="+mj-lt"/>
              <a:buAutoNum type="arabicPeriod"/>
            </a:pPr>
            <a:endParaRPr lang="en-GB" sz="2000" b="1" i="1" dirty="0"/>
          </a:p>
          <a:p>
            <a:pPr marL="457200" indent="-457200">
              <a:spcBef>
                <a:spcPts val="0"/>
              </a:spcBef>
              <a:spcAft>
                <a:spcPts val="600"/>
              </a:spcAft>
              <a:buFont typeface="+mj-lt"/>
              <a:buAutoNum type="arabicPeriod"/>
            </a:pPr>
            <a:endParaRPr lang="en-GB" b="1" i="1" dirty="0"/>
          </a:p>
          <a:p>
            <a:pPr lvl="0" algn="l">
              <a:spcBef>
                <a:spcPts val="0"/>
              </a:spcBef>
              <a:spcAft>
                <a:spcPts val="0"/>
              </a:spcAft>
            </a:pPr>
            <a:r>
              <a:rPr lang="en-GB" sz="1600" b="1" dirty="0"/>
              <a:t>	</a:t>
            </a:r>
          </a:p>
          <a:p>
            <a:pPr lvl="0" algn="l">
              <a:spcBef>
                <a:spcPts val="0"/>
              </a:spcBef>
              <a:spcAft>
                <a:spcPts val="0"/>
              </a:spcAft>
            </a:pPr>
            <a:r>
              <a:rPr lang="en-GB" sz="1600" b="1" dirty="0"/>
              <a:t>     </a:t>
            </a:r>
            <a:endParaRPr lang="en-US" sz="1600" dirty="0"/>
          </a:p>
        </p:txBody>
      </p:sp>
    </p:spTree>
    <p:extLst>
      <p:ext uri="{BB962C8B-B14F-4D97-AF65-F5344CB8AC3E}">
        <p14:creationId xmlns:p14="http://schemas.microsoft.com/office/powerpoint/2010/main" val="8484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8800"/>
            <a:ext cx="8229600" cy="5073427"/>
          </a:xfrm>
        </p:spPr>
        <p:txBody>
          <a:bodyPr/>
          <a:lstStyle/>
          <a:p>
            <a:pPr>
              <a:spcBef>
                <a:spcPts val="1800"/>
              </a:spcBef>
              <a:buFont typeface="Arial"/>
              <a:buChar char="•"/>
            </a:pPr>
            <a:r>
              <a:rPr lang="en-US" sz="2200" i="1" dirty="0"/>
              <a:t>I am also the LTO for a food safety project in Palestine .... However I could not see this on the list.</a:t>
            </a:r>
          </a:p>
          <a:p>
            <a:pPr>
              <a:spcBef>
                <a:spcPts val="1800"/>
              </a:spcBef>
              <a:buFont typeface="Arial"/>
              <a:buChar char="•"/>
            </a:pPr>
            <a:r>
              <a:rPr lang="en-US" sz="2200" i="1" dirty="0"/>
              <a:t>31192 code “Plant and post-harvest protection and pest control” does not cover entirely what we do, since we work specifically on strengthening local capacities in reporting cases of poisonings produced by SHPFs…</a:t>
            </a:r>
          </a:p>
          <a:p>
            <a:pPr>
              <a:spcBef>
                <a:spcPts val="1800"/>
              </a:spcBef>
              <a:buFont typeface="Arial"/>
              <a:buChar char="•"/>
            </a:pPr>
            <a:r>
              <a:rPr lang="en-US" sz="2200" i="1" dirty="0"/>
              <a:t>While I agree that the project primarily relates to the health sector and thus is rightly coded to Sector 122, I consider this Food safety project having more to do with Infectious disease control than Nutrition. Thus in the absence of any Food safety purpose, I have proposed to change the Purpose code to 12250 (Infectious disease control)</a:t>
            </a:r>
            <a:r>
              <a:rPr lang="en-US" sz="2200" dirty="0"/>
              <a:t>.</a:t>
            </a:r>
            <a:endParaRPr lang="en-US" sz="2200" i="1" dirty="0"/>
          </a:p>
          <a:p>
            <a:pPr>
              <a:spcBef>
                <a:spcPts val="1800"/>
              </a:spcBef>
            </a:pPr>
            <a:endParaRPr lang="en-US" sz="2200" dirty="0"/>
          </a:p>
        </p:txBody>
      </p:sp>
      <p:sp>
        <p:nvSpPr>
          <p:cNvPr id="4" name="Title 2"/>
          <p:cNvSpPr txBox="1">
            <a:spLocks/>
          </p:cNvSpPr>
          <p:nvPr/>
        </p:nvSpPr>
        <p:spPr>
          <a:xfrm>
            <a:off x="3643914" y="15819"/>
            <a:ext cx="5491336" cy="954107"/>
          </a:xfrm>
          <a:prstGeom prst="rect">
            <a:avLst/>
          </a:prstGeom>
        </p:spPr>
        <p:txBody>
          <a:bodyPr/>
          <a:lstStyle>
            <a:lvl1pPr algn="ctr" rtl="0" eaLnBrk="0" fontAlgn="base" hangingPunct="0">
              <a:spcBef>
                <a:spcPct val="0"/>
              </a:spcBef>
              <a:spcAft>
                <a:spcPct val="0"/>
              </a:spcAft>
              <a:defRPr sz="2800" baseline="0">
                <a:solidFill>
                  <a:schemeClr val="tx2"/>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r>
              <a:rPr lang="en-US" b="1" dirty="0">
                <a:solidFill>
                  <a:srgbClr val="0033CC"/>
                </a:solidFill>
              </a:rPr>
              <a:t>Project Manager comments on use of CRS codes</a:t>
            </a:r>
          </a:p>
        </p:txBody>
      </p:sp>
    </p:spTree>
    <p:extLst>
      <p:ext uri="{BB962C8B-B14F-4D97-AF65-F5344CB8AC3E}">
        <p14:creationId xmlns:p14="http://schemas.microsoft.com/office/powerpoint/2010/main" val="117118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bwMode="auto">
          <a:xfrm>
            <a:off x="3599385" y="518483"/>
            <a:ext cx="5544615" cy="9541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800" kern="0" dirty="0">
                <a:solidFill>
                  <a:srgbClr val="0033CC"/>
                </a:solidFill>
              </a:rPr>
              <a:t>Modify/clarify existing descriptions</a:t>
            </a:r>
          </a:p>
        </p:txBody>
      </p:sp>
      <p:sp>
        <p:nvSpPr>
          <p:cNvPr id="6" name="Title 2"/>
          <p:cNvSpPr txBox="1">
            <a:spLocks/>
          </p:cNvSpPr>
          <p:nvPr/>
        </p:nvSpPr>
        <p:spPr bwMode="auto">
          <a:xfrm>
            <a:off x="107280" y="6457727"/>
            <a:ext cx="8794290" cy="276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1200" b="0" kern="0" dirty="0">
                <a:solidFill>
                  <a:srgbClr val="0033CC"/>
                </a:solidFill>
              </a:rPr>
              <a:t>* Proposal on </a:t>
            </a:r>
            <a:r>
              <a:rPr lang="en-US" sz="1200" b="0" i="1" kern="0" dirty="0">
                <a:solidFill>
                  <a:srgbClr val="0033CC"/>
                </a:solidFill>
              </a:rPr>
              <a:t>Basic nutrition</a:t>
            </a:r>
            <a:r>
              <a:rPr lang="en-US" sz="1200" b="0" kern="0" dirty="0">
                <a:solidFill>
                  <a:srgbClr val="0033CC"/>
                </a:solidFill>
              </a:rPr>
              <a:t> aligns with the proposal of Action </a:t>
            </a:r>
            <a:r>
              <a:rPr lang="en-US" sz="1200" b="0" kern="0" dirty="0" err="1">
                <a:solidFill>
                  <a:srgbClr val="0033CC"/>
                </a:solidFill>
              </a:rPr>
              <a:t>Contre</a:t>
            </a:r>
            <a:r>
              <a:rPr lang="en-US" sz="1200" b="0" kern="0" dirty="0">
                <a:solidFill>
                  <a:srgbClr val="0033CC"/>
                </a:solidFill>
              </a:rPr>
              <a:t> La </a:t>
            </a:r>
            <a:r>
              <a:rPr lang="en-US" sz="1200" b="0" kern="0" dirty="0" err="1">
                <a:solidFill>
                  <a:srgbClr val="0033CC"/>
                </a:solidFill>
              </a:rPr>
              <a:t>Faim</a:t>
            </a:r>
            <a:r>
              <a:rPr lang="en-US" sz="1200" b="0" kern="0" dirty="0">
                <a:solidFill>
                  <a:srgbClr val="0033CC"/>
                </a:solidFill>
              </a:rPr>
              <a:t> which was consulted with the SUN network </a:t>
            </a:r>
          </a:p>
        </p:txBody>
      </p:sp>
      <p:graphicFrame>
        <p:nvGraphicFramePr>
          <p:cNvPr id="13" name="Object 12"/>
          <p:cNvGraphicFramePr>
            <a:graphicFrameLocks noChangeAspect="1"/>
          </p:cNvGraphicFramePr>
          <p:nvPr>
            <p:extLst>
              <p:ext uri="{D42A27DB-BD31-4B8C-83A1-F6EECF244321}">
                <p14:modId xmlns:p14="http://schemas.microsoft.com/office/powerpoint/2010/main" val="2268622464"/>
              </p:ext>
            </p:extLst>
          </p:nvPr>
        </p:nvGraphicFramePr>
        <p:xfrm>
          <a:off x="395288" y="1487488"/>
          <a:ext cx="8208962" cy="4986337"/>
        </p:xfrm>
        <a:graphic>
          <a:graphicData uri="http://schemas.openxmlformats.org/presentationml/2006/ole">
            <mc:AlternateContent xmlns:mc="http://schemas.openxmlformats.org/markup-compatibility/2006">
              <mc:Choice xmlns:v="urn:schemas-microsoft-com:vml" Requires="v">
                <p:oleObj spid="_x0000_s1051" name="Worksheet" r:id="rId4" imgW="8277143" imgH="5029290" progId="Excel.Sheet.12">
                  <p:embed/>
                </p:oleObj>
              </mc:Choice>
              <mc:Fallback>
                <p:oleObj name="Worksheet" r:id="rId4" imgW="8277143" imgH="5029290" progId="Excel.Sheet.12">
                  <p:embed/>
                  <p:pic>
                    <p:nvPicPr>
                      <p:cNvPr id="0" name=""/>
                      <p:cNvPicPr/>
                      <p:nvPr/>
                    </p:nvPicPr>
                    <p:blipFill>
                      <a:blip r:embed="rId5"/>
                      <a:stretch>
                        <a:fillRect/>
                      </a:stretch>
                    </p:blipFill>
                    <p:spPr>
                      <a:xfrm>
                        <a:off x="395288" y="1487488"/>
                        <a:ext cx="8208962" cy="4986337"/>
                      </a:xfrm>
                      <a:prstGeom prst="rect">
                        <a:avLst/>
                      </a:prstGeom>
                    </p:spPr>
                  </p:pic>
                </p:oleObj>
              </mc:Fallback>
            </mc:AlternateContent>
          </a:graphicData>
        </a:graphic>
      </p:graphicFrame>
    </p:spTree>
    <p:extLst>
      <p:ext uri="{BB962C8B-B14F-4D97-AF65-F5344CB8AC3E}">
        <p14:creationId xmlns:p14="http://schemas.microsoft.com/office/powerpoint/2010/main" val="8484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31343120"/>
              </p:ext>
            </p:extLst>
          </p:nvPr>
        </p:nvGraphicFramePr>
        <p:xfrm>
          <a:off x="251520" y="1524855"/>
          <a:ext cx="8640961" cy="5020137"/>
        </p:xfrm>
        <a:graphic>
          <a:graphicData uri="http://schemas.openxmlformats.org/drawingml/2006/table">
            <a:tbl>
              <a:tblPr/>
              <a:tblGrid>
                <a:gridCol w="676879">
                  <a:extLst>
                    <a:ext uri="{9D8B030D-6E8A-4147-A177-3AD203B41FA5}">
                      <a16:colId xmlns:a16="http://schemas.microsoft.com/office/drawing/2014/main" val="20000"/>
                    </a:ext>
                  </a:extLst>
                </a:gridCol>
                <a:gridCol w="761977">
                  <a:extLst>
                    <a:ext uri="{9D8B030D-6E8A-4147-A177-3AD203B41FA5}">
                      <a16:colId xmlns:a16="http://schemas.microsoft.com/office/drawing/2014/main" val="20001"/>
                    </a:ext>
                  </a:extLst>
                </a:gridCol>
                <a:gridCol w="2278446">
                  <a:extLst>
                    <a:ext uri="{9D8B030D-6E8A-4147-A177-3AD203B41FA5}">
                      <a16:colId xmlns:a16="http://schemas.microsoft.com/office/drawing/2014/main" val="20002"/>
                    </a:ext>
                  </a:extLst>
                </a:gridCol>
                <a:gridCol w="4923659">
                  <a:extLst>
                    <a:ext uri="{9D8B030D-6E8A-4147-A177-3AD203B41FA5}">
                      <a16:colId xmlns:a16="http://schemas.microsoft.com/office/drawing/2014/main" val="20003"/>
                    </a:ext>
                  </a:extLst>
                </a:gridCol>
              </a:tblGrid>
              <a:tr h="423888">
                <a:tc>
                  <a:txBody>
                    <a:bodyPr/>
                    <a:lstStyle/>
                    <a:p>
                      <a:pPr algn="l" fontAlgn="ctr"/>
                      <a:r>
                        <a:rPr lang="en-US" sz="1400" b="1" i="0" u="none" strike="noStrike" dirty="0">
                          <a:solidFill>
                            <a:srgbClr val="000000"/>
                          </a:solidFill>
                          <a:effectLst/>
                          <a:latin typeface="Arial" panose="020B0604020202020204" pitchFamily="34" charset="0"/>
                        </a:rPr>
                        <a:t>DAC 5 CODE</a:t>
                      </a:r>
                      <a:endParaRPr lang="en-GB" sz="1400" b="1" i="0" u="none" strike="noStrike" dirty="0">
                        <a:solidFill>
                          <a:srgbClr val="000000"/>
                        </a:solidFill>
                        <a:effectLst/>
                        <a:latin typeface="Arial" panose="020B0604020202020204" pitchFamily="34" charset="0"/>
                      </a:endParaRPr>
                    </a:p>
                  </a:txBody>
                  <a:tcPr marL="5961" marR="5961" marT="59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400" b="1" i="0" u="none" strike="noStrike">
                          <a:solidFill>
                            <a:srgbClr val="000000"/>
                          </a:solidFill>
                          <a:effectLst/>
                          <a:latin typeface="Arial" panose="020B0604020202020204" pitchFamily="34" charset="0"/>
                        </a:rPr>
                        <a:t>CRS CODE</a:t>
                      </a:r>
                      <a:endParaRPr lang="en-GB" sz="1400" b="1" i="0" u="none" strike="noStrike">
                        <a:solidFill>
                          <a:srgbClr val="000000"/>
                        </a:solidFill>
                        <a:effectLst/>
                        <a:latin typeface="Arial" panose="020B0604020202020204" pitchFamily="34" charset="0"/>
                      </a:endParaRP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400" b="1" i="0" u="none" strike="noStrike" dirty="0">
                          <a:solidFill>
                            <a:srgbClr val="000000"/>
                          </a:solidFill>
                          <a:effectLst/>
                          <a:latin typeface="Arial" panose="020B0604020202020204" pitchFamily="34" charset="0"/>
                        </a:rPr>
                        <a:t>DESCRIPTION</a:t>
                      </a:r>
                      <a:endParaRPr lang="en-GB" sz="1400" b="1" i="0" u="none" strike="noStrike" dirty="0">
                        <a:solidFill>
                          <a:srgbClr val="000000"/>
                        </a:solidFill>
                        <a:effectLst/>
                        <a:latin typeface="Arial" panose="020B0604020202020204" pitchFamily="34" charset="0"/>
                      </a:endParaRP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tc>
                  <a:txBody>
                    <a:bodyPr/>
                    <a:lstStyle/>
                    <a:p>
                      <a:pPr algn="l" fontAlgn="ctr"/>
                      <a:r>
                        <a:rPr lang="en-US" sz="1400" b="1" i="0" u="none" strike="noStrike">
                          <a:solidFill>
                            <a:srgbClr val="000000"/>
                          </a:solidFill>
                          <a:effectLst/>
                          <a:latin typeface="Arial" panose="020B0604020202020204" pitchFamily="34" charset="0"/>
                        </a:rPr>
                        <a:t>Current additional notes on coverage</a:t>
                      </a:r>
                      <a:endParaRPr lang="en-GB" sz="1400" b="1" i="0" u="none" strike="noStrike">
                        <a:solidFill>
                          <a:srgbClr val="000000"/>
                        </a:solidFill>
                        <a:effectLst/>
                        <a:latin typeface="Arial" panose="020B0604020202020204" pitchFamily="34" charset="0"/>
                      </a:endParaRPr>
                    </a:p>
                  </a:txBody>
                  <a:tcPr marL="5961" marR="5961" marT="59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214864">
                <a:tc>
                  <a:txBody>
                    <a:bodyPr/>
                    <a:lstStyle/>
                    <a:p>
                      <a:pPr algn="r" fontAlgn="ctr"/>
                      <a:r>
                        <a:rPr lang="en-US" sz="1400" b="0" i="0" u="none" strike="noStrike">
                          <a:solidFill>
                            <a:srgbClr val="000000"/>
                          </a:solidFill>
                          <a:effectLst/>
                          <a:latin typeface="Arial" panose="020B0604020202020204" pitchFamily="34" charset="0"/>
                        </a:rPr>
                        <a:t>122</a:t>
                      </a:r>
                      <a:endParaRPr lang="en-GB" sz="1400" b="0" i="0" u="none" strike="noStrike">
                        <a:solidFill>
                          <a:srgbClr val="000000"/>
                        </a:solidFill>
                        <a:effectLst/>
                        <a:latin typeface="Arial" panose="020B0604020202020204" pitchFamily="34" charset="0"/>
                      </a:endParaRPr>
                    </a:p>
                  </a:txBody>
                  <a:tcPr marL="5961" marR="5961" marT="59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a:t>
                      </a:r>
                      <a:endParaRPr lang="en-GB" sz="1400" b="0" i="0" u="none" strike="noStrike">
                        <a:solidFill>
                          <a:srgbClr val="000000"/>
                        </a:solidFill>
                        <a:effectLst/>
                        <a:latin typeface="Arial" panose="020B0604020202020204" pitchFamily="34" charset="0"/>
                      </a:endParaRP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Basic health</a:t>
                      </a:r>
                      <a:endParaRPr lang="en-GB" sz="1400" b="0" i="0" u="none" strike="noStrike">
                        <a:solidFill>
                          <a:srgbClr val="000000"/>
                        </a:solidFill>
                        <a:effectLst/>
                        <a:latin typeface="Arial" panose="020B0604020202020204" pitchFamily="34" charset="0"/>
                      </a:endParaRP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panose="020B0604020202020204" pitchFamily="34" charset="0"/>
                        </a:rPr>
                        <a:t> </a:t>
                      </a:r>
                      <a:endParaRPr lang="en-GB" sz="1400" b="0" i="0" u="none" strike="noStrike">
                        <a:solidFill>
                          <a:srgbClr val="000000"/>
                        </a:solidFill>
                        <a:effectLst/>
                        <a:latin typeface="Arial" panose="020B0604020202020204" pitchFamily="34" charset="0"/>
                      </a:endParaRPr>
                    </a:p>
                  </a:txBody>
                  <a:tcPr marL="5961" marR="5961" marT="59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69009">
                <a:tc>
                  <a:txBody>
                    <a:bodyPr/>
                    <a:lstStyle/>
                    <a:p>
                      <a:pPr algn="l" fontAlgn="ctr"/>
                      <a:r>
                        <a:rPr lang="en-US" sz="1400" b="0" i="0" u="none" strike="noStrike">
                          <a:solidFill>
                            <a:srgbClr val="000000"/>
                          </a:solidFill>
                          <a:effectLst/>
                          <a:latin typeface="Arial" panose="020B0604020202020204" pitchFamily="34" charset="0"/>
                        </a:rPr>
                        <a:t> </a:t>
                      </a:r>
                      <a:endParaRPr lang="en-GB" sz="1400" b="0" i="0" u="none" strike="noStrike">
                        <a:solidFill>
                          <a:srgbClr val="000000"/>
                        </a:solidFill>
                        <a:effectLst/>
                        <a:latin typeface="Arial" panose="020B0604020202020204" pitchFamily="34" charset="0"/>
                      </a:endParaRPr>
                    </a:p>
                  </a:txBody>
                  <a:tcPr marL="5961" marR="5961" marT="59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400" b="0" i="0" u="none" strike="noStrike">
                          <a:solidFill>
                            <a:srgbClr val="000000"/>
                          </a:solidFill>
                          <a:effectLst/>
                          <a:latin typeface="Arial" panose="020B0604020202020204" pitchFamily="34" charset="0"/>
                        </a:rPr>
                        <a:t>12250</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1400" b="0" i="0" u="none" strike="noStrike">
                          <a:solidFill>
                            <a:srgbClr val="000000"/>
                          </a:solidFill>
                          <a:effectLst/>
                          <a:latin typeface="Arial" panose="020B0604020202020204" pitchFamily="34" charset="0"/>
                        </a:rPr>
                        <a:t>Infectious disease control</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err="1">
                          <a:solidFill>
                            <a:srgbClr val="000000"/>
                          </a:solidFill>
                          <a:effectLst/>
                          <a:latin typeface="Arial" panose="020B0604020202020204" pitchFamily="34" charset="0"/>
                        </a:rPr>
                        <a:t>Immunisation</a:t>
                      </a:r>
                      <a:r>
                        <a:rPr lang="en-US" sz="1400" b="0" i="0" u="none" strike="noStrike" dirty="0">
                          <a:solidFill>
                            <a:srgbClr val="000000"/>
                          </a:solidFill>
                          <a:effectLst/>
                          <a:latin typeface="Arial" panose="020B0604020202020204" pitchFamily="34" charset="0"/>
                        </a:rPr>
                        <a:t>; prevention and control of infectious and parasite diseases, except malaria (12262), tuberculosis (12263), HIV/AIDS and other STDs (13040). It includes diarrheal diseases, vector-borne diseases (e.g. river blindness and guinea worm), viral diseases, mycosis, helminthiasis, </a:t>
                      </a:r>
                      <a:r>
                        <a:rPr lang="en-US" sz="1400" b="0" i="0" u="none" strike="sngStrike" dirty="0">
                          <a:solidFill>
                            <a:srgbClr val="FF0000"/>
                          </a:solidFill>
                          <a:effectLst/>
                          <a:latin typeface="Arial" panose="020B0604020202020204" pitchFamily="34" charset="0"/>
                        </a:rPr>
                        <a:t>zoonosis</a:t>
                      </a:r>
                      <a:r>
                        <a:rPr lang="en-US" sz="1400" b="0" i="0" u="none" strike="noStrike" dirty="0">
                          <a:solidFill>
                            <a:srgbClr val="000000"/>
                          </a:solidFill>
                          <a:effectLst/>
                          <a:latin typeface="Arial" panose="020B0604020202020204" pitchFamily="34" charset="0"/>
                        </a:rPr>
                        <a:t>, diseases by other bacteria and viruses, pediculosis, etc.</a:t>
                      </a:r>
                      <a:endParaRPr lang="en-GB" sz="1400" b="0" i="0" u="none" strike="noStrike" dirty="0">
                        <a:solidFill>
                          <a:srgbClr val="000000"/>
                        </a:solidFill>
                        <a:effectLst/>
                        <a:latin typeface="Arial" panose="020B0604020202020204" pitchFamily="34" charset="0"/>
                      </a:endParaRPr>
                    </a:p>
                  </a:txBody>
                  <a:tcPr marL="5961" marR="5961" marT="59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9300">
                <a:tc rowSpan="2" gridSpan="3">
                  <a:txBody>
                    <a:bodyPr/>
                    <a:lstStyle/>
                    <a:p>
                      <a:pPr algn="l" fontAlgn="ctr"/>
                      <a:r>
                        <a:rPr lang="en-GB" sz="1400" b="0" i="0" u="none" strike="noStrike" dirty="0">
                          <a:solidFill>
                            <a:srgbClr val="000000"/>
                          </a:solidFill>
                          <a:effectLst/>
                          <a:latin typeface="Arial" panose="020B0604020202020204" pitchFamily="34" charset="0"/>
                        </a:rPr>
                        <a:t> </a:t>
                      </a:r>
                    </a:p>
                  </a:txBody>
                  <a:tcPr marL="5961" marR="5961" marT="59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hMerge="1">
                  <a:txBody>
                    <a:bodyPr/>
                    <a:lstStyle/>
                    <a:p>
                      <a:endParaRPr lang="en-GB"/>
                    </a:p>
                  </a:txBody>
                  <a:tcPr/>
                </a:tc>
                <a:tc rowSpan="2" hMerge="1">
                  <a:txBody>
                    <a:bodyPr/>
                    <a:lstStyle/>
                    <a:p>
                      <a:endParaRPr lang="en-GB"/>
                    </a:p>
                  </a:txBody>
                  <a:tcPr/>
                </a:tc>
                <a:tc>
                  <a:txBody>
                    <a:bodyPr/>
                    <a:lstStyle/>
                    <a:p>
                      <a:pPr algn="l" fontAlgn="ctr"/>
                      <a:r>
                        <a:rPr lang="en-US" sz="1400" b="1" i="0" u="none" strike="noStrike">
                          <a:solidFill>
                            <a:srgbClr val="000000"/>
                          </a:solidFill>
                          <a:effectLst/>
                          <a:latin typeface="Arial" panose="020B0604020202020204" pitchFamily="34" charset="0"/>
                        </a:rPr>
                        <a:t>Proposed additional notes on coverage</a:t>
                      </a:r>
                      <a:endParaRPr lang="en-GB" sz="1400" b="1" i="0" u="none" strike="noStrike">
                        <a:solidFill>
                          <a:srgbClr val="000000"/>
                        </a:solidFill>
                        <a:effectLst/>
                        <a:latin typeface="Arial" panose="020B0604020202020204" pitchFamily="34" charset="0"/>
                      </a:endParaRPr>
                    </a:p>
                  </a:txBody>
                  <a:tcPr marL="5961" marR="5961" marT="59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3"/>
                  </a:ext>
                </a:extLst>
              </a:tr>
              <a:tr h="1469009">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l" fontAlgn="ctr"/>
                      <a:r>
                        <a:rPr lang="en-GB" sz="1400" b="0" i="0" u="none" strike="noStrike" dirty="0">
                          <a:solidFill>
                            <a:srgbClr val="000000"/>
                          </a:solidFill>
                          <a:effectLst/>
                          <a:latin typeface="Arial" panose="020B0604020202020204" pitchFamily="34" charset="0"/>
                        </a:rPr>
                        <a:t>Immunisation; prevention and control of infectious and parasite diseases, except malaria (12262), tuberculosis (12263),</a:t>
                      </a:r>
                      <a:r>
                        <a:rPr lang="en-GB" sz="1400" b="0" i="0" u="none" strike="noStrike" dirty="0">
                          <a:solidFill>
                            <a:srgbClr val="FF0000"/>
                          </a:solidFill>
                          <a:effectLst/>
                          <a:latin typeface="Arial" panose="020B0604020202020204" pitchFamily="34" charset="0"/>
                        </a:rPr>
                        <a:t> </a:t>
                      </a:r>
                      <a:r>
                        <a:rPr lang="en-GB" sz="1400" b="0" i="0" u="none" strike="noStrike" dirty="0">
                          <a:solidFill>
                            <a:srgbClr val="0070C0"/>
                          </a:solidFill>
                          <a:effectLst/>
                          <a:latin typeface="Arial" panose="020B0604020202020204" pitchFamily="34" charset="0"/>
                        </a:rPr>
                        <a:t>zoonosis (DDDD</a:t>
                      </a:r>
                      <a:r>
                        <a:rPr lang="en-GB" sz="1400" b="0" i="0" u="none" strike="noStrike" dirty="0">
                          <a:solidFill>
                            <a:srgbClr val="000000"/>
                          </a:solidFill>
                          <a:effectLst/>
                          <a:latin typeface="Arial" panose="020B0604020202020204" pitchFamily="34" charset="0"/>
                        </a:rPr>
                        <a:t>), HIV/AIDS and other STDs (13040). It includes diarrheal diseases, vector-borne diseases (e.g. river blindness and guinea worm), viral diseases, mycosis, helminthiasis, diseases by other bacteria and viruses, pediculosis, etc.</a:t>
                      </a:r>
                    </a:p>
                  </a:txBody>
                  <a:tcPr marL="5961" marR="5961" marT="59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0473">
                <a:tc gridSpan="3">
                  <a:txBody>
                    <a:bodyPr/>
                    <a:lstStyle/>
                    <a:p>
                      <a:pPr algn="l" fontAlgn="ctr"/>
                      <a:r>
                        <a:rPr lang="en-US" sz="1400" b="1" i="0" u="none" strike="noStrike">
                          <a:solidFill>
                            <a:srgbClr val="000000"/>
                          </a:solidFill>
                          <a:effectLst/>
                          <a:latin typeface="Arial" panose="020B0604020202020204" pitchFamily="34" charset="0"/>
                        </a:rPr>
                        <a:t> </a:t>
                      </a:r>
                      <a:endParaRPr lang="en-GB" sz="1400" b="1" i="0" u="none" strike="noStrike">
                        <a:solidFill>
                          <a:srgbClr val="000000"/>
                        </a:solidFill>
                        <a:effectLst/>
                        <a:latin typeface="Arial" panose="020B0604020202020204" pitchFamily="34" charset="0"/>
                      </a:endParaRPr>
                    </a:p>
                  </a:txBody>
                  <a:tcPr marL="5961" marR="5961" marT="59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a:txBody>
                    <a:bodyPr/>
                    <a:lstStyle/>
                    <a:p>
                      <a:pPr algn="l" fontAlgn="ctr"/>
                      <a:r>
                        <a:rPr lang="en-US" sz="1400" b="1" i="0" u="none" strike="noStrike">
                          <a:solidFill>
                            <a:srgbClr val="000000"/>
                          </a:solidFill>
                          <a:effectLst/>
                          <a:latin typeface="Arial" panose="020B0604020202020204" pitchFamily="34" charset="0"/>
                        </a:rPr>
                        <a:t>What to do with the intervention that are removed? </a:t>
                      </a:r>
                      <a:endParaRPr lang="en-GB" sz="1400" b="1" i="0" u="none" strike="noStrike">
                        <a:solidFill>
                          <a:srgbClr val="000000"/>
                        </a:solidFill>
                        <a:effectLst/>
                        <a:latin typeface="Arial" panose="020B0604020202020204" pitchFamily="34" charset="0"/>
                      </a:endParaRPr>
                    </a:p>
                  </a:txBody>
                  <a:tcPr marL="5961" marR="5961" marT="59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5"/>
                  </a:ext>
                </a:extLst>
              </a:tr>
              <a:tr h="841937">
                <a:tc gridSpan="3">
                  <a:txBody>
                    <a:bodyPr/>
                    <a:lstStyle/>
                    <a:p>
                      <a:pPr algn="l" fontAlgn="ctr"/>
                      <a:r>
                        <a:rPr lang="en-US" sz="1400" b="0" i="0" u="none" strike="noStrike">
                          <a:solidFill>
                            <a:srgbClr val="000000"/>
                          </a:solidFill>
                          <a:effectLst/>
                          <a:latin typeface="Arial" panose="020B0604020202020204" pitchFamily="34" charset="0"/>
                        </a:rPr>
                        <a:t> </a:t>
                      </a:r>
                      <a:endParaRPr lang="en-GB" sz="1400" b="0" i="0" u="none" strike="noStrike">
                        <a:solidFill>
                          <a:srgbClr val="000000"/>
                        </a:solidFill>
                        <a:effectLst/>
                        <a:latin typeface="Arial" panose="020B0604020202020204" pitchFamily="34" charset="0"/>
                      </a:endParaRPr>
                    </a:p>
                  </a:txBody>
                  <a:tcPr marL="5961" marR="5961" marT="59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ctr"/>
                      <a:r>
                        <a:rPr lang="en-US" sz="1400" b="0" i="0" u="none" strike="noStrike" dirty="0">
                          <a:solidFill>
                            <a:srgbClr val="000000"/>
                          </a:solidFill>
                          <a:effectLst/>
                          <a:latin typeface="Arial" panose="020B0604020202020204" pitchFamily="34" charset="0"/>
                        </a:rPr>
                        <a:t>Create a NEW purpose code </a:t>
                      </a:r>
                      <a:r>
                        <a:rPr lang="en-US" sz="1400" b="0" i="0" u="none" strike="noStrike" dirty="0">
                          <a:solidFill>
                            <a:srgbClr val="0070C0"/>
                          </a:solidFill>
                          <a:effectLst/>
                          <a:latin typeface="Arial" panose="020B0604020202020204" pitchFamily="34" charset="0"/>
                        </a:rPr>
                        <a:t>DDDD</a:t>
                      </a:r>
                      <a:r>
                        <a:rPr lang="en-US" sz="1400" b="0" i="0" u="none" strike="noStrike" dirty="0">
                          <a:solidFill>
                            <a:srgbClr val="000000"/>
                          </a:solidFill>
                          <a:effectLst/>
                          <a:latin typeface="Arial" panose="020B0604020202020204" pitchFamily="34" charset="0"/>
                        </a:rPr>
                        <a:t> called </a:t>
                      </a:r>
                      <a:r>
                        <a:rPr lang="en-US" sz="1400" b="0" i="1" u="none" strike="noStrike" dirty="0">
                          <a:solidFill>
                            <a:srgbClr val="0070C0"/>
                          </a:solidFill>
                          <a:effectLst/>
                          <a:latin typeface="Arial" panose="020B0604020202020204" pitchFamily="34" charset="0"/>
                        </a:rPr>
                        <a:t>“Ongoing and emerging risks at the animal-human-agriculture-food-environment interface</a:t>
                      </a:r>
                      <a:r>
                        <a:rPr lang="en-US" sz="1400" b="0" i="0" u="none" strike="noStrike" dirty="0">
                          <a:solidFill>
                            <a:srgbClr val="0070C0"/>
                          </a:solidFill>
                          <a:effectLst/>
                          <a:latin typeface="Arial" panose="020B0604020202020204" pitchFamily="34" charset="0"/>
                        </a:rPr>
                        <a:t>” </a:t>
                      </a:r>
                      <a:r>
                        <a:rPr lang="en-US" sz="1400" b="0" i="0" u="none" strike="noStrike" dirty="0">
                          <a:solidFill>
                            <a:srgbClr val="000000"/>
                          </a:solidFill>
                          <a:effectLst/>
                          <a:latin typeface="Arial" panose="020B0604020202020204" pitchFamily="34" charset="0"/>
                        </a:rPr>
                        <a:t>and bring in </a:t>
                      </a:r>
                      <a:r>
                        <a:rPr lang="en-US" sz="1400" b="0" i="0" u="sng" strike="noStrike" dirty="0">
                          <a:solidFill>
                            <a:srgbClr val="000000"/>
                          </a:solidFill>
                          <a:effectLst/>
                          <a:latin typeface="Arial" panose="020B0604020202020204" pitchFamily="34" charset="0"/>
                        </a:rPr>
                        <a:t>zoonosis</a:t>
                      </a:r>
                      <a:r>
                        <a:rPr lang="en-US" sz="1400" b="0" i="0" u="none" strike="noStrike" dirty="0">
                          <a:solidFill>
                            <a:srgbClr val="000000"/>
                          </a:solidFill>
                          <a:effectLst/>
                          <a:latin typeface="Arial" panose="020B0604020202020204" pitchFamily="34" charset="0"/>
                        </a:rPr>
                        <a:t> in this purpose code. </a:t>
                      </a:r>
                      <a:endParaRPr lang="en-GB" sz="1400" b="0" i="0" u="none" strike="noStrike" dirty="0">
                        <a:solidFill>
                          <a:srgbClr val="000000"/>
                        </a:solidFill>
                        <a:effectLst/>
                        <a:latin typeface="Arial" panose="020B0604020202020204" pitchFamily="34" charset="0"/>
                      </a:endParaRPr>
                    </a:p>
                  </a:txBody>
                  <a:tcPr marL="5961" marR="5961" marT="59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Title 2"/>
          <p:cNvSpPr txBox="1">
            <a:spLocks/>
          </p:cNvSpPr>
          <p:nvPr/>
        </p:nvSpPr>
        <p:spPr bwMode="auto">
          <a:xfrm>
            <a:off x="3599385" y="518483"/>
            <a:ext cx="5544615" cy="9541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baseline="0">
                <a:solidFill>
                  <a:schemeClr val="tx1"/>
                </a:solidFill>
                <a:latin typeface="+mj-lt"/>
                <a:ea typeface="+mj-ea"/>
                <a:cs typeface="+mj-cs"/>
              </a:defRPr>
            </a:lvl1pPr>
            <a:lvl2pPr algn="ctr" rtl="0" eaLnBrk="0" fontAlgn="base" hangingPunct="0">
              <a:spcBef>
                <a:spcPct val="0"/>
              </a:spcBef>
              <a:spcAft>
                <a:spcPct val="0"/>
              </a:spcAft>
              <a:defRPr sz="2800">
                <a:solidFill>
                  <a:srgbClr val="00349C"/>
                </a:solidFill>
                <a:latin typeface="Arial" charset="0"/>
              </a:defRPr>
            </a:lvl2pPr>
            <a:lvl3pPr algn="ctr" rtl="0" eaLnBrk="0" fontAlgn="base" hangingPunct="0">
              <a:spcBef>
                <a:spcPct val="0"/>
              </a:spcBef>
              <a:spcAft>
                <a:spcPct val="0"/>
              </a:spcAft>
              <a:defRPr sz="2800">
                <a:solidFill>
                  <a:srgbClr val="00349C"/>
                </a:solidFill>
                <a:latin typeface="Arial" charset="0"/>
              </a:defRPr>
            </a:lvl3pPr>
            <a:lvl4pPr algn="ctr" rtl="0" eaLnBrk="0" fontAlgn="base" hangingPunct="0">
              <a:spcBef>
                <a:spcPct val="0"/>
              </a:spcBef>
              <a:spcAft>
                <a:spcPct val="0"/>
              </a:spcAft>
              <a:defRPr sz="2800">
                <a:solidFill>
                  <a:srgbClr val="00349C"/>
                </a:solidFill>
                <a:latin typeface="Arial" charset="0"/>
              </a:defRPr>
            </a:lvl4pPr>
            <a:lvl5pPr algn="ctr" rtl="0" eaLnBrk="0" fontAlgn="base" hangingPunct="0">
              <a:spcBef>
                <a:spcPct val="0"/>
              </a:spcBef>
              <a:spcAft>
                <a:spcPct val="0"/>
              </a:spcAft>
              <a:defRPr sz="2800">
                <a:solidFill>
                  <a:srgbClr val="00349C"/>
                </a:solidFill>
                <a:latin typeface="Arial" charset="0"/>
              </a:defRPr>
            </a:lvl5pPr>
            <a:lvl6pPr marL="457200" algn="ctr" rtl="0" fontAlgn="base">
              <a:spcBef>
                <a:spcPct val="0"/>
              </a:spcBef>
              <a:spcAft>
                <a:spcPct val="0"/>
              </a:spcAft>
              <a:defRPr sz="2800">
                <a:solidFill>
                  <a:srgbClr val="00349C"/>
                </a:solidFill>
                <a:latin typeface="Arial" charset="0"/>
              </a:defRPr>
            </a:lvl6pPr>
            <a:lvl7pPr marL="914400" algn="ctr" rtl="0" fontAlgn="base">
              <a:spcBef>
                <a:spcPct val="0"/>
              </a:spcBef>
              <a:spcAft>
                <a:spcPct val="0"/>
              </a:spcAft>
              <a:defRPr sz="2800">
                <a:solidFill>
                  <a:srgbClr val="00349C"/>
                </a:solidFill>
                <a:latin typeface="Arial" charset="0"/>
              </a:defRPr>
            </a:lvl7pPr>
            <a:lvl8pPr marL="1371600" algn="ctr" rtl="0" fontAlgn="base">
              <a:spcBef>
                <a:spcPct val="0"/>
              </a:spcBef>
              <a:spcAft>
                <a:spcPct val="0"/>
              </a:spcAft>
              <a:defRPr sz="2800">
                <a:solidFill>
                  <a:srgbClr val="00349C"/>
                </a:solidFill>
                <a:latin typeface="Arial" charset="0"/>
              </a:defRPr>
            </a:lvl8pPr>
            <a:lvl9pPr marL="1828800" algn="ctr" rtl="0" fontAlgn="base">
              <a:spcBef>
                <a:spcPct val="0"/>
              </a:spcBef>
              <a:spcAft>
                <a:spcPct val="0"/>
              </a:spcAft>
              <a:defRPr sz="2800">
                <a:solidFill>
                  <a:srgbClr val="00349C"/>
                </a:solidFill>
                <a:latin typeface="Arial" charset="0"/>
              </a:defRPr>
            </a:lvl9pPr>
          </a:lstStyle>
          <a:p>
            <a:pPr algn="l"/>
            <a:r>
              <a:rPr lang="en-US" sz="2800" kern="0" dirty="0">
                <a:solidFill>
                  <a:srgbClr val="0033CC"/>
                </a:solidFill>
              </a:rPr>
              <a:t>Modify/clarify existing descriptions</a:t>
            </a:r>
          </a:p>
        </p:txBody>
      </p:sp>
    </p:spTree>
    <p:extLst>
      <p:ext uri="{BB962C8B-B14F-4D97-AF65-F5344CB8AC3E}">
        <p14:creationId xmlns:p14="http://schemas.microsoft.com/office/powerpoint/2010/main" val="39648700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2039</Words>
  <Application>Microsoft Office PowerPoint</Application>
  <PresentationFormat>On-screen Show (4:3)</PresentationFormat>
  <Paragraphs>257</Paragraphs>
  <Slides>20</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Courier New</vt:lpstr>
      <vt:lpstr>Lucida Grande</vt:lpstr>
      <vt:lpstr>Wingdings</vt:lpstr>
      <vt:lpstr>Default Design</vt:lpstr>
      <vt:lpstr>Worksheet</vt:lpstr>
      <vt:lpstr> Proposal to amend the CRS classifications in light of SDG Goal 2- End Hunger  04 October 2017  </vt:lpstr>
      <vt:lpstr>Objective</vt:lpstr>
      <vt:lpstr>PowerPoint Presentation</vt:lpstr>
      <vt:lpstr>Principles followed</vt:lpstr>
      <vt:lpstr>GAPS identified</vt:lpstr>
      <vt:lpstr>SECTOR/PURPOSE CODE GAPS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lpstr>Next steps</vt:lpstr>
      <vt:lpstr>PowerPoint Presentation</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Drechsler, Denis (ESAC)</dc:creator>
  <cp:lastModifiedBy>Rohini Simbodyal</cp:lastModifiedBy>
  <cp:revision>647</cp:revision>
  <cp:lastPrinted>2017-09-27T17:54:19Z</cp:lastPrinted>
  <dcterms:created xsi:type="dcterms:W3CDTF">2009-07-20T12:04:05Z</dcterms:created>
  <dcterms:modified xsi:type="dcterms:W3CDTF">2017-10-22T20:36:57Z</dcterms:modified>
</cp:coreProperties>
</file>