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0" r:id="rId3"/>
    <p:sldId id="265" r:id="rId4"/>
    <p:sldId id="258" r:id="rId5"/>
    <p:sldId id="271" r:id="rId6"/>
    <p:sldId id="272" r:id="rId7"/>
    <p:sldId id="268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3" autoAdjust="0"/>
    <p:restoredTop sz="86323" autoAdjust="0"/>
  </p:normalViewPr>
  <p:slideViewPr>
    <p:cSldViewPr snapToGrid="0" snapToObjects="1">
      <p:cViewPr>
        <p:scale>
          <a:sx n="66" d="100"/>
          <a:sy n="66" d="100"/>
        </p:scale>
        <p:origin x="-204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411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1188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65934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3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6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8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2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1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8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9123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31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1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9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5403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4289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57694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111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9065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3124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1892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4F43-5A2B-AF4B-BECF-B90C61C30D2F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1296-5D9C-E745-BB8E-71A82F2FAE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46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4F43-5A2B-AF4B-BECF-B90C61C30D2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1296-5D9C-E745-BB8E-71A82F2FAE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581"/>
            <a:ext cx="2881086" cy="7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315" y="5210629"/>
            <a:ext cx="7532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Members’ Assembly meeting,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3-5 </a:t>
            </a:r>
            <a:r>
              <a:rPr lang="en-US" sz="3200" b="1" dirty="0">
                <a:solidFill>
                  <a:schemeClr val="accent1"/>
                </a:solidFill>
              </a:rPr>
              <a:t>October 2017, Rome</a:t>
            </a:r>
          </a:p>
        </p:txBody>
      </p:sp>
      <p:pic>
        <p:nvPicPr>
          <p:cNvPr id="7" name="Immagine 6" descr="prov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2" y="336333"/>
            <a:ext cx="2266949" cy="3198185"/>
          </a:xfrm>
          <a:prstGeom prst="rect">
            <a:avLst/>
          </a:prstGeom>
        </p:spPr>
      </p:pic>
      <p:pic>
        <p:nvPicPr>
          <p:cNvPr id="8" name="Immagine 7" descr="LOGO_AICS_ITA_V-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2567616"/>
            <a:ext cx="1054099" cy="925231"/>
          </a:xfrm>
          <a:prstGeom prst="rect">
            <a:avLst/>
          </a:prstGeom>
        </p:spPr>
      </p:pic>
      <p:pic>
        <p:nvPicPr>
          <p:cNvPr id="5122" name="Picture 2" descr="IATI_ba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48" y="1625601"/>
            <a:ext cx="4383504" cy="32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313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o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336332"/>
            <a:ext cx="2266949" cy="3198185"/>
          </a:xfrm>
          <a:prstGeom prst="rect">
            <a:avLst/>
          </a:prstGeom>
        </p:spPr>
      </p:pic>
      <p:pic>
        <p:nvPicPr>
          <p:cNvPr id="4" name="Immagine 3" descr="LOGO_AICS_ITA_V-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2567615"/>
            <a:ext cx="1054099" cy="92523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068" y="1544591"/>
            <a:ext cx="7418132" cy="2374265"/>
          </a:xfrm>
        </p:spPr>
        <p:txBody>
          <a:bodyPr lIns="36000" tIns="36000" rIns="36000" bIns="36000">
            <a:noAutofit/>
          </a:bodyPr>
          <a:lstStyle/>
          <a:p>
            <a:pPr algn="just"/>
            <a:r>
              <a:rPr lang="it-IT" sz="2200" dirty="0" smtClean="0">
                <a:solidFill>
                  <a:srgbClr val="000090"/>
                </a:solidFill>
              </a:rPr>
              <a:t>REACHED TARGET: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0090"/>
                </a:solidFill>
              </a:rPr>
              <a:t>March 2017 AICS </a:t>
            </a:r>
            <a:r>
              <a:rPr lang="it-IT" sz="2200" dirty="0" err="1" smtClean="0">
                <a:solidFill>
                  <a:srgbClr val="000090"/>
                </a:solidFill>
              </a:rPr>
              <a:t>joined</a:t>
            </a:r>
            <a:r>
              <a:rPr lang="it-IT" sz="2200" dirty="0">
                <a:solidFill>
                  <a:srgbClr val="000090"/>
                </a:solidFill>
              </a:rPr>
              <a:t> </a:t>
            </a:r>
            <a:r>
              <a:rPr lang="it-IT" sz="2200" dirty="0" err="1" smtClean="0">
                <a:solidFill>
                  <a:srgbClr val="000090"/>
                </a:solidFill>
              </a:rPr>
              <a:t>IATI’s</a:t>
            </a:r>
            <a:r>
              <a:rPr lang="it-IT" sz="2200" dirty="0" smtClean="0">
                <a:solidFill>
                  <a:srgbClr val="000090"/>
                </a:solidFill>
              </a:rPr>
              <a:t> </a:t>
            </a:r>
            <a:r>
              <a:rPr lang="it-IT" sz="2200" dirty="0" err="1" smtClean="0">
                <a:solidFill>
                  <a:srgbClr val="000090"/>
                </a:solidFill>
              </a:rPr>
              <a:t>accession</a:t>
            </a:r>
            <a:r>
              <a:rPr lang="it-IT" sz="2200" dirty="0" smtClean="0">
                <a:solidFill>
                  <a:srgbClr val="000090"/>
                </a:solidFill>
              </a:rPr>
              <a:t> procedure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200" dirty="0" err="1" smtClean="0">
                <a:solidFill>
                  <a:srgbClr val="000090"/>
                </a:solidFill>
              </a:rPr>
              <a:t>June</a:t>
            </a:r>
            <a:r>
              <a:rPr lang="it-IT" sz="2200" dirty="0" smtClean="0">
                <a:solidFill>
                  <a:srgbClr val="000090"/>
                </a:solidFill>
              </a:rPr>
              <a:t> 2017, AICS </a:t>
            </a:r>
            <a:r>
              <a:rPr lang="it-IT" sz="2200" dirty="0" err="1" smtClean="0">
                <a:solidFill>
                  <a:srgbClr val="000090"/>
                </a:solidFill>
              </a:rPr>
              <a:t>already</a:t>
            </a:r>
            <a:r>
              <a:rPr lang="it-IT" sz="2200" dirty="0" smtClean="0">
                <a:solidFill>
                  <a:srgbClr val="000090"/>
                </a:solidFill>
              </a:rPr>
              <a:t> </a:t>
            </a:r>
            <a:r>
              <a:rPr lang="it-IT" sz="2200" dirty="0" err="1" smtClean="0">
                <a:solidFill>
                  <a:srgbClr val="000090"/>
                </a:solidFill>
              </a:rPr>
              <a:t>published</a:t>
            </a:r>
            <a:r>
              <a:rPr lang="it-IT" sz="2200" dirty="0" smtClean="0">
                <a:solidFill>
                  <a:srgbClr val="000090"/>
                </a:solidFill>
              </a:rPr>
              <a:t>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200" dirty="0" smtClean="0">
                <a:solidFill>
                  <a:srgbClr val="000090"/>
                </a:solidFill>
              </a:rPr>
              <a:t>First </a:t>
            </a:r>
            <a:r>
              <a:rPr lang="it-IT" sz="2200" dirty="0" err="1" smtClean="0">
                <a:solidFill>
                  <a:srgbClr val="000090"/>
                </a:solidFill>
              </a:rPr>
              <a:t>organizational</a:t>
            </a:r>
            <a:r>
              <a:rPr lang="it-IT" sz="2200" dirty="0" smtClean="0">
                <a:solidFill>
                  <a:srgbClr val="000090"/>
                </a:solidFill>
              </a:rPr>
              <a:t> chart </a:t>
            </a:r>
            <a:endParaRPr lang="it-IT" sz="2200" dirty="0">
              <a:solidFill>
                <a:srgbClr val="000090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200" dirty="0" smtClean="0">
                <a:solidFill>
                  <a:srgbClr val="000090"/>
                </a:solidFill>
              </a:rPr>
              <a:t> budget data 2016-2018 with a break down for partner </a:t>
            </a:r>
            <a:r>
              <a:rPr lang="it-IT" sz="2200" dirty="0" err="1" smtClean="0">
                <a:solidFill>
                  <a:srgbClr val="000090"/>
                </a:solidFill>
              </a:rPr>
              <a:t>countries</a:t>
            </a:r>
            <a:r>
              <a:rPr lang="it-IT" sz="2200" dirty="0" smtClean="0">
                <a:solidFill>
                  <a:srgbClr val="000090"/>
                </a:solidFill>
              </a:rPr>
              <a:t> </a:t>
            </a:r>
          </a:p>
          <a:p>
            <a:pPr algn="just"/>
            <a:endParaRPr lang="it-IT" sz="2400" dirty="0" smtClean="0">
              <a:solidFill>
                <a:srgbClr val="00009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4" y="181757"/>
            <a:ext cx="2972528" cy="7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2579"/>
            <a:ext cx="2079625" cy="14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81225" y="4183916"/>
            <a:ext cx="6600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0"/>
                </a:solidFill>
              </a:rPr>
              <a:t>ON GOING: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Authomatic</a:t>
            </a:r>
            <a:r>
              <a:rPr lang="it-IT" sz="2000" dirty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transmission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both</a:t>
            </a:r>
            <a:r>
              <a:rPr lang="it-IT" sz="2000" dirty="0" smtClean="0">
                <a:solidFill>
                  <a:srgbClr val="000090"/>
                </a:solidFill>
              </a:rPr>
              <a:t> to IATI and to </a:t>
            </a:r>
            <a:r>
              <a:rPr lang="it-IT" sz="2000" dirty="0" err="1" smtClean="0">
                <a:solidFill>
                  <a:srgbClr val="000090"/>
                </a:solidFill>
              </a:rPr>
              <a:t>Openaid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smtClean="0">
                <a:solidFill>
                  <a:srgbClr val="000090"/>
                </a:solidFill>
              </a:rPr>
              <a:t>in </a:t>
            </a:r>
            <a:r>
              <a:rPr lang="it-IT" sz="2000" dirty="0" err="1" smtClean="0">
                <a:solidFill>
                  <a:srgbClr val="000090"/>
                </a:solidFill>
              </a:rPr>
              <a:t>order</a:t>
            </a:r>
            <a:r>
              <a:rPr lang="it-IT" sz="2000" dirty="0" smtClean="0">
                <a:solidFill>
                  <a:srgbClr val="000090"/>
                </a:solidFill>
              </a:rPr>
              <a:t> to </a:t>
            </a:r>
            <a:r>
              <a:rPr lang="it-IT" sz="2000" dirty="0" err="1" smtClean="0">
                <a:solidFill>
                  <a:srgbClr val="000090"/>
                </a:solidFill>
              </a:rPr>
              <a:t>grant</a:t>
            </a:r>
            <a:r>
              <a:rPr lang="it-IT" sz="2000" dirty="0" smtClean="0">
                <a:solidFill>
                  <a:srgbClr val="000090"/>
                </a:solidFill>
              </a:rPr>
              <a:t> data </a:t>
            </a:r>
            <a:r>
              <a:rPr lang="it-IT" sz="2000" dirty="0" err="1" smtClean="0">
                <a:solidFill>
                  <a:srgbClr val="000090"/>
                </a:solidFill>
              </a:rPr>
              <a:t>consistency</a:t>
            </a:r>
            <a:endParaRPr lang="it-IT" sz="2000" dirty="0">
              <a:solidFill>
                <a:srgbClr val="00009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000090"/>
                </a:solidFill>
              </a:rPr>
              <a:t>BY END OF OCTOBER </a:t>
            </a:r>
            <a:r>
              <a:rPr lang="it-IT" sz="2000" dirty="0" err="1" smtClean="0">
                <a:solidFill>
                  <a:srgbClr val="000090"/>
                </a:solidFill>
              </a:rPr>
              <a:t>publication</a:t>
            </a:r>
            <a:r>
              <a:rPr lang="it-IT" sz="2000" smtClean="0">
                <a:solidFill>
                  <a:srgbClr val="000090"/>
                </a:solidFill>
              </a:rPr>
              <a:t> of </a:t>
            </a:r>
            <a:r>
              <a:rPr lang="it-IT" sz="2000" dirty="0" smtClean="0">
                <a:solidFill>
                  <a:srgbClr val="000090"/>
                </a:solidFill>
              </a:rPr>
              <a:t>the first file of «</a:t>
            </a:r>
            <a:r>
              <a:rPr lang="it-IT" sz="2000" dirty="0" err="1" smtClean="0">
                <a:solidFill>
                  <a:srgbClr val="000090"/>
                </a:solidFill>
              </a:rPr>
              <a:t>pilot</a:t>
            </a:r>
            <a:r>
              <a:rPr lang="it-IT" sz="2000" dirty="0" smtClean="0">
                <a:solidFill>
                  <a:srgbClr val="000090"/>
                </a:solidFill>
              </a:rPr>
              <a:t> case» </a:t>
            </a:r>
            <a:r>
              <a:rPr lang="it-IT" sz="2000" dirty="0" err="1" smtClean="0">
                <a:solidFill>
                  <a:srgbClr val="000090"/>
                </a:solidFill>
              </a:rPr>
              <a:t>Ethopia</a:t>
            </a:r>
            <a:endParaRPr lang="it-IT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4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o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2" y="336333"/>
            <a:ext cx="2266949" cy="3198185"/>
          </a:xfrm>
          <a:prstGeom prst="rect">
            <a:avLst/>
          </a:prstGeom>
        </p:spPr>
      </p:pic>
      <p:pic>
        <p:nvPicPr>
          <p:cNvPr id="4" name="Immagine 3" descr="LOGO_AICS_ITA_V-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2567616"/>
            <a:ext cx="1054099" cy="92523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069" y="1514738"/>
            <a:ext cx="7418132" cy="2815963"/>
          </a:xfrm>
        </p:spPr>
        <p:txBody>
          <a:bodyPr>
            <a:normAutofit/>
          </a:bodyPr>
          <a:lstStyle/>
          <a:p>
            <a:pPr algn="just"/>
            <a:endParaRPr lang="it-IT" sz="2800" dirty="0">
              <a:solidFill>
                <a:srgbClr val="000090"/>
              </a:solidFill>
            </a:endParaRPr>
          </a:p>
          <a:p>
            <a:pPr algn="just"/>
            <a:endParaRPr lang="it-IT" sz="2800" dirty="0" smtClean="0">
              <a:solidFill>
                <a:srgbClr val="000090"/>
              </a:solidFill>
            </a:endParaRP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95300" y="4330700"/>
            <a:ext cx="83820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800" dirty="0" smtClean="0">
              <a:solidFill>
                <a:srgbClr val="000090"/>
              </a:solidFill>
            </a:endParaRPr>
          </a:p>
          <a:p>
            <a:pPr algn="just"/>
            <a:endParaRPr lang="it-IT" sz="2800" dirty="0" smtClean="0">
              <a:solidFill>
                <a:srgbClr val="000090"/>
              </a:solidFill>
            </a:endParaRPr>
          </a:p>
          <a:p>
            <a:pPr algn="just"/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2105026" y="2400538"/>
            <a:ext cx="3752849" cy="20288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llout 1 19"/>
          <p:cNvSpPr/>
          <p:nvPr/>
        </p:nvSpPr>
        <p:spPr>
          <a:xfrm>
            <a:off x="4023469" y="1137513"/>
            <a:ext cx="2438403" cy="895348"/>
          </a:xfrm>
          <a:prstGeom prst="borderCallout1">
            <a:avLst>
              <a:gd name="adj1" fmla="val 15559"/>
              <a:gd name="adj2" fmla="val -130"/>
              <a:gd name="adj3" fmla="val 140159"/>
              <a:gd name="adj4" fmla="val -26224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cap="small" spc="200" dirty="0" smtClean="0"/>
              <a:t>AID TRANSPARENCY INDEX</a:t>
            </a:r>
            <a:endParaRPr lang="it-IT" sz="2000" b="1" cap="small" spc="200" dirty="0"/>
          </a:p>
        </p:txBody>
      </p:sp>
      <p:sp>
        <p:nvSpPr>
          <p:cNvPr id="21" name="Callout 2 20"/>
          <p:cNvSpPr/>
          <p:nvPr/>
        </p:nvSpPr>
        <p:spPr>
          <a:xfrm>
            <a:off x="6239857" y="2400538"/>
            <a:ext cx="1684945" cy="1657112"/>
          </a:xfrm>
          <a:prstGeom prst="borderCallout2">
            <a:avLst>
              <a:gd name="adj1" fmla="val 17195"/>
              <a:gd name="adj2" fmla="val -111"/>
              <a:gd name="adj3" fmla="val 18750"/>
              <a:gd name="adj4" fmla="val -16667"/>
              <a:gd name="adj5" fmla="val 39407"/>
              <a:gd name="adj6" fmla="val -26613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cap="small" spc="200" dirty="0" smtClean="0"/>
              <a:t>IATI</a:t>
            </a:r>
            <a:r>
              <a:rPr lang="it-IT" b="1" cap="small" spc="200" dirty="0" smtClean="0"/>
              <a:t> </a:t>
            </a:r>
            <a:r>
              <a:rPr lang="it-IT" sz="2000" dirty="0" smtClean="0"/>
              <a:t>International </a:t>
            </a:r>
            <a:r>
              <a:rPr lang="it-IT" sz="2000" dirty="0" err="1" smtClean="0"/>
              <a:t>Aid</a:t>
            </a:r>
            <a:r>
              <a:rPr lang="it-IT" sz="2000" dirty="0" smtClean="0"/>
              <a:t> </a:t>
            </a:r>
            <a:r>
              <a:rPr lang="it-IT" sz="2000" dirty="0" err="1" smtClean="0"/>
              <a:t>Trasparency</a:t>
            </a:r>
            <a:r>
              <a:rPr lang="it-IT" sz="2000" dirty="0" smtClean="0"/>
              <a:t> </a:t>
            </a:r>
            <a:r>
              <a:rPr lang="it-IT" sz="2000" dirty="0" err="1" smtClean="0"/>
              <a:t>Initiative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24" name="Callout 2 23"/>
          <p:cNvSpPr/>
          <p:nvPr/>
        </p:nvSpPr>
        <p:spPr>
          <a:xfrm>
            <a:off x="95251" y="2243836"/>
            <a:ext cx="1895475" cy="918972"/>
          </a:xfrm>
          <a:prstGeom prst="borderCallout2">
            <a:avLst>
              <a:gd name="adj1" fmla="val 34816"/>
              <a:gd name="adj2" fmla="val 99607"/>
              <a:gd name="adj3" fmla="val 34816"/>
              <a:gd name="adj4" fmla="val 99198"/>
              <a:gd name="adj5" fmla="val 64304"/>
              <a:gd name="adj6" fmla="val 119429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cap="small" spc="200" dirty="0" smtClean="0"/>
              <a:t>ex art.17 </a:t>
            </a:r>
            <a:r>
              <a:rPr lang="it-IT" b="1" cap="small" spc="200" dirty="0" err="1" smtClean="0"/>
              <a:t>clause</a:t>
            </a:r>
            <a:r>
              <a:rPr lang="it-IT" b="1" cap="small" spc="200" dirty="0" smtClean="0"/>
              <a:t> 9 </a:t>
            </a:r>
            <a:r>
              <a:rPr lang="it-IT" sz="2400" b="1" cap="small" spc="200" dirty="0" smtClean="0"/>
              <a:t>L.125/2014</a:t>
            </a:r>
            <a:endParaRPr lang="it-IT" sz="2400" b="1" cap="small" spc="200" dirty="0"/>
          </a:p>
        </p:txBody>
      </p:sp>
      <p:sp>
        <p:nvSpPr>
          <p:cNvPr id="26" name="Callout 1 25"/>
          <p:cNvSpPr/>
          <p:nvPr/>
        </p:nvSpPr>
        <p:spPr>
          <a:xfrm>
            <a:off x="1581151" y="4879976"/>
            <a:ext cx="3809998" cy="1539873"/>
          </a:xfrm>
          <a:prstGeom prst="borderCallout1">
            <a:avLst>
              <a:gd name="adj1" fmla="val 665"/>
              <a:gd name="adj2" fmla="val 98984"/>
              <a:gd name="adj3" fmla="val -25153"/>
              <a:gd name="adj4" fmla="val 62442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200" dirty="0" smtClean="0"/>
              <a:t>OGP </a:t>
            </a:r>
          </a:p>
          <a:p>
            <a:pPr algn="ctr"/>
            <a:r>
              <a:rPr lang="it-IT" sz="2000" b="1" dirty="0" smtClean="0"/>
              <a:t>Open </a:t>
            </a:r>
            <a:r>
              <a:rPr lang="it-IT" sz="2000" b="1" dirty="0" err="1" smtClean="0"/>
              <a:t>Government</a:t>
            </a:r>
            <a:r>
              <a:rPr lang="it-IT" sz="2000" b="1" dirty="0" smtClean="0"/>
              <a:t> Partnership </a:t>
            </a:r>
          </a:p>
          <a:p>
            <a:pPr algn="ctr"/>
            <a:r>
              <a:rPr lang="it-IT" sz="2000" dirty="0" smtClean="0"/>
              <a:t>Action 21 of 3° </a:t>
            </a:r>
            <a:r>
              <a:rPr lang="it-IT" sz="2000" dirty="0" err="1" smtClean="0"/>
              <a:t>action</a:t>
            </a:r>
            <a:r>
              <a:rPr lang="it-IT" sz="2000" dirty="0" smtClean="0"/>
              <a:t> </a:t>
            </a:r>
            <a:r>
              <a:rPr lang="it-IT" sz="2000" dirty="0" err="1" smtClean="0"/>
              <a:t>plan</a:t>
            </a:r>
            <a:r>
              <a:rPr lang="it-IT" sz="2000" dirty="0" smtClean="0"/>
              <a:t> </a:t>
            </a:r>
          </a:p>
          <a:p>
            <a:pPr algn="ctr"/>
            <a:r>
              <a:rPr lang="it-IT" sz="2000" dirty="0" smtClean="0"/>
              <a:t>2016-2018</a:t>
            </a:r>
            <a:endParaRPr lang="it-IT" sz="2000" dirty="0"/>
          </a:p>
        </p:txBody>
      </p:sp>
      <p:pic>
        <p:nvPicPr>
          <p:cNvPr id="3074" name="Picture 2" descr="C:\Users\angela.manetto.AICS\AppData\Local\Microsoft\Windows\Temporary Internet Files\Content.Outlook\Y1OG3X2I\logo_openaid-a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54" y="3085422"/>
            <a:ext cx="3553521" cy="5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6" y="280780"/>
            <a:ext cx="2752537" cy="7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37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ro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2" y="336333"/>
            <a:ext cx="2266949" cy="319818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3" y="1309914"/>
            <a:ext cx="7046220" cy="4525963"/>
          </a:xfrm>
          <a:prstGeom prst="rect">
            <a:avLst/>
          </a:prstGeom>
        </p:spPr>
      </p:pic>
      <p:pic>
        <p:nvPicPr>
          <p:cNvPr id="6" name="Immagine 5" descr="LOGO_AICS_ITA_V-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2567616"/>
            <a:ext cx="1054099" cy="92523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" y="180430"/>
            <a:ext cx="2609671" cy="6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ngela.manetto.AICS\AppData\Local\Microsoft\Windows\Temporary Internet Files\Content.Outlook\Y1OG3X2I\logo_openaid-ai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89" y="332134"/>
            <a:ext cx="2616725" cy="4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601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o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2" y="336333"/>
            <a:ext cx="2266949" cy="319818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12" y="3164681"/>
            <a:ext cx="1398375" cy="1397000"/>
          </a:xfrm>
        </p:spPr>
      </p:pic>
      <p:pic>
        <p:nvPicPr>
          <p:cNvPr id="6146" name="Picture 2" descr="15ee310ef7e1cae5e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" y="1117600"/>
            <a:ext cx="7401501" cy="53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4" y="180430"/>
            <a:ext cx="2522585" cy="67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LOGO_AICS_ITA_V-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2567616"/>
            <a:ext cx="1054099" cy="925231"/>
          </a:xfrm>
          <a:prstGeom prst="rect">
            <a:avLst/>
          </a:prstGeom>
        </p:spPr>
      </p:pic>
      <p:pic>
        <p:nvPicPr>
          <p:cNvPr id="10" name="Picture 2" descr="C:\Users\angela.manetto.AICS\AppData\Local\Microsoft\Windows\Temporary Internet Files\Content.Outlook\Y1OG3X2I\logo_openaid-a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30" y="360498"/>
            <a:ext cx="2343457" cy="3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881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o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336332"/>
            <a:ext cx="2266949" cy="3198185"/>
          </a:xfrm>
          <a:prstGeom prst="rect">
            <a:avLst/>
          </a:prstGeom>
        </p:spPr>
      </p:pic>
      <p:pic>
        <p:nvPicPr>
          <p:cNvPr id="4" name="Immagine 3" descr="LOGO_AICS_ITA_V-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2567615"/>
            <a:ext cx="1054099" cy="9252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" y="85726"/>
            <a:ext cx="2987043" cy="79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9" y="1739674"/>
            <a:ext cx="7145518" cy="439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ngela.manetto.AICS\AppData\Local\Microsoft\Windows\Temporary Internet Files\Content.Outlook\Y1OG3X2I\logo_openaid-ai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45" y="267780"/>
            <a:ext cx="2674783" cy="4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6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ov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336332"/>
            <a:ext cx="2266949" cy="3198185"/>
          </a:xfrm>
          <a:prstGeom prst="rect">
            <a:avLst/>
          </a:prstGeom>
        </p:spPr>
      </p:pic>
      <p:pic>
        <p:nvPicPr>
          <p:cNvPr id="4" name="Immagine 3" descr="LOGO_AICS_ITA_V-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2567615"/>
            <a:ext cx="1054099" cy="9252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4" y="180430"/>
            <a:ext cx="2870928" cy="76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6" y="1393371"/>
            <a:ext cx="7360038" cy="505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ngela.manetto.AICS\AppData\Local\Microsoft\Windows\Temporary Internet Files\Content.Outlook\Y1OG3X2I\logo_openaid-aic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51" y="336335"/>
            <a:ext cx="2918806" cy="4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9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99</Words>
  <Application>Microsoft Office PowerPoint</Application>
  <PresentationFormat>Presentazione su schermo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 Bonaiuti</dc:creator>
  <cp:lastModifiedBy>mario.beccia</cp:lastModifiedBy>
  <cp:revision>66</cp:revision>
  <dcterms:created xsi:type="dcterms:W3CDTF">2017-09-18T17:36:44Z</dcterms:created>
  <dcterms:modified xsi:type="dcterms:W3CDTF">2017-10-04T07:53:33Z</dcterms:modified>
</cp:coreProperties>
</file>