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0" r:id="rId1"/>
    <p:sldMasterId id="2147484059" r:id="rId2"/>
  </p:sldMasterIdLst>
  <p:notesMasterIdLst>
    <p:notesMasterId r:id="rId17"/>
  </p:notesMasterIdLst>
  <p:handoutMasterIdLst>
    <p:handoutMasterId r:id="rId18"/>
  </p:handoutMasterIdLst>
  <p:sldIdLst>
    <p:sldId id="381" r:id="rId3"/>
    <p:sldId id="398" r:id="rId4"/>
    <p:sldId id="328" r:id="rId5"/>
    <p:sldId id="388" r:id="rId6"/>
    <p:sldId id="350" r:id="rId7"/>
    <p:sldId id="397" r:id="rId8"/>
    <p:sldId id="394" r:id="rId9"/>
    <p:sldId id="392" r:id="rId10"/>
    <p:sldId id="395" r:id="rId11"/>
    <p:sldId id="391" r:id="rId12"/>
    <p:sldId id="351" r:id="rId13"/>
    <p:sldId id="367" r:id="rId14"/>
    <p:sldId id="376" r:id="rId15"/>
    <p:sldId id="38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i Hillman" initials="JH" lastIdx="4" clrIdx="0">
    <p:extLst/>
  </p:cmAuthor>
  <p:cmAuthor id="2" name="rebeccah" initials="r" lastIdx="15" clrIdx="1"/>
  <p:cmAuthor id="3" name="Liz" initials="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6EB"/>
    <a:srgbClr val="000000"/>
    <a:srgbClr val="EAEDDB"/>
    <a:srgbClr val="C7E6FB"/>
    <a:srgbClr val="CDDBEB"/>
    <a:srgbClr val="72B08B"/>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46" autoAdjust="0"/>
  </p:normalViewPr>
  <p:slideViewPr>
    <p:cSldViewPr snapToGrid="0">
      <p:cViewPr varScale="1">
        <p:scale>
          <a:sx n="60" d="100"/>
          <a:sy n="60" d="100"/>
        </p:scale>
        <p:origin x="1686" y="60"/>
      </p:cViewPr>
      <p:guideLst>
        <p:guide orient="horz" pos="2160"/>
        <p:guide pos="3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2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06F24-2611-FF4E-B69F-819FE3BEAD02}" type="doc">
      <dgm:prSet loTypeId="urn:microsoft.com/office/officeart/2005/8/layout/vList5" loCatId="" qsTypeId="urn:microsoft.com/office/officeart/2005/8/quickstyle/simple1" qsCatId="simple" csTypeId="urn:microsoft.com/office/officeart/2005/8/colors/colorful1#12" csCatId="colorful" phldr="1"/>
      <dgm:spPr/>
      <dgm:t>
        <a:bodyPr/>
        <a:lstStyle/>
        <a:p>
          <a:endParaRPr lang="fr-FR"/>
        </a:p>
      </dgm:t>
    </dgm:pt>
    <dgm:pt modelId="{5CFED7D9-823D-3149-AA42-A0CA90C7EDCC}">
      <dgm:prSet phldrT="[Text]"/>
      <dgm:spPr/>
      <dgm:t>
        <a:bodyPr/>
        <a:lstStyle/>
        <a:p>
          <a:r>
            <a:rPr lang="fr-FR" dirty="0">
              <a:solidFill>
                <a:schemeClr val="bg2"/>
              </a:solidFill>
            </a:rPr>
            <a:t>GB workstreams</a:t>
          </a:r>
        </a:p>
      </dgm:t>
    </dgm:pt>
    <dgm:pt modelId="{62BDF8BE-D5BC-1140-A636-D9D77FBFB0C7}" type="parTrans" cxnId="{9FC97CDD-63A5-394C-B76E-3FA361317F2D}">
      <dgm:prSet/>
      <dgm:spPr/>
      <dgm:t>
        <a:bodyPr/>
        <a:lstStyle/>
        <a:p>
          <a:endParaRPr lang="fr-FR"/>
        </a:p>
      </dgm:t>
    </dgm:pt>
    <dgm:pt modelId="{940B5B40-176F-EE47-9C2C-8CD3D77BAB19}" type="sibTrans" cxnId="{9FC97CDD-63A5-394C-B76E-3FA361317F2D}">
      <dgm:prSet/>
      <dgm:spPr/>
      <dgm:t>
        <a:bodyPr/>
        <a:lstStyle/>
        <a:p>
          <a:endParaRPr lang="fr-FR"/>
        </a:p>
      </dgm:t>
    </dgm:pt>
    <dgm:pt modelId="{5D530AFA-2AC2-1C4E-9984-6BF492B6A109}">
      <dgm:prSet phldrT="[Text]"/>
      <dgm:spPr/>
      <dgm:t>
        <a:bodyPr/>
        <a:lstStyle/>
        <a:p>
          <a:r>
            <a:rPr lang="fr-FR" dirty="0"/>
            <a:t>OCHA FTS</a:t>
          </a:r>
        </a:p>
      </dgm:t>
    </dgm:pt>
    <dgm:pt modelId="{6A61562A-542C-D045-946F-F9365EAD5B49}" type="parTrans" cxnId="{A7DB0D5E-08A0-2940-9C46-D8F3B95B1FF7}">
      <dgm:prSet/>
      <dgm:spPr/>
      <dgm:t>
        <a:bodyPr/>
        <a:lstStyle/>
        <a:p>
          <a:endParaRPr lang="fr-FR"/>
        </a:p>
      </dgm:t>
    </dgm:pt>
    <dgm:pt modelId="{7313CC63-0AC7-DE48-9F0D-E9AC653E4DDB}" type="sibTrans" cxnId="{A7DB0D5E-08A0-2940-9C46-D8F3B95B1FF7}">
      <dgm:prSet/>
      <dgm:spPr/>
      <dgm:t>
        <a:bodyPr/>
        <a:lstStyle/>
        <a:p>
          <a:endParaRPr lang="fr-FR"/>
        </a:p>
      </dgm:t>
    </dgm:pt>
    <dgm:pt modelId="{CF73B0DE-7EDA-0848-93EE-6C3B3DD751C1}">
      <dgm:prSet phldrT="[Text]"/>
      <dgm:spPr/>
      <dgm:t>
        <a:bodyPr/>
        <a:lstStyle/>
        <a:p>
          <a:r>
            <a:rPr lang="fr-FR" dirty="0">
              <a:solidFill>
                <a:schemeClr val="bg1"/>
              </a:solidFill>
            </a:rPr>
            <a:t>IASC HFTT and GHD</a:t>
          </a:r>
        </a:p>
      </dgm:t>
    </dgm:pt>
    <dgm:pt modelId="{E6BBD51C-58A4-654B-BFD1-25E498245DEE}" type="sibTrans" cxnId="{8005EFC6-9B88-954D-A3AA-A3146978CD7C}">
      <dgm:prSet/>
      <dgm:spPr/>
      <dgm:t>
        <a:bodyPr/>
        <a:lstStyle/>
        <a:p>
          <a:endParaRPr lang="fr-FR"/>
        </a:p>
      </dgm:t>
    </dgm:pt>
    <dgm:pt modelId="{972ECF99-00DB-6248-9981-CD07D90233C4}" type="parTrans" cxnId="{8005EFC6-9B88-954D-A3AA-A3146978CD7C}">
      <dgm:prSet/>
      <dgm:spPr/>
      <dgm:t>
        <a:bodyPr/>
        <a:lstStyle/>
        <a:p>
          <a:endParaRPr lang="fr-FR"/>
        </a:p>
      </dgm:t>
    </dgm:pt>
    <dgm:pt modelId="{EA7F71C6-56E0-4444-8469-437B8A6F69F4}">
      <dgm:prSet phldrT="[Text]"/>
      <dgm:spPr/>
      <dgm:t>
        <a:bodyPr/>
        <a:lstStyle/>
        <a:p>
          <a:r>
            <a:rPr lang="fr-FR" dirty="0"/>
            <a:t>Centre for </a:t>
          </a:r>
          <a:r>
            <a:rPr lang="fr-FR" dirty="0" err="1"/>
            <a:t>Humanitarian</a:t>
          </a:r>
          <a:r>
            <a:rPr lang="fr-FR" dirty="0"/>
            <a:t> Data</a:t>
          </a:r>
        </a:p>
      </dgm:t>
    </dgm:pt>
    <dgm:pt modelId="{3E08C648-5585-1040-AFFE-B0D6E39BE415}" type="parTrans" cxnId="{4F047D40-F8DE-674E-8F08-15E114A5EFA2}">
      <dgm:prSet/>
      <dgm:spPr/>
      <dgm:t>
        <a:bodyPr/>
        <a:lstStyle/>
        <a:p>
          <a:endParaRPr lang="fr-FR"/>
        </a:p>
      </dgm:t>
    </dgm:pt>
    <dgm:pt modelId="{45758253-07C5-8942-AAA7-A396CBE3AC3B}" type="sibTrans" cxnId="{4F047D40-F8DE-674E-8F08-15E114A5EFA2}">
      <dgm:prSet/>
      <dgm:spPr/>
      <dgm:t>
        <a:bodyPr/>
        <a:lstStyle/>
        <a:p>
          <a:endParaRPr lang="fr-FR"/>
        </a:p>
      </dgm:t>
    </dgm:pt>
    <dgm:pt modelId="{802E0A43-AD87-4DF6-B98C-934597A881AC}">
      <dgm:prSet phldrT="[Text]"/>
      <dgm:spPr/>
      <dgm:t>
        <a:bodyPr/>
        <a:lstStyle/>
        <a:p>
          <a:r>
            <a:rPr lang="en-GB" i="0" dirty="0"/>
            <a:t>IATI Community</a:t>
          </a:r>
          <a:endParaRPr lang="fr-FR" i="0" dirty="0"/>
        </a:p>
      </dgm:t>
    </dgm:pt>
    <dgm:pt modelId="{5077B380-3565-4A1C-AE3E-978BB48C27F1}" type="parTrans" cxnId="{38C67708-4B10-45D0-910B-C4B592EA61F4}">
      <dgm:prSet/>
      <dgm:spPr/>
      <dgm:t>
        <a:bodyPr/>
        <a:lstStyle/>
        <a:p>
          <a:endParaRPr lang="en-GB"/>
        </a:p>
      </dgm:t>
    </dgm:pt>
    <dgm:pt modelId="{DFC729A1-5FC3-4CD9-9A0A-B05FEA6046FF}" type="sibTrans" cxnId="{38C67708-4B10-45D0-910B-C4B592EA61F4}">
      <dgm:prSet/>
      <dgm:spPr/>
      <dgm:t>
        <a:bodyPr/>
        <a:lstStyle/>
        <a:p>
          <a:endParaRPr lang="en-GB"/>
        </a:p>
      </dgm:t>
    </dgm:pt>
    <dgm:pt modelId="{0138C4BD-5DED-4D5D-B289-C163508F95C5}">
      <dgm:prSet phldrT="[Text]"/>
      <dgm:spPr/>
      <dgm:t>
        <a:bodyPr/>
        <a:lstStyle/>
        <a:p>
          <a:r>
            <a:rPr lang="en-GB" dirty="0">
              <a:solidFill>
                <a:schemeClr val="bg2"/>
              </a:solidFill>
            </a:rPr>
            <a:t>Harmonised and simplified reporting; supporting local and national responders;  and others</a:t>
          </a:r>
          <a:endParaRPr lang="fr-FR" dirty="0">
            <a:solidFill>
              <a:schemeClr val="bg2"/>
            </a:solidFill>
          </a:endParaRPr>
        </a:p>
      </dgm:t>
    </dgm:pt>
    <dgm:pt modelId="{9055C81A-126B-4C37-9BE5-0A853F265F4D}" type="parTrans" cxnId="{7297E7BD-CAF3-459F-861E-A8CA279C23C4}">
      <dgm:prSet/>
      <dgm:spPr/>
      <dgm:t>
        <a:bodyPr/>
        <a:lstStyle/>
        <a:p>
          <a:endParaRPr lang="en-GB"/>
        </a:p>
      </dgm:t>
    </dgm:pt>
    <dgm:pt modelId="{23A10CCC-DAFA-4840-BE51-80E6E0A1ACA6}" type="sibTrans" cxnId="{7297E7BD-CAF3-459F-861E-A8CA279C23C4}">
      <dgm:prSet/>
      <dgm:spPr/>
      <dgm:t>
        <a:bodyPr/>
        <a:lstStyle/>
        <a:p>
          <a:endParaRPr lang="en-GB"/>
        </a:p>
      </dgm:t>
    </dgm:pt>
    <dgm:pt modelId="{8B841B76-310C-4E6F-8A84-78956096782A}">
      <dgm:prSet phldrT="[Text]"/>
      <dgm:spPr/>
      <dgm:t>
        <a:bodyPr/>
        <a:lstStyle/>
        <a:p>
          <a:r>
            <a:rPr lang="fr-FR" dirty="0" err="1">
              <a:solidFill>
                <a:schemeClr val="bg2"/>
              </a:solidFill>
            </a:rPr>
            <a:t>Outreach</a:t>
          </a:r>
          <a:r>
            <a:rPr lang="fr-FR" dirty="0">
              <a:solidFill>
                <a:schemeClr val="bg2"/>
              </a:solidFill>
            </a:rPr>
            <a:t> and engagement</a:t>
          </a:r>
        </a:p>
      </dgm:t>
    </dgm:pt>
    <dgm:pt modelId="{1F195C35-D279-4813-905A-B306C6B1262A}" type="parTrans" cxnId="{3BF21B65-07F6-4ED4-935E-0BE71E0D6839}">
      <dgm:prSet/>
      <dgm:spPr/>
      <dgm:t>
        <a:bodyPr/>
        <a:lstStyle/>
        <a:p>
          <a:endParaRPr lang="en-GB"/>
        </a:p>
      </dgm:t>
    </dgm:pt>
    <dgm:pt modelId="{43E3A5BD-7A2D-408F-8EE8-ABFD1C83D50D}" type="sibTrans" cxnId="{3BF21B65-07F6-4ED4-935E-0BE71E0D6839}">
      <dgm:prSet/>
      <dgm:spPr/>
      <dgm:t>
        <a:bodyPr/>
        <a:lstStyle/>
        <a:p>
          <a:endParaRPr lang="en-GB"/>
        </a:p>
      </dgm:t>
    </dgm:pt>
    <dgm:pt modelId="{684673BB-A049-4A60-AAE6-EC9CB9B27ABA}">
      <dgm:prSet phldrT="[Text]"/>
      <dgm:spPr/>
      <dgm:t>
        <a:bodyPr/>
        <a:lstStyle/>
        <a:p>
          <a:pPr rtl="0"/>
          <a:r>
            <a:rPr lang="en-GB" dirty="0">
              <a:solidFill>
                <a:schemeClr val="bg2"/>
              </a:solidFill>
            </a:rPr>
            <a:t>Enabling automatic data import and joint technical guidance</a:t>
          </a:r>
          <a:endParaRPr lang="fr-FR" dirty="0">
            <a:solidFill>
              <a:schemeClr val="bg2"/>
            </a:solidFill>
          </a:endParaRPr>
        </a:p>
      </dgm:t>
    </dgm:pt>
    <dgm:pt modelId="{18276FE1-47F6-4DDA-84C1-50AC3554C5CD}" type="parTrans" cxnId="{CFC4319E-E788-4B37-A292-FA549F96346C}">
      <dgm:prSet/>
      <dgm:spPr/>
      <dgm:t>
        <a:bodyPr/>
        <a:lstStyle/>
        <a:p>
          <a:endParaRPr lang="en-GB"/>
        </a:p>
      </dgm:t>
    </dgm:pt>
    <dgm:pt modelId="{F1C660F8-983D-41B6-A8C1-C297DF9CDC4F}" type="sibTrans" cxnId="{CFC4319E-E788-4B37-A292-FA549F96346C}">
      <dgm:prSet/>
      <dgm:spPr/>
      <dgm:t>
        <a:bodyPr/>
        <a:lstStyle/>
        <a:p>
          <a:endParaRPr lang="en-GB"/>
        </a:p>
      </dgm:t>
    </dgm:pt>
    <dgm:pt modelId="{BD7A122F-68E2-49E7-87AF-AA7DE35B0F89}">
      <dgm:prSet phldrT="[Text]"/>
      <dgm:spPr/>
      <dgm:t>
        <a:bodyPr/>
        <a:lstStyle/>
        <a:p>
          <a:r>
            <a:rPr lang="en-GB" dirty="0">
              <a:solidFill>
                <a:schemeClr val="bg2"/>
              </a:solidFill>
            </a:rPr>
            <a:t>Support to publishers, tools, user case studies</a:t>
          </a:r>
          <a:endParaRPr lang="fr-FR" dirty="0">
            <a:solidFill>
              <a:schemeClr val="bg2"/>
            </a:solidFill>
          </a:endParaRPr>
        </a:p>
      </dgm:t>
    </dgm:pt>
    <dgm:pt modelId="{F5B751E9-A68E-450D-8414-35CA208098A5}" type="parTrans" cxnId="{660DD1BD-F87F-4164-8650-C9ED6A7A9FB6}">
      <dgm:prSet/>
      <dgm:spPr/>
      <dgm:t>
        <a:bodyPr/>
        <a:lstStyle/>
        <a:p>
          <a:endParaRPr lang="en-GB"/>
        </a:p>
      </dgm:t>
    </dgm:pt>
    <dgm:pt modelId="{ED957003-F5D9-411F-A802-E89C8CEA5FA3}" type="sibTrans" cxnId="{660DD1BD-F87F-4164-8650-C9ED6A7A9FB6}">
      <dgm:prSet/>
      <dgm:spPr/>
      <dgm:t>
        <a:bodyPr/>
        <a:lstStyle/>
        <a:p>
          <a:endParaRPr lang="en-GB"/>
        </a:p>
      </dgm:t>
    </dgm:pt>
    <dgm:pt modelId="{761CB98A-830C-46F1-B8A0-CE6F3904F759}">
      <dgm:prSet phldrT="[Text]"/>
      <dgm:spPr/>
      <dgm:t>
        <a:bodyPr/>
        <a:lstStyle/>
        <a:p>
          <a:r>
            <a:rPr lang="en-GB" dirty="0">
              <a:solidFill>
                <a:schemeClr val="bg2"/>
              </a:solidFill>
            </a:rPr>
            <a:t>Outreach, engagement, enhancing the IATI Standard</a:t>
          </a:r>
          <a:endParaRPr lang="fr-FR" dirty="0">
            <a:solidFill>
              <a:schemeClr val="bg2"/>
            </a:solidFill>
          </a:endParaRPr>
        </a:p>
      </dgm:t>
    </dgm:pt>
    <dgm:pt modelId="{ED68AFF3-38CF-4784-B41E-28BD35EC478A}" type="parTrans" cxnId="{24615216-2F8D-4C61-833F-F52CFF39C459}">
      <dgm:prSet/>
      <dgm:spPr/>
      <dgm:t>
        <a:bodyPr/>
        <a:lstStyle/>
        <a:p>
          <a:endParaRPr lang="en-GB"/>
        </a:p>
      </dgm:t>
    </dgm:pt>
    <dgm:pt modelId="{9EC1CC40-7722-4944-A1C4-A2202E14C62D}" type="sibTrans" cxnId="{24615216-2F8D-4C61-833F-F52CFF39C459}">
      <dgm:prSet/>
      <dgm:spPr/>
      <dgm:t>
        <a:bodyPr/>
        <a:lstStyle/>
        <a:p>
          <a:endParaRPr lang="en-GB"/>
        </a:p>
      </dgm:t>
    </dgm:pt>
    <dgm:pt modelId="{A5BA55C3-BD0E-5A4B-83C3-61BB7D9D711E}" type="pres">
      <dgm:prSet presAssocID="{D7006F24-2611-FF4E-B69F-819FE3BEAD02}" presName="Name0" presStyleCnt="0">
        <dgm:presLayoutVars>
          <dgm:dir/>
          <dgm:animLvl val="lvl"/>
          <dgm:resizeHandles val="exact"/>
        </dgm:presLayoutVars>
      </dgm:prSet>
      <dgm:spPr/>
    </dgm:pt>
    <dgm:pt modelId="{F7E6F6EB-9CF8-FF4B-85D4-43B88AE30AB7}" type="pres">
      <dgm:prSet presAssocID="{5CFED7D9-823D-3149-AA42-A0CA90C7EDCC}" presName="linNode" presStyleCnt="0"/>
      <dgm:spPr/>
    </dgm:pt>
    <dgm:pt modelId="{0F893F28-66AD-B84A-8FDE-965C4B28FB1E}" type="pres">
      <dgm:prSet presAssocID="{5CFED7D9-823D-3149-AA42-A0CA90C7EDCC}" presName="parentText" presStyleLbl="node1" presStyleIdx="0" presStyleCnt="5">
        <dgm:presLayoutVars>
          <dgm:chMax val="1"/>
          <dgm:bulletEnabled val="1"/>
        </dgm:presLayoutVars>
      </dgm:prSet>
      <dgm:spPr/>
    </dgm:pt>
    <dgm:pt modelId="{F1FD67B5-B688-4EFB-9FB1-4F516B2DA8E4}" type="pres">
      <dgm:prSet presAssocID="{5CFED7D9-823D-3149-AA42-A0CA90C7EDCC}" presName="descendantText" presStyleLbl="alignAccFollowNode1" presStyleIdx="0" presStyleCnt="5">
        <dgm:presLayoutVars>
          <dgm:bulletEnabled val="1"/>
        </dgm:presLayoutVars>
      </dgm:prSet>
      <dgm:spPr/>
    </dgm:pt>
    <dgm:pt modelId="{28AFB118-205F-FB4B-B8C4-D70B965BFD26}" type="pres">
      <dgm:prSet presAssocID="{940B5B40-176F-EE47-9C2C-8CD3D77BAB19}" presName="sp" presStyleCnt="0"/>
      <dgm:spPr/>
    </dgm:pt>
    <dgm:pt modelId="{C22F2989-AC60-5541-B261-7BA85BE6BC35}" type="pres">
      <dgm:prSet presAssocID="{CF73B0DE-7EDA-0848-93EE-6C3B3DD751C1}" presName="linNode" presStyleCnt="0"/>
      <dgm:spPr/>
    </dgm:pt>
    <dgm:pt modelId="{7C7D14EB-B2F6-B742-846E-7C13CE03B1C8}" type="pres">
      <dgm:prSet presAssocID="{CF73B0DE-7EDA-0848-93EE-6C3B3DD751C1}" presName="parentText" presStyleLbl="node1" presStyleIdx="1" presStyleCnt="5">
        <dgm:presLayoutVars>
          <dgm:chMax val="1"/>
          <dgm:bulletEnabled val="1"/>
        </dgm:presLayoutVars>
      </dgm:prSet>
      <dgm:spPr/>
    </dgm:pt>
    <dgm:pt modelId="{3BD997A2-CB82-4B45-9790-735640A21C47}" type="pres">
      <dgm:prSet presAssocID="{CF73B0DE-7EDA-0848-93EE-6C3B3DD751C1}" presName="descendantText" presStyleLbl="alignAccFollowNode1" presStyleIdx="1" presStyleCnt="5">
        <dgm:presLayoutVars>
          <dgm:bulletEnabled val="1"/>
        </dgm:presLayoutVars>
      </dgm:prSet>
      <dgm:spPr/>
    </dgm:pt>
    <dgm:pt modelId="{C521582F-FE9C-FA4A-8247-475B06CE88B0}" type="pres">
      <dgm:prSet presAssocID="{E6BBD51C-58A4-654B-BFD1-25E498245DEE}" presName="sp" presStyleCnt="0"/>
      <dgm:spPr/>
    </dgm:pt>
    <dgm:pt modelId="{3939B959-C43C-C143-B7C1-FC2176F72794}" type="pres">
      <dgm:prSet presAssocID="{5D530AFA-2AC2-1C4E-9984-6BF492B6A109}" presName="linNode" presStyleCnt="0"/>
      <dgm:spPr/>
    </dgm:pt>
    <dgm:pt modelId="{05727AD9-9C94-8647-A728-EB2BF6B17C0C}" type="pres">
      <dgm:prSet presAssocID="{5D530AFA-2AC2-1C4E-9984-6BF492B6A109}" presName="parentText" presStyleLbl="node1" presStyleIdx="2" presStyleCnt="5">
        <dgm:presLayoutVars>
          <dgm:chMax val="1"/>
          <dgm:bulletEnabled val="1"/>
        </dgm:presLayoutVars>
      </dgm:prSet>
      <dgm:spPr/>
    </dgm:pt>
    <dgm:pt modelId="{6518A4F7-5539-4F8A-A003-264E754AA5DE}" type="pres">
      <dgm:prSet presAssocID="{5D530AFA-2AC2-1C4E-9984-6BF492B6A109}" presName="descendantText" presStyleLbl="alignAccFollowNode1" presStyleIdx="2" presStyleCnt="5">
        <dgm:presLayoutVars>
          <dgm:bulletEnabled val="1"/>
        </dgm:presLayoutVars>
      </dgm:prSet>
      <dgm:spPr/>
    </dgm:pt>
    <dgm:pt modelId="{9510D61C-CE36-9C43-A3DB-81B7DF098A1F}" type="pres">
      <dgm:prSet presAssocID="{7313CC63-0AC7-DE48-9F0D-E9AC653E4DDB}" presName="sp" presStyleCnt="0"/>
      <dgm:spPr/>
    </dgm:pt>
    <dgm:pt modelId="{7869BD39-6D1B-2644-9D46-22D360E8395F}" type="pres">
      <dgm:prSet presAssocID="{EA7F71C6-56E0-4444-8469-437B8A6F69F4}" presName="linNode" presStyleCnt="0"/>
      <dgm:spPr/>
    </dgm:pt>
    <dgm:pt modelId="{D4F7EED2-BC5A-E245-8DE5-77FF0D460776}" type="pres">
      <dgm:prSet presAssocID="{EA7F71C6-56E0-4444-8469-437B8A6F69F4}" presName="parentText" presStyleLbl="node1" presStyleIdx="3" presStyleCnt="5">
        <dgm:presLayoutVars>
          <dgm:chMax val="1"/>
          <dgm:bulletEnabled val="1"/>
        </dgm:presLayoutVars>
      </dgm:prSet>
      <dgm:spPr/>
    </dgm:pt>
    <dgm:pt modelId="{6CC96C05-653B-4967-A547-087D069E05DC}" type="pres">
      <dgm:prSet presAssocID="{EA7F71C6-56E0-4444-8469-437B8A6F69F4}" presName="descendantText" presStyleLbl="alignAccFollowNode1" presStyleIdx="3" presStyleCnt="5">
        <dgm:presLayoutVars>
          <dgm:bulletEnabled val="1"/>
        </dgm:presLayoutVars>
      </dgm:prSet>
      <dgm:spPr/>
    </dgm:pt>
    <dgm:pt modelId="{3C8A7B0C-4934-491B-8E6F-1BE7CD994506}" type="pres">
      <dgm:prSet presAssocID="{45758253-07C5-8942-AAA7-A396CBE3AC3B}" presName="sp" presStyleCnt="0"/>
      <dgm:spPr/>
    </dgm:pt>
    <dgm:pt modelId="{D7968A08-752D-49B0-80A0-1239A7AEEEF2}" type="pres">
      <dgm:prSet presAssocID="{802E0A43-AD87-4DF6-B98C-934597A881AC}" presName="linNode" presStyleCnt="0"/>
      <dgm:spPr/>
    </dgm:pt>
    <dgm:pt modelId="{20F5F1F8-A7C8-47DE-8148-8FD3F5475FC9}" type="pres">
      <dgm:prSet presAssocID="{802E0A43-AD87-4DF6-B98C-934597A881AC}" presName="parentText" presStyleLbl="node1" presStyleIdx="4" presStyleCnt="5">
        <dgm:presLayoutVars>
          <dgm:chMax val="1"/>
          <dgm:bulletEnabled val="1"/>
        </dgm:presLayoutVars>
      </dgm:prSet>
      <dgm:spPr/>
    </dgm:pt>
    <dgm:pt modelId="{E4FC74C5-0C65-4017-A601-F213EFA84CAF}" type="pres">
      <dgm:prSet presAssocID="{802E0A43-AD87-4DF6-B98C-934597A881AC}" presName="descendantText" presStyleLbl="alignAccFollowNode1" presStyleIdx="4" presStyleCnt="5">
        <dgm:presLayoutVars>
          <dgm:bulletEnabled val="1"/>
        </dgm:presLayoutVars>
      </dgm:prSet>
      <dgm:spPr/>
    </dgm:pt>
  </dgm:ptLst>
  <dgm:cxnLst>
    <dgm:cxn modelId="{65C5F207-0A9C-4EA0-8BC4-EBCA46D1C52B}" type="presOf" srcId="{0138C4BD-5DED-4D5D-B289-C163508F95C5}" destId="{F1FD67B5-B688-4EFB-9FB1-4F516B2DA8E4}" srcOrd="0" destOrd="0" presId="urn:microsoft.com/office/officeart/2005/8/layout/vList5"/>
    <dgm:cxn modelId="{38C67708-4B10-45D0-910B-C4B592EA61F4}" srcId="{D7006F24-2611-FF4E-B69F-819FE3BEAD02}" destId="{802E0A43-AD87-4DF6-B98C-934597A881AC}" srcOrd="4" destOrd="0" parTransId="{5077B380-3565-4A1C-AE3E-978BB48C27F1}" sibTransId="{DFC729A1-5FC3-4CD9-9A0A-B05FEA6046FF}"/>
    <dgm:cxn modelId="{219CCE0F-5632-47B1-BE56-5CF471535DD6}" type="presOf" srcId="{8B841B76-310C-4E6F-8A84-78956096782A}" destId="{3BD997A2-CB82-4B45-9790-735640A21C47}" srcOrd="0" destOrd="0" presId="urn:microsoft.com/office/officeart/2005/8/layout/vList5"/>
    <dgm:cxn modelId="{24615216-2F8D-4C61-833F-F52CFF39C459}" srcId="{802E0A43-AD87-4DF6-B98C-934597A881AC}" destId="{761CB98A-830C-46F1-B8A0-CE6F3904F759}" srcOrd="0" destOrd="0" parTransId="{ED68AFF3-38CF-4784-B41E-28BD35EC478A}" sibTransId="{9EC1CC40-7722-4944-A1C4-A2202E14C62D}"/>
    <dgm:cxn modelId="{17457F25-0BFC-CF47-98EB-8F2A383DEEE8}" type="presOf" srcId="{5D530AFA-2AC2-1C4E-9984-6BF492B6A109}" destId="{05727AD9-9C94-8647-A728-EB2BF6B17C0C}" srcOrd="0" destOrd="0" presId="urn:microsoft.com/office/officeart/2005/8/layout/vList5"/>
    <dgm:cxn modelId="{4F047D40-F8DE-674E-8F08-15E114A5EFA2}" srcId="{D7006F24-2611-FF4E-B69F-819FE3BEAD02}" destId="{EA7F71C6-56E0-4444-8469-437B8A6F69F4}" srcOrd="3" destOrd="0" parTransId="{3E08C648-5585-1040-AFFE-B0D6E39BE415}" sibTransId="{45758253-07C5-8942-AAA7-A396CBE3AC3B}"/>
    <dgm:cxn modelId="{A7DB0D5E-08A0-2940-9C46-D8F3B95B1FF7}" srcId="{D7006F24-2611-FF4E-B69F-819FE3BEAD02}" destId="{5D530AFA-2AC2-1C4E-9984-6BF492B6A109}" srcOrd="2" destOrd="0" parTransId="{6A61562A-542C-D045-946F-F9365EAD5B49}" sibTransId="{7313CC63-0AC7-DE48-9F0D-E9AC653E4DDB}"/>
    <dgm:cxn modelId="{390ECE63-A521-4725-B948-7CFAF65A34C0}" type="presOf" srcId="{761CB98A-830C-46F1-B8A0-CE6F3904F759}" destId="{E4FC74C5-0C65-4017-A601-F213EFA84CAF}" srcOrd="0" destOrd="0" presId="urn:microsoft.com/office/officeart/2005/8/layout/vList5"/>
    <dgm:cxn modelId="{3BF21B65-07F6-4ED4-935E-0BE71E0D6839}" srcId="{CF73B0DE-7EDA-0848-93EE-6C3B3DD751C1}" destId="{8B841B76-310C-4E6F-8A84-78956096782A}" srcOrd="0" destOrd="0" parTransId="{1F195C35-D279-4813-905A-B306C6B1262A}" sibTransId="{43E3A5BD-7A2D-408F-8EE8-ABFD1C83D50D}"/>
    <dgm:cxn modelId="{A1C74469-7012-4832-9BB1-1515BB8EA5B0}" type="presOf" srcId="{BD7A122F-68E2-49E7-87AF-AA7DE35B0F89}" destId="{6CC96C05-653B-4967-A547-087D069E05DC}" srcOrd="0" destOrd="0" presId="urn:microsoft.com/office/officeart/2005/8/layout/vList5"/>
    <dgm:cxn modelId="{F5350E90-C86E-2646-AE60-48F2C1269A6C}" type="presOf" srcId="{CF73B0DE-7EDA-0848-93EE-6C3B3DD751C1}" destId="{7C7D14EB-B2F6-B742-846E-7C13CE03B1C8}" srcOrd="0" destOrd="0" presId="urn:microsoft.com/office/officeart/2005/8/layout/vList5"/>
    <dgm:cxn modelId="{CFC4319E-E788-4B37-A292-FA549F96346C}" srcId="{5D530AFA-2AC2-1C4E-9984-6BF492B6A109}" destId="{684673BB-A049-4A60-AAE6-EC9CB9B27ABA}" srcOrd="0" destOrd="0" parTransId="{18276FE1-47F6-4DDA-84C1-50AC3554C5CD}" sibTransId="{F1C660F8-983D-41B6-A8C1-C297DF9CDC4F}"/>
    <dgm:cxn modelId="{404B2EB6-3EBD-40FF-BB4A-E521A9EB86C7}" type="presOf" srcId="{802E0A43-AD87-4DF6-B98C-934597A881AC}" destId="{20F5F1F8-A7C8-47DE-8148-8FD3F5475FC9}" srcOrd="0" destOrd="0" presId="urn:microsoft.com/office/officeart/2005/8/layout/vList5"/>
    <dgm:cxn modelId="{DC7A86BA-1F97-4B78-B503-F2373C3A7050}" type="presOf" srcId="{684673BB-A049-4A60-AAE6-EC9CB9B27ABA}" destId="{6518A4F7-5539-4F8A-A003-264E754AA5DE}" srcOrd="0" destOrd="0" presId="urn:microsoft.com/office/officeart/2005/8/layout/vList5"/>
    <dgm:cxn modelId="{4B68F7BC-C14D-C94C-A4AC-D06E71F3161D}" type="presOf" srcId="{5CFED7D9-823D-3149-AA42-A0CA90C7EDCC}" destId="{0F893F28-66AD-B84A-8FDE-965C4B28FB1E}" srcOrd="0" destOrd="0" presId="urn:microsoft.com/office/officeart/2005/8/layout/vList5"/>
    <dgm:cxn modelId="{660DD1BD-F87F-4164-8650-C9ED6A7A9FB6}" srcId="{EA7F71C6-56E0-4444-8469-437B8A6F69F4}" destId="{BD7A122F-68E2-49E7-87AF-AA7DE35B0F89}" srcOrd="0" destOrd="0" parTransId="{F5B751E9-A68E-450D-8414-35CA208098A5}" sibTransId="{ED957003-F5D9-411F-A802-E89C8CEA5FA3}"/>
    <dgm:cxn modelId="{7297E7BD-CAF3-459F-861E-A8CA279C23C4}" srcId="{5CFED7D9-823D-3149-AA42-A0CA90C7EDCC}" destId="{0138C4BD-5DED-4D5D-B289-C163508F95C5}" srcOrd="0" destOrd="0" parTransId="{9055C81A-126B-4C37-9BE5-0A853F265F4D}" sibTransId="{23A10CCC-DAFA-4840-BE51-80E6E0A1ACA6}"/>
    <dgm:cxn modelId="{8005EFC6-9B88-954D-A3AA-A3146978CD7C}" srcId="{D7006F24-2611-FF4E-B69F-819FE3BEAD02}" destId="{CF73B0DE-7EDA-0848-93EE-6C3B3DD751C1}" srcOrd="1" destOrd="0" parTransId="{972ECF99-00DB-6248-9981-CD07D90233C4}" sibTransId="{E6BBD51C-58A4-654B-BFD1-25E498245DEE}"/>
    <dgm:cxn modelId="{9FC97CDD-63A5-394C-B76E-3FA361317F2D}" srcId="{D7006F24-2611-FF4E-B69F-819FE3BEAD02}" destId="{5CFED7D9-823D-3149-AA42-A0CA90C7EDCC}" srcOrd="0" destOrd="0" parTransId="{62BDF8BE-D5BC-1140-A636-D9D77FBFB0C7}" sibTransId="{940B5B40-176F-EE47-9C2C-8CD3D77BAB19}"/>
    <dgm:cxn modelId="{5A11DBE8-985C-AA44-8D2A-6755616B99C9}" type="presOf" srcId="{D7006F24-2611-FF4E-B69F-819FE3BEAD02}" destId="{A5BA55C3-BD0E-5A4B-83C3-61BB7D9D711E}" srcOrd="0" destOrd="0" presId="urn:microsoft.com/office/officeart/2005/8/layout/vList5"/>
    <dgm:cxn modelId="{EF69CFF8-5BFC-C341-B124-3F0278664F3E}" type="presOf" srcId="{EA7F71C6-56E0-4444-8469-437B8A6F69F4}" destId="{D4F7EED2-BC5A-E245-8DE5-77FF0D460776}" srcOrd="0" destOrd="0" presId="urn:microsoft.com/office/officeart/2005/8/layout/vList5"/>
    <dgm:cxn modelId="{4300B0D3-BDD6-244C-9A5D-208EF6B9A2F7}" type="presParOf" srcId="{A5BA55C3-BD0E-5A4B-83C3-61BB7D9D711E}" destId="{F7E6F6EB-9CF8-FF4B-85D4-43B88AE30AB7}" srcOrd="0" destOrd="0" presId="urn:microsoft.com/office/officeart/2005/8/layout/vList5"/>
    <dgm:cxn modelId="{4FDA8E7D-2905-B742-B300-9CF6D0187071}" type="presParOf" srcId="{F7E6F6EB-9CF8-FF4B-85D4-43B88AE30AB7}" destId="{0F893F28-66AD-B84A-8FDE-965C4B28FB1E}" srcOrd="0" destOrd="0" presId="urn:microsoft.com/office/officeart/2005/8/layout/vList5"/>
    <dgm:cxn modelId="{F0E2A43A-3229-4DC4-AD62-C38DB9B0C378}" type="presParOf" srcId="{F7E6F6EB-9CF8-FF4B-85D4-43B88AE30AB7}" destId="{F1FD67B5-B688-4EFB-9FB1-4F516B2DA8E4}" srcOrd="1" destOrd="0" presId="urn:microsoft.com/office/officeart/2005/8/layout/vList5"/>
    <dgm:cxn modelId="{9EF30DFA-96A9-6C4C-8149-C825CB2568F0}" type="presParOf" srcId="{A5BA55C3-BD0E-5A4B-83C3-61BB7D9D711E}" destId="{28AFB118-205F-FB4B-B8C4-D70B965BFD26}" srcOrd="1" destOrd="0" presId="urn:microsoft.com/office/officeart/2005/8/layout/vList5"/>
    <dgm:cxn modelId="{C94785DD-4B6F-7A41-ABFA-08F8C80285DA}" type="presParOf" srcId="{A5BA55C3-BD0E-5A4B-83C3-61BB7D9D711E}" destId="{C22F2989-AC60-5541-B261-7BA85BE6BC35}" srcOrd="2" destOrd="0" presId="urn:microsoft.com/office/officeart/2005/8/layout/vList5"/>
    <dgm:cxn modelId="{7F72B833-4B3B-7148-88AE-07BE1251F578}" type="presParOf" srcId="{C22F2989-AC60-5541-B261-7BA85BE6BC35}" destId="{7C7D14EB-B2F6-B742-846E-7C13CE03B1C8}" srcOrd="0" destOrd="0" presId="urn:microsoft.com/office/officeart/2005/8/layout/vList5"/>
    <dgm:cxn modelId="{26247236-7173-4A87-BA5A-9BF4F84AC2F7}" type="presParOf" srcId="{C22F2989-AC60-5541-B261-7BA85BE6BC35}" destId="{3BD997A2-CB82-4B45-9790-735640A21C47}" srcOrd="1" destOrd="0" presId="urn:microsoft.com/office/officeart/2005/8/layout/vList5"/>
    <dgm:cxn modelId="{6DDA7F8B-CC6C-674C-9C33-0AE67AD94641}" type="presParOf" srcId="{A5BA55C3-BD0E-5A4B-83C3-61BB7D9D711E}" destId="{C521582F-FE9C-FA4A-8247-475B06CE88B0}" srcOrd="3" destOrd="0" presId="urn:microsoft.com/office/officeart/2005/8/layout/vList5"/>
    <dgm:cxn modelId="{C56678AE-0E88-864E-BDF6-D8E4F6A66BDE}" type="presParOf" srcId="{A5BA55C3-BD0E-5A4B-83C3-61BB7D9D711E}" destId="{3939B959-C43C-C143-B7C1-FC2176F72794}" srcOrd="4" destOrd="0" presId="urn:microsoft.com/office/officeart/2005/8/layout/vList5"/>
    <dgm:cxn modelId="{C24464A1-1325-D843-A0F3-3C5F137FE1B6}" type="presParOf" srcId="{3939B959-C43C-C143-B7C1-FC2176F72794}" destId="{05727AD9-9C94-8647-A728-EB2BF6B17C0C}" srcOrd="0" destOrd="0" presId="urn:microsoft.com/office/officeart/2005/8/layout/vList5"/>
    <dgm:cxn modelId="{38A3ADF9-32C3-4926-AF62-0B077CFBEE05}" type="presParOf" srcId="{3939B959-C43C-C143-B7C1-FC2176F72794}" destId="{6518A4F7-5539-4F8A-A003-264E754AA5DE}" srcOrd="1" destOrd="0" presId="urn:microsoft.com/office/officeart/2005/8/layout/vList5"/>
    <dgm:cxn modelId="{FF93539F-96EB-274F-A5CE-BDFA9E38A2DD}" type="presParOf" srcId="{A5BA55C3-BD0E-5A4B-83C3-61BB7D9D711E}" destId="{9510D61C-CE36-9C43-A3DB-81B7DF098A1F}" srcOrd="5" destOrd="0" presId="urn:microsoft.com/office/officeart/2005/8/layout/vList5"/>
    <dgm:cxn modelId="{C57E1886-23B3-7D4D-A188-AAF130B97878}" type="presParOf" srcId="{A5BA55C3-BD0E-5A4B-83C3-61BB7D9D711E}" destId="{7869BD39-6D1B-2644-9D46-22D360E8395F}" srcOrd="6" destOrd="0" presId="urn:microsoft.com/office/officeart/2005/8/layout/vList5"/>
    <dgm:cxn modelId="{C8FC84EC-C268-CE49-8E24-41E66B0846BB}" type="presParOf" srcId="{7869BD39-6D1B-2644-9D46-22D360E8395F}" destId="{D4F7EED2-BC5A-E245-8DE5-77FF0D460776}" srcOrd="0" destOrd="0" presId="urn:microsoft.com/office/officeart/2005/8/layout/vList5"/>
    <dgm:cxn modelId="{5E8A3B3B-573F-46EB-B079-76CEED645B46}" type="presParOf" srcId="{7869BD39-6D1B-2644-9D46-22D360E8395F}" destId="{6CC96C05-653B-4967-A547-087D069E05DC}" srcOrd="1" destOrd="0" presId="urn:microsoft.com/office/officeart/2005/8/layout/vList5"/>
    <dgm:cxn modelId="{6C02DB4A-1009-4E1B-BF3E-3E9D2C85F746}" type="presParOf" srcId="{A5BA55C3-BD0E-5A4B-83C3-61BB7D9D711E}" destId="{3C8A7B0C-4934-491B-8E6F-1BE7CD994506}" srcOrd="7" destOrd="0" presId="urn:microsoft.com/office/officeart/2005/8/layout/vList5"/>
    <dgm:cxn modelId="{C260C246-AD23-4A39-8C90-C19DB101ABB1}" type="presParOf" srcId="{A5BA55C3-BD0E-5A4B-83C3-61BB7D9D711E}" destId="{D7968A08-752D-49B0-80A0-1239A7AEEEF2}" srcOrd="8" destOrd="0" presId="urn:microsoft.com/office/officeart/2005/8/layout/vList5"/>
    <dgm:cxn modelId="{0379B6A7-EB6F-4D1A-B263-3A04E94FE156}" type="presParOf" srcId="{D7968A08-752D-49B0-80A0-1239A7AEEEF2}" destId="{20F5F1F8-A7C8-47DE-8148-8FD3F5475FC9}" srcOrd="0" destOrd="0" presId="urn:microsoft.com/office/officeart/2005/8/layout/vList5"/>
    <dgm:cxn modelId="{5FABAE3F-BCC6-45F0-94DF-94CA19837F35}" type="presParOf" srcId="{D7968A08-752D-49B0-80A0-1239A7AEEEF2}" destId="{E4FC74C5-0C65-4017-A601-F213EFA84C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D67B5-B688-4EFB-9FB1-4F516B2DA8E4}">
      <dsp:nvSpPr>
        <dsp:cNvPr id="0" name=""/>
        <dsp:cNvSpPr/>
      </dsp:nvSpPr>
      <dsp:spPr>
        <a:xfrm rot="5400000">
          <a:off x="5283299" y="-2240647"/>
          <a:ext cx="625657"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bg2"/>
              </a:solidFill>
            </a:rPr>
            <a:t>Harmonised and simplified reporting; supporting local and national responders;  and others</a:t>
          </a:r>
          <a:endParaRPr lang="fr-FR" sz="1700" kern="1200" dirty="0">
            <a:solidFill>
              <a:schemeClr val="bg2"/>
            </a:solidFill>
          </a:endParaRPr>
        </a:p>
      </dsp:txBody>
      <dsp:txXfrm rot="-5400000">
        <a:off x="2962656" y="110538"/>
        <a:ext cx="5236402" cy="564573"/>
      </dsp:txXfrm>
    </dsp:sp>
    <dsp:sp modelId="{0F893F28-66AD-B84A-8FDE-965C4B28FB1E}">
      <dsp:nvSpPr>
        <dsp:cNvPr id="0" name=""/>
        <dsp:cNvSpPr/>
      </dsp:nvSpPr>
      <dsp:spPr>
        <a:xfrm>
          <a:off x="0" y="1788"/>
          <a:ext cx="2962656" cy="7820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2"/>
              </a:solidFill>
            </a:rPr>
            <a:t>GB workstreams</a:t>
          </a:r>
        </a:p>
      </dsp:txBody>
      <dsp:txXfrm>
        <a:off x="38178" y="39966"/>
        <a:ext cx="2886300" cy="705715"/>
      </dsp:txXfrm>
    </dsp:sp>
    <dsp:sp modelId="{3BD997A2-CB82-4B45-9790-735640A21C47}">
      <dsp:nvSpPr>
        <dsp:cNvPr id="0" name=""/>
        <dsp:cNvSpPr/>
      </dsp:nvSpPr>
      <dsp:spPr>
        <a:xfrm rot="5400000">
          <a:off x="5283299" y="-1419472"/>
          <a:ext cx="625657"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FR" sz="1700" kern="1200" dirty="0" err="1">
              <a:solidFill>
                <a:schemeClr val="bg2"/>
              </a:solidFill>
            </a:rPr>
            <a:t>Outreach</a:t>
          </a:r>
          <a:r>
            <a:rPr lang="fr-FR" sz="1700" kern="1200" dirty="0">
              <a:solidFill>
                <a:schemeClr val="bg2"/>
              </a:solidFill>
            </a:rPr>
            <a:t> and engagement</a:t>
          </a:r>
        </a:p>
      </dsp:txBody>
      <dsp:txXfrm rot="-5400000">
        <a:off x="2962656" y="931713"/>
        <a:ext cx="5236402" cy="564573"/>
      </dsp:txXfrm>
    </dsp:sp>
    <dsp:sp modelId="{7C7D14EB-B2F6-B742-846E-7C13CE03B1C8}">
      <dsp:nvSpPr>
        <dsp:cNvPr id="0" name=""/>
        <dsp:cNvSpPr/>
      </dsp:nvSpPr>
      <dsp:spPr>
        <a:xfrm>
          <a:off x="0" y="822963"/>
          <a:ext cx="2962656" cy="7820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bg1"/>
              </a:solidFill>
            </a:rPr>
            <a:t>IASC HFTT and GHD</a:t>
          </a:r>
        </a:p>
      </dsp:txBody>
      <dsp:txXfrm>
        <a:off x="38178" y="861141"/>
        <a:ext cx="2886300" cy="705715"/>
      </dsp:txXfrm>
    </dsp:sp>
    <dsp:sp modelId="{6518A4F7-5539-4F8A-A003-264E754AA5DE}">
      <dsp:nvSpPr>
        <dsp:cNvPr id="0" name=""/>
        <dsp:cNvSpPr/>
      </dsp:nvSpPr>
      <dsp:spPr>
        <a:xfrm rot="5400000">
          <a:off x="5283299" y="-598296"/>
          <a:ext cx="625657"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dirty="0">
              <a:solidFill>
                <a:schemeClr val="bg2"/>
              </a:solidFill>
            </a:rPr>
            <a:t>Enabling automatic data import and joint technical guidance</a:t>
          </a:r>
          <a:endParaRPr lang="fr-FR" sz="1700" kern="1200" dirty="0">
            <a:solidFill>
              <a:schemeClr val="bg2"/>
            </a:solidFill>
          </a:endParaRPr>
        </a:p>
      </dsp:txBody>
      <dsp:txXfrm rot="-5400000">
        <a:off x="2962656" y="1752889"/>
        <a:ext cx="5236402" cy="564573"/>
      </dsp:txXfrm>
    </dsp:sp>
    <dsp:sp modelId="{05727AD9-9C94-8647-A728-EB2BF6B17C0C}">
      <dsp:nvSpPr>
        <dsp:cNvPr id="0" name=""/>
        <dsp:cNvSpPr/>
      </dsp:nvSpPr>
      <dsp:spPr>
        <a:xfrm>
          <a:off x="0" y="1644139"/>
          <a:ext cx="2962656" cy="7820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FR" sz="2200" kern="1200" dirty="0"/>
            <a:t>OCHA FTS</a:t>
          </a:r>
        </a:p>
      </dsp:txBody>
      <dsp:txXfrm>
        <a:off x="38178" y="1682317"/>
        <a:ext cx="2886300" cy="705715"/>
      </dsp:txXfrm>
    </dsp:sp>
    <dsp:sp modelId="{6CC96C05-653B-4967-A547-087D069E05DC}">
      <dsp:nvSpPr>
        <dsp:cNvPr id="0" name=""/>
        <dsp:cNvSpPr/>
      </dsp:nvSpPr>
      <dsp:spPr>
        <a:xfrm rot="5400000">
          <a:off x="5283299" y="222878"/>
          <a:ext cx="625657"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bg2"/>
              </a:solidFill>
            </a:rPr>
            <a:t>Support to publishers, tools, user case studies</a:t>
          </a:r>
          <a:endParaRPr lang="fr-FR" sz="1700" kern="1200" dirty="0">
            <a:solidFill>
              <a:schemeClr val="bg2"/>
            </a:solidFill>
          </a:endParaRPr>
        </a:p>
      </dsp:txBody>
      <dsp:txXfrm rot="-5400000">
        <a:off x="2962656" y="2574063"/>
        <a:ext cx="5236402" cy="564573"/>
      </dsp:txXfrm>
    </dsp:sp>
    <dsp:sp modelId="{D4F7EED2-BC5A-E245-8DE5-77FF0D460776}">
      <dsp:nvSpPr>
        <dsp:cNvPr id="0" name=""/>
        <dsp:cNvSpPr/>
      </dsp:nvSpPr>
      <dsp:spPr>
        <a:xfrm>
          <a:off x="0" y="2465314"/>
          <a:ext cx="2962656" cy="78207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FR" sz="2200" kern="1200" dirty="0"/>
            <a:t>Centre for </a:t>
          </a:r>
          <a:r>
            <a:rPr lang="fr-FR" sz="2200" kern="1200" dirty="0" err="1"/>
            <a:t>Humanitarian</a:t>
          </a:r>
          <a:r>
            <a:rPr lang="fr-FR" sz="2200" kern="1200" dirty="0"/>
            <a:t> Data</a:t>
          </a:r>
        </a:p>
      </dsp:txBody>
      <dsp:txXfrm>
        <a:off x="38178" y="2503492"/>
        <a:ext cx="2886300" cy="705715"/>
      </dsp:txXfrm>
    </dsp:sp>
    <dsp:sp modelId="{E4FC74C5-0C65-4017-A601-F213EFA84CAF}">
      <dsp:nvSpPr>
        <dsp:cNvPr id="0" name=""/>
        <dsp:cNvSpPr/>
      </dsp:nvSpPr>
      <dsp:spPr>
        <a:xfrm rot="5400000">
          <a:off x="5283299" y="1044053"/>
          <a:ext cx="625657" cy="5266944"/>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bg2"/>
              </a:solidFill>
            </a:rPr>
            <a:t>Outreach, engagement, enhancing the IATI Standard</a:t>
          </a:r>
          <a:endParaRPr lang="fr-FR" sz="1700" kern="1200" dirty="0">
            <a:solidFill>
              <a:schemeClr val="bg2"/>
            </a:solidFill>
          </a:endParaRPr>
        </a:p>
      </dsp:txBody>
      <dsp:txXfrm rot="-5400000">
        <a:off x="2962656" y="3395238"/>
        <a:ext cx="5236402" cy="564573"/>
      </dsp:txXfrm>
    </dsp:sp>
    <dsp:sp modelId="{20F5F1F8-A7C8-47DE-8148-8FD3F5475FC9}">
      <dsp:nvSpPr>
        <dsp:cNvPr id="0" name=""/>
        <dsp:cNvSpPr/>
      </dsp:nvSpPr>
      <dsp:spPr>
        <a:xfrm>
          <a:off x="0" y="3286489"/>
          <a:ext cx="2962656" cy="78207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i="0" kern="1200" dirty="0"/>
            <a:t>IATI Community</a:t>
          </a:r>
          <a:endParaRPr lang="fr-FR" sz="2200" i="0" kern="1200" dirty="0"/>
        </a:p>
      </dsp:txBody>
      <dsp:txXfrm>
        <a:off x="38178" y="3324667"/>
        <a:ext cx="2886300" cy="7057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FA2A9D-6464-B741-8ADE-DB6CF994DE24}" type="datetimeFigureOut">
              <a:rPr lang="en-US" smtClean="0"/>
              <a:t>7/2/2018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0C971-68FD-8946-A7D2-0497DF629193}" type="slidenum">
              <a:rPr lang="en-GB" smtClean="0"/>
              <a:t>‹#›</a:t>
            </a:fld>
            <a:endParaRPr lang="en-GB"/>
          </a:p>
        </p:txBody>
      </p:sp>
    </p:spTree>
    <p:extLst>
      <p:ext uri="{BB962C8B-B14F-4D97-AF65-F5344CB8AC3E}">
        <p14:creationId xmlns:p14="http://schemas.microsoft.com/office/powerpoint/2010/main" val="1285586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Unicode MS" pitchFamily="34" charset="-128"/>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ＭＳ Ｐゴシック" charset="0"/>
              </a:defRPr>
            </a:lvl1pPr>
          </a:lstStyle>
          <a:p>
            <a:pPr>
              <a:defRPr/>
            </a:pPr>
            <a:fld id="{4375BE45-595C-1941-BB46-1912B5BA9019}" type="datetime1">
              <a:rPr lang="en-GB"/>
              <a:pPr>
                <a:defRPr/>
              </a:pPr>
              <a:t>02/07/2018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Unicode MS" pitchFamily="34" charset="-128"/>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ＭＳ Ｐゴシック" charset="0"/>
              </a:defRPr>
            </a:lvl1pPr>
          </a:lstStyle>
          <a:p>
            <a:pPr>
              <a:defRPr/>
            </a:pPr>
            <a:fld id="{373F153C-F6C5-034D-842C-EC3D5D6EE35D}" type="slidenum">
              <a:rPr lang="en-GB"/>
              <a:pPr>
                <a:defRPr/>
              </a:pPr>
              <a:t>‹#›</a:t>
            </a:fld>
            <a:endParaRPr lang="en-GB"/>
          </a:p>
        </p:txBody>
      </p:sp>
    </p:spTree>
    <p:extLst>
      <p:ext uri="{BB962C8B-B14F-4D97-AF65-F5344CB8AC3E}">
        <p14:creationId xmlns:p14="http://schemas.microsoft.com/office/powerpoint/2010/main" val="13746377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pitchFamily="-102"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ts.unocha.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71450" indent="-171450" eaLnBrk="1" hangingPunct="1">
              <a:buFont typeface="Arial"/>
              <a:buChar char="•"/>
            </a:pPr>
            <a:endParaRPr lang="en-GB" baseline="0" dirty="0">
              <a:latin typeface="Calibri" charset="0"/>
              <a:cs typeface="ＭＳ Ｐゴシック" charset="0"/>
            </a:endParaRPr>
          </a:p>
          <a:p>
            <a:pPr marL="171450" indent="-171450" eaLnBrk="1" hangingPunct="1">
              <a:buFont typeface="Arial"/>
              <a:buChar char="•"/>
            </a:pPr>
            <a:endParaRPr lang="en-GB" dirty="0">
              <a:latin typeface="Calibri"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02C537-AE6B-3243-A52C-E52204A383DC}" type="slidenum">
              <a:rPr lang="en-GB" sz="1200"/>
              <a:pPr eaLnBrk="1" hangingPunct="1"/>
              <a:t>1</a:t>
            </a:fld>
            <a:endParaRPr lang="en-GB" sz="1200" dirty="0"/>
          </a:p>
        </p:txBody>
      </p:sp>
    </p:spTree>
    <p:extLst>
      <p:ext uri="{BB962C8B-B14F-4D97-AF65-F5344CB8AC3E}">
        <p14:creationId xmlns:p14="http://schemas.microsoft.com/office/powerpoint/2010/main" val="256027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By the end of this year we aim to improve the dashboard and get agreement by GB signatories on the monitoring methodology. We will be encouraging organisations to use the IATI organisation file to provide more information on their transparency efforts and implementation plans</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End of 2017, beginning of 2018 we will be testing IATI-based reporting to FTS with specific publishers form each of the stakeholder groups and developing guidance for the humanitarian community </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In early 2018 we will be encouraging publishers to increase the coverage of their publication (to include </a:t>
            </a:r>
            <a:r>
              <a:rPr lang="en-GB" sz="1200" b="0" i="0" u="none" strike="noStrike" kern="1200" baseline="0" dirty="0" err="1">
                <a:solidFill>
                  <a:schemeClr val="tx1"/>
                </a:solidFill>
                <a:latin typeface="+mn-lt"/>
                <a:ea typeface="ＭＳ Ｐゴシック" charset="0"/>
                <a:cs typeface="ＭＳ Ｐゴシック" pitchFamily="-102" charset="-128"/>
              </a:rPr>
              <a:t>geolocation</a:t>
            </a:r>
            <a:r>
              <a:rPr lang="en-GB" sz="1200" b="0" i="0" u="none" strike="noStrike" kern="1200" baseline="0" dirty="0">
                <a:solidFill>
                  <a:schemeClr val="tx1"/>
                </a:solidFill>
                <a:latin typeface="+mn-lt"/>
                <a:ea typeface="ＭＳ Ｐゴシック" charset="0"/>
                <a:cs typeface="ＭＳ Ｐゴシック" pitchFamily="-102" charset="-128"/>
              </a:rPr>
              <a:t> and results information), frequency and use of IATI’s new humanitarian features </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We will work with partners to develop tools for publishing and using open data on humanitarian financing and to provide capacity-building support to GB organisations </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We have a number of snapshot reports planned to showcase best practice and case studies with a final monitoring report in June 2017</a:t>
            </a:r>
          </a:p>
          <a:p>
            <a:endParaRPr lang="en-GB" sz="1200" b="0" i="0" u="none" strike="noStrike" kern="1200" baseline="0" dirty="0">
              <a:solidFill>
                <a:schemeClr val="tx1"/>
              </a:solidFill>
              <a:latin typeface="+mn-lt"/>
              <a:ea typeface="ＭＳ Ｐゴシック" charset="0"/>
              <a:cs typeface="ＭＳ Ｐゴシック" pitchFamily="-102" charset="-128"/>
            </a:endParaRPr>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10</a:t>
            </a:fld>
            <a:endParaRPr lang="en-GB"/>
          </a:p>
        </p:txBody>
      </p:sp>
    </p:spTree>
    <p:extLst>
      <p:ext uri="{BB962C8B-B14F-4D97-AF65-F5344CB8AC3E}">
        <p14:creationId xmlns:p14="http://schemas.microsoft.com/office/powerpoint/2010/main" val="133605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b="0" i="0" u="none" strike="noStrike" kern="1200" baseline="0" noProof="0" dirty="0">
                <a:solidFill>
                  <a:schemeClr val="tx1"/>
                </a:solidFill>
                <a:latin typeface="+mn-lt"/>
                <a:ea typeface="ＭＳ Ｐゴシック" charset="0"/>
                <a:cs typeface="ＭＳ Ｐゴシック" pitchFamily="-102" charset="-128"/>
              </a:rPr>
              <a:t>It is important that the work on transparency in the GB is not carried out in isolation and that we continue to build synergies with other </a:t>
            </a:r>
            <a:r>
              <a:rPr lang="en-GB" sz="1200" b="0" i="0" u="none" strike="noStrike" kern="1200" baseline="0" noProof="0" dirty="0" err="1">
                <a:solidFill>
                  <a:schemeClr val="tx1"/>
                </a:solidFill>
                <a:latin typeface="+mn-lt"/>
                <a:ea typeface="ＭＳ Ｐゴシック" charset="0"/>
                <a:cs typeface="ＭＳ Ｐゴシック" pitchFamily="-102" charset="-128"/>
              </a:rPr>
              <a:t>fora</a:t>
            </a:r>
            <a:r>
              <a:rPr lang="en-GB" sz="1200" b="0" i="0" u="none" strike="noStrike" kern="1200" baseline="0" noProof="0" dirty="0">
                <a:solidFill>
                  <a:schemeClr val="tx1"/>
                </a:solidFill>
                <a:latin typeface="+mn-lt"/>
                <a:ea typeface="ＭＳ Ｐゴシック" charset="0"/>
                <a:cs typeface="ＭＳ Ｐゴシック" pitchFamily="-102" charset="-128"/>
              </a:rPr>
              <a:t> and processes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b="0" i="0" u="none" strike="noStrike" kern="1200" baseline="0" noProof="0" dirty="0">
                <a:solidFill>
                  <a:schemeClr val="tx1"/>
                </a:solidFill>
                <a:latin typeface="+mn-lt"/>
                <a:ea typeface="ＭＳ Ｐゴシック" charset="0"/>
                <a:cs typeface="ＭＳ Ｐゴシック" pitchFamily="-102" charset="-128"/>
              </a:rPr>
              <a:t>We are working closely with relevant GB work streams - for example on harmonised and simplified reporting to identify opportunities for IATI to contribute to reducing the reporting burden of implementing partners, with a particular focus on  results – and on the workstreams on cash, reduced earmarking and support to local and national responders to support progress in taking forward these commitment areas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b="0" i="0" u="none" strike="noStrike" kern="1200" baseline="0" noProof="0" dirty="0">
                <a:solidFill>
                  <a:schemeClr val="tx1"/>
                </a:solidFill>
                <a:latin typeface="+mn-lt"/>
                <a:ea typeface="ＭＳ Ｐゴシック" charset="0"/>
                <a:cs typeface="ＭＳ Ｐゴシック" pitchFamily="-102" charset="-128"/>
              </a:rPr>
              <a:t>We are also reaching out to relevant humanitarian processes such as the Inter-Agency Standing Committee Humanitarian Financing Task Team and Good Humanitarian </a:t>
            </a:r>
            <a:r>
              <a:rPr lang="en-GB" sz="1200" b="0" i="0" u="none" strike="noStrike" kern="1200" baseline="0" noProof="0" dirty="0" err="1">
                <a:solidFill>
                  <a:schemeClr val="tx1"/>
                </a:solidFill>
                <a:latin typeface="+mn-lt"/>
                <a:ea typeface="ＭＳ Ｐゴシック" charset="0"/>
                <a:cs typeface="ＭＳ Ｐゴシック" pitchFamily="-102" charset="-128"/>
              </a:rPr>
              <a:t>Donorship</a:t>
            </a:r>
            <a:r>
              <a:rPr lang="en-GB" sz="1200" b="0" i="0" u="none" strike="noStrike" kern="1200" baseline="0" noProof="0" dirty="0">
                <a:solidFill>
                  <a:schemeClr val="tx1"/>
                </a:solidFill>
                <a:latin typeface="+mn-lt"/>
                <a:ea typeface="ＭＳ Ｐゴシック" charset="0"/>
                <a:cs typeface="ＭＳ Ｐゴシック" pitchFamily="-102" charset="-128"/>
              </a:rPr>
              <a:t> Initiative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b="0" i="0" u="none" strike="noStrike" kern="1200" baseline="0" noProof="0" dirty="0">
                <a:solidFill>
                  <a:schemeClr val="tx1"/>
                </a:solidFill>
                <a:latin typeface="+mn-lt"/>
                <a:ea typeface="ＭＳ Ｐゴシック" charset="0"/>
                <a:cs typeface="ＭＳ Ｐゴシック" pitchFamily="-102" charset="-128"/>
              </a:rPr>
              <a:t>As already mentioned, we are working with OCHA s Financial Tracking Service (FTS) to enable the automatic import of IATI data and provide guidance on how to do both</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b="0" i="0" u="none" strike="noStrike" kern="1200" baseline="0" noProof="0" dirty="0">
                <a:solidFill>
                  <a:schemeClr val="tx1"/>
                </a:solidFill>
                <a:latin typeface="+mn-lt"/>
                <a:ea typeface="ＭＳ Ｐゴシック" charset="0"/>
                <a:cs typeface="ＭＳ Ｐゴシック" pitchFamily="-102" charset="-128"/>
              </a:rPr>
              <a:t>We are exploring opportunities to work with The Centre for Humanitarian Data which has been established in the Hague and which aims to become a Humanitarian Data Hub. </a:t>
            </a:r>
            <a:r>
              <a:rPr lang="en-GB" sz="1200" kern="1200" noProof="0" dirty="0">
                <a:solidFill>
                  <a:schemeClr val="tx1"/>
                </a:solidFill>
                <a:effectLst/>
                <a:latin typeface="+mn-lt"/>
                <a:ea typeface="ＭＳ Ｐゴシック" charset="0"/>
                <a:cs typeface="ＭＳ Ｐゴシック" pitchFamily="-102" charset="-128"/>
              </a:rPr>
              <a:t>The Centre</a:t>
            </a:r>
            <a:r>
              <a:rPr lang="en-GB" sz="1200" kern="1200" baseline="0" noProof="0" dirty="0">
                <a:solidFill>
                  <a:schemeClr val="tx1"/>
                </a:solidFill>
                <a:effectLst/>
                <a:latin typeface="+mn-lt"/>
                <a:ea typeface="ＭＳ Ｐゴシック" charset="0"/>
                <a:cs typeface="ＭＳ Ｐゴシック" pitchFamily="-102" charset="-128"/>
              </a:rPr>
              <a:t> manages the Humanitarian Exchange Language (HXL) and the Humanitarian Data Exchange (HDX) platform so we will be exploring opportunities to collaborate on support to publishers, developing tools and case studies </a:t>
            </a:r>
            <a:r>
              <a:rPr lang="en-GB" sz="1200" kern="1200" dirty="0">
                <a:solidFill>
                  <a:schemeClr val="tx1"/>
                </a:solidFill>
                <a:effectLst/>
                <a:latin typeface="+mn-lt"/>
                <a:ea typeface="ＭＳ Ｐゴシック" charset="0"/>
                <a:cs typeface="ＭＳ Ｐゴシック" pitchFamily="-102" charset="-128"/>
              </a:rPr>
              <a:t>to demonstrate how different sources of humanitarian data can be used or joined up to improve the effectiveness of the humanitarian response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b="0" i="0" u="none" strike="noStrike" kern="1200" baseline="0" noProof="0" dirty="0">
                <a:solidFill>
                  <a:schemeClr val="tx1"/>
                </a:solidFill>
                <a:latin typeface="+mn-lt"/>
                <a:ea typeface="ＭＳ Ｐゴシック" charset="0"/>
                <a:cs typeface="ＭＳ Ｐゴシック" pitchFamily="-102" charset="-128"/>
              </a:rPr>
              <a:t>Finally we will continue to work with the wider IATI community,  to share lessons and feedback from this work</a:t>
            </a:r>
            <a:endParaRPr lang="en-GB" noProof="0" dirty="0"/>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11</a:t>
            </a:fld>
            <a:endParaRPr lang="en-GB"/>
          </a:p>
        </p:txBody>
      </p:sp>
    </p:spTree>
    <p:extLst>
      <p:ext uri="{BB962C8B-B14F-4D97-AF65-F5344CB8AC3E}">
        <p14:creationId xmlns:p14="http://schemas.microsoft.com/office/powerpoint/2010/main" val="267919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marL="171450" indent="-171450" eaLnBrk="1" hangingPunct="1">
              <a:spcBef>
                <a:spcPct val="0"/>
              </a:spcBef>
              <a:buFont typeface="Arial"/>
              <a:buChar char="•"/>
            </a:pPr>
            <a:r>
              <a:rPr lang="en-GB" sz="1200" kern="1200" dirty="0">
                <a:solidFill>
                  <a:schemeClr val="tx1"/>
                </a:solidFill>
                <a:effectLst/>
                <a:latin typeface="+mn-lt"/>
                <a:ea typeface="ＭＳ Ｐゴシック" charset="0"/>
                <a:cs typeface="ＭＳ Ｐゴシック" pitchFamily="-102" charset="-128"/>
              </a:rPr>
              <a:t>Turning transparency promises into reality can be hard, but this is one of the commitment areas of the Grand Bargain with the most potential for progress.</a:t>
            </a:r>
          </a:p>
          <a:p>
            <a:pPr marL="171450" indent="-171450" eaLnBrk="1" hangingPunct="1">
              <a:spcBef>
                <a:spcPct val="0"/>
              </a:spcBef>
              <a:buFont typeface="Arial"/>
              <a:buChar char="•"/>
            </a:pPr>
            <a:r>
              <a:rPr lang="en-GB" sz="1200" kern="1200" dirty="0">
                <a:solidFill>
                  <a:schemeClr val="tx1"/>
                </a:solidFill>
                <a:effectLst/>
                <a:latin typeface="+mn-lt"/>
                <a:ea typeface="ＭＳ Ｐゴシック" charset="0"/>
                <a:cs typeface="ＭＳ Ｐゴシック" pitchFamily="-102" charset="-128"/>
              </a:rPr>
              <a:t>The challenge now is for organisations to publish more and better quality data on their humanitarian funding and for that data to be used by the humanitarian community to improve our response to crisis-affected populations. </a:t>
            </a:r>
          </a:p>
          <a:p>
            <a:pPr marL="171450" indent="-171450" eaLnBrk="1" hangingPunct="1">
              <a:spcBef>
                <a:spcPct val="0"/>
              </a:spcBef>
              <a:buFont typeface="Arial"/>
              <a:buChar char="•"/>
            </a:pPr>
            <a:r>
              <a:rPr lang="en-GB" altLang="en-US" sz="1200" kern="1200" dirty="0">
                <a:solidFill>
                  <a:schemeClr val="tx1"/>
                </a:solidFill>
                <a:effectLst/>
                <a:latin typeface="+mn-lt"/>
                <a:ea typeface="ＭＳ Ｐゴシック" charset="0"/>
                <a:cs typeface="ＭＳ Ｐゴシック" pitchFamily="-102" charset="-128"/>
              </a:rPr>
              <a:t>And</a:t>
            </a:r>
            <a:r>
              <a:rPr lang="en-GB" altLang="en-US" sz="1200" kern="1200" baseline="0" dirty="0">
                <a:solidFill>
                  <a:schemeClr val="tx1"/>
                </a:solidFill>
                <a:effectLst/>
                <a:latin typeface="+mn-lt"/>
                <a:ea typeface="ＭＳ Ｐゴシック" charset="0"/>
                <a:cs typeface="ＭＳ Ｐゴシック" pitchFamily="-102" charset="-128"/>
              </a:rPr>
              <a:t> w</a:t>
            </a:r>
            <a:r>
              <a:rPr lang="en-GB" altLang="en-US" sz="1200" kern="1200" dirty="0">
                <a:solidFill>
                  <a:schemeClr val="tx1"/>
                </a:solidFill>
                <a:effectLst/>
                <a:latin typeface="+mn-lt"/>
                <a:ea typeface="ＭＳ Ｐゴシック" charset="0"/>
                <a:cs typeface="ＭＳ Ｐゴシック" pitchFamily="-102" charset="-128"/>
              </a:rPr>
              <a:t>e need your support to do this.</a:t>
            </a:r>
          </a:p>
          <a:p>
            <a:pPr marL="171450" indent="-171450" eaLnBrk="1" hangingPunct="1">
              <a:spcBef>
                <a:spcPct val="0"/>
              </a:spcBef>
              <a:buFont typeface="Arial"/>
              <a:buChar char="•"/>
            </a:pPr>
            <a:r>
              <a:rPr lang="en-GB" altLang="en-US" sz="1200" kern="1200" dirty="0">
                <a:solidFill>
                  <a:schemeClr val="tx1"/>
                </a:solidFill>
                <a:effectLst/>
                <a:latin typeface="+mn-lt"/>
                <a:ea typeface="ＭＳ Ｐゴシック" charset="0"/>
                <a:cs typeface="ＭＳ Ｐゴシック" pitchFamily="-102" charset="-128"/>
              </a:rPr>
              <a:t>As IATI</a:t>
            </a:r>
            <a:r>
              <a:rPr lang="en-GB" altLang="en-US" sz="1200" kern="1200" baseline="0" dirty="0">
                <a:solidFill>
                  <a:schemeClr val="tx1"/>
                </a:solidFill>
                <a:effectLst/>
                <a:latin typeface="+mn-lt"/>
                <a:ea typeface="ＭＳ Ｐゴシック" charset="0"/>
                <a:cs typeface="ＭＳ Ｐゴシック" pitchFamily="-102" charset="-128"/>
              </a:rPr>
              <a:t> members you can play a key role in reaching out to and supporting your humanitarian colleagues and partner organisations in the publication process</a:t>
            </a:r>
          </a:p>
          <a:p>
            <a:pPr marL="171450" indent="-171450" eaLnBrk="1" hangingPunct="1">
              <a:spcBef>
                <a:spcPct val="0"/>
              </a:spcBef>
              <a:buFont typeface="Arial"/>
              <a:buChar char="•"/>
            </a:pPr>
            <a:r>
              <a:rPr lang="en-GB" altLang="en-US" sz="1200" kern="1200" baseline="0" dirty="0">
                <a:solidFill>
                  <a:schemeClr val="tx1"/>
                </a:solidFill>
                <a:effectLst/>
                <a:latin typeface="+mn-lt"/>
                <a:ea typeface="ＭＳ Ｐゴシック" charset="0"/>
                <a:cs typeface="ＭＳ Ｐゴシック" pitchFamily="-102" charset="-128"/>
              </a:rPr>
              <a:t>More specifically, organisations should aim to publish their data to v2.02 of the Standard (of the latest version) and use the new humanitarian features</a:t>
            </a:r>
          </a:p>
          <a:p>
            <a:pPr marL="171450" indent="-171450" eaLnBrk="1" hangingPunct="1">
              <a:spcBef>
                <a:spcPct val="0"/>
              </a:spcBef>
              <a:buFont typeface="Arial"/>
              <a:buChar char="•"/>
            </a:pPr>
            <a:r>
              <a:rPr lang="en-GB" altLang="en-US" sz="1200" kern="1200" baseline="0" dirty="0">
                <a:solidFill>
                  <a:schemeClr val="tx1"/>
                </a:solidFill>
                <a:effectLst/>
                <a:latin typeface="+mn-lt"/>
                <a:ea typeface="ＭＳ Ｐゴシック" charset="0"/>
                <a:cs typeface="ＭＳ Ｐゴシック" pitchFamily="-102" charset="-128"/>
              </a:rPr>
              <a:t>They should also establish mechanisms for daily publication in rapid-onset crises where possible</a:t>
            </a:r>
          </a:p>
          <a:p>
            <a:pPr marL="171450" indent="-171450" eaLnBrk="1" hangingPunct="1">
              <a:spcBef>
                <a:spcPct val="0"/>
              </a:spcBef>
              <a:buFont typeface="Arial"/>
              <a:buChar char="•"/>
            </a:pPr>
            <a:endParaRPr lang="en-GB" altLang="en-US" sz="1200" kern="1200" baseline="0" dirty="0">
              <a:solidFill>
                <a:schemeClr val="tx1"/>
              </a:solidFill>
              <a:effectLst/>
              <a:latin typeface="+mn-lt"/>
              <a:ea typeface="ＭＳ Ｐゴシック" charset="0"/>
              <a:cs typeface="ＭＳ Ｐゴシック" pitchFamily="-102"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0949691B-799F-4846-BBC9-44068B8FCFA9}" type="slidenum">
              <a:rPr lang="en-GB" altLang="en-US" smtClean="0"/>
              <a:pPr/>
              <a:t>12</a:t>
            </a:fld>
            <a:endParaRPr lang="en-GB" altLang="en-US"/>
          </a:p>
        </p:txBody>
      </p:sp>
    </p:spTree>
    <p:extLst>
      <p:ext uri="{BB962C8B-B14F-4D97-AF65-F5344CB8AC3E}">
        <p14:creationId xmlns:p14="http://schemas.microsoft.com/office/powerpoint/2010/main" val="90432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kern="1200" dirty="0">
                <a:solidFill>
                  <a:schemeClr val="tx1"/>
                </a:solidFill>
                <a:effectLst/>
                <a:latin typeface="+mn-lt"/>
                <a:ea typeface="ＭＳ Ｐゴシック" charset="0"/>
                <a:cs typeface="ＭＳ Ｐゴシック" pitchFamily="-102" charset="-128"/>
              </a:rPr>
              <a:t>You will find all the documents</a:t>
            </a:r>
            <a:r>
              <a:rPr lang="en-GB" sz="1200" kern="1200" baseline="0" dirty="0">
                <a:solidFill>
                  <a:schemeClr val="tx1"/>
                </a:solidFill>
                <a:effectLst/>
                <a:latin typeface="+mn-lt"/>
                <a:ea typeface="ＭＳ Ｐゴシック" charset="0"/>
                <a:cs typeface="ＭＳ Ｐゴシック" pitchFamily="-102" charset="-128"/>
              </a:rPr>
              <a:t> related to the GB transparency commitment on the DI website listed here</a:t>
            </a:r>
          </a:p>
          <a:p>
            <a:pPr marL="171450" lvl="0" indent="-171450">
              <a:buFont typeface="Arial"/>
              <a:buChar char="•"/>
            </a:pPr>
            <a:r>
              <a:rPr lang="en-GB" sz="1200" kern="1200" baseline="0" dirty="0">
                <a:solidFill>
                  <a:schemeClr val="tx1"/>
                </a:solidFill>
                <a:effectLst/>
                <a:latin typeface="+mn-lt"/>
                <a:ea typeface="ＭＳ Ｐゴシック" charset="0"/>
                <a:cs typeface="ＭＳ Ｐゴシック" pitchFamily="-102" charset="-128"/>
              </a:rPr>
              <a:t>I’ve also provided the link to the Grand Bargain Transparency Dashboard</a:t>
            </a:r>
          </a:p>
          <a:p>
            <a:pPr marL="171450" lvl="0" indent="-171450">
              <a:buFont typeface="Arial"/>
              <a:buChar char="•"/>
            </a:pPr>
            <a:r>
              <a:rPr lang="en-GB" sz="1200" kern="1200" baseline="0" dirty="0">
                <a:solidFill>
                  <a:schemeClr val="tx1"/>
                </a:solidFill>
                <a:effectLst/>
                <a:latin typeface="+mn-lt"/>
                <a:ea typeface="ＭＳ Ｐゴシック" charset="0"/>
                <a:cs typeface="ＭＳ Ｐゴシック" pitchFamily="-102" charset="-128"/>
              </a:rPr>
              <a:t>And please don’t hesitate to get in touch with me directly if you’d like any further information</a:t>
            </a:r>
          </a:p>
          <a:p>
            <a:pPr marL="171450" lvl="0" indent="-171450">
              <a:buFont typeface="Arial"/>
              <a:buChar char="•"/>
            </a:pPr>
            <a:endParaRPr lang="en-GB" sz="1200" kern="1200" baseline="0" dirty="0">
              <a:solidFill>
                <a:schemeClr val="tx1"/>
              </a:solidFill>
              <a:effectLst/>
              <a:latin typeface="+mn-lt"/>
              <a:ea typeface="ＭＳ Ｐゴシック" charset="0"/>
              <a:cs typeface="ＭＳ Ｐゴシック" pitchFamily="-102" charset="-128"/>
            </a:endParaRPr>
          </a:p>
          <a:p>
            <a:pPr marL="171450" lvl="0" indent="-171450">
              <a:buFont typeface="Arial"/>
              <a:buChar char="•"/>
            </a:pPr>
            <a:r>
              <a:rPr lang="en-GB" sz="1200" kern="1200" baseline="0" dirty="0">
                <a:solidFill>
                  <a:schemeClr val="tx1"/>
                </a:solidFill>
                <a:effectLst/>
                <a:latin typeface="+mn-lt"/>
                <a:ea typeface="ＭＳ Ｐゴシック" charset="0"/>
                <a:cs typeface="ＭＳ Ｐゴシック" pitchFamily="-102" charset="-128"/>
              </a:rPr>
              <a:t>Thank you!</a:t>
            </a:r>
            <a:endParaRPr lang="en-GB" sz="1200" kern="1200" dirty="0">
              <a:solidFill>
                <a:schemeClr val="tx1"/>
              </a:solidFill>
              <a:effectLst/>
              <a:latin typeface="+mn-lt"/>
              <a:ea typeface="ＭＳ Ｐゴシック" charset="0"/>
              <a:cs typeface="ＭＳ Ｐゴシック" pitchFamily="-102" charset="-128"/>
            </a:endParaRPr>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13</a:t>
            </a:fld>
            <a:endParaRPr lang="en-GB"/>
          </a:p>
        </p:txBody>
      </p:sp>
    </p:spTree>
    <p:extLst>
      <p:ext uri="{BB962C8B-B14F-4D97-AF65-F5344CB8AC3E}">
        <p14:creationId xmlns:p14="http://schemas.microsoft.com/office/powerpoint/2010/main" val="39207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dirty="0">
              <a:latin typeface="Calibri" charset="0"/>
              <a:cs typeface="ＭＳ Ｐゴシック"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0631CC-6737-B341-8C8B-C68B2727CBBB}" type="slidenum">
              <a:rPr lang="en-GB" sz="1200"/>
              <a:pPr eaLnBrk="1" hangingPunct="1"/>
              <a:t>14</a:t>
            </a:fld>
            <a:endParaRPr lang="en-GB" sz="1200"/>
          </a:p>
        </p:txBody>
      </p:sp>
    </p:spTree>
    <p:extLst>
      <p:ext uri="{BB962C8B-B14F-4D97-AF65-F5344CB8AC3E}">
        <p14:creationId xmlns:p14="http://schemas.microsoft.com/office/powerpoint/2010/main" val="29480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2</a:t>
            </a:fld>
            <a:endParaRPr lang="en-GB"/>
          </a:p>
        </p:txBody>
      </p:sp>
    </p:spTree>
    <p:extLst>
      <p:ext uri="{BB962C8B-B14F-4D97-AF65-F5344CB8AC3E}">
        <p14:creationId xmlns:p14="http://schemas.microsoft.com/office/powerpoint/2010/main" val="337081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a:buChar char="•"/>
            </a:pPr>
            <a:r>
              <a:rPr lang="en-GB" noProof="0" dirty="0"/>
              <a:t>In the « Agenda for Humanity » the UNSG at the time (Ban Ki Moon) called on global leaders to take action on 5 core responsibilities</a:t>
            </a:r>
          </a:p>
          <a:p>
            <a:pPr marL="171450" indent="-171450">
              <a:buFont typeface="Arial"/>
              <a:buChar char="•"/>
            </a:pPr>
            <a:r>
              <a:rPr lang="en-GB" noProof="0" dirty="0"/>
              <a:t>At the World Humanitarian Summit in May 2016 the humanitarian community came together to pledge initiatives, partnerships and alliances to help implement them.</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kern="1200" noProof="0" dirty="0">
                <a:solidFill>
                  <a:schemeClr val="tx1"/>
                </a:solidFill>
                <a:effectLst/>
                <a:latin typeface="+mn-lt"/>
                <a:ea typeface="ＭＳ Ｐゴシック" charset="0"/>
                <a:cs typeface="ＭＳ Ｐゴシック" pitchFamily="-102" charset="-128"/>
              </a:rPr>
              <a:t>The Grand Bargain was one of these - first proposed by the UN Secretary General’s High-Level Panel report on Humanitarian Financing as one of the solutions to address the humanitarian financing gap</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GB" noProof="0" dirty="0"/>
              <a:t>It’s a multi-stakeholder initiative involving over 50 leading donor governments, multilaterals and UN agencies,</a:t>
            </a:r>
            <a:r>
              <a:rPr lang="en-GB" baseline="0" noProof="0" dirty="0"/>
              <a:t> the International Federation of Red Cross and Red Crescent societies </a:t>
            </a:r>
            <a:r>
              <a:rPr lang="en-GB" noProof="0" dirty="0"/>
              <a:t>and non-governmental networks and organisations</a:t>
            </a:r>
            <a:endParaRPr lang="en-GB" sz="1200" kern="1200" noProof="0" dirty="0">
              <a:solidFill>
                <a:schemeClr val="tx1"/>
              </a:solidFill>
              <a:effectLst/>
              <a:latin typeface="+mn-lt"/>
              <a:ea typeface="ＭＳ Ｐゴシック" charset="0"/>
              <a:cs typeface="ＭＳ Ｐゴシック" pitchFamily="-102" charset="-128"/>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kern="1200" noProof="0" dirty="0">
                <a:solidFill>
                  <a:schemeClr val="tx1"/>
                </a:solidFill>
                <a:effectLst/>
                <a:latin typeface="+mn-lt"/>
                <a:ea typeface="ＭＳ Ｐゴシック" charset="0"/>
                <a:cs typeface="ＭＳ Ｐゴシック" pitchFamily="-102" charset="-128"/>
              </a:rPr>
              <a:t>GB signatories agreed</a:t>
            </a:r>
            <a:r>
              <a:rPr lang="en-GB" sz="1200" kern="1200" baseline="0" noProof="0" dirty="0">
                <a:solidFill>
                  <a:schemeClr val="tx1"/>
                </a:solidFill>
                <a:effectLst/>
                <a:latin typeface="+mn-lt"/>
                <a:ea typeface="ＭＳ Ｐゴシック" charset="0"/>
                <a:cs typeface="ＭＳ Ｐゴシック" pitchFamily="-102" charset="-128"/>
              </a:rPr>
              <a:t> “A shared commitment to service People in Need” – it encompasses 10 commitments in a number of areas and aims to enhance the effectiveness and efficiency of the humanitarian system</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endParaRPr lang="en-GB" noProof="0" dirty="0"/>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endParaRPr lang="en-GB" sz="1200" kern="1200" baseline="0" noProof="0" dirty="0">
              <a:solidFill>
                <a:schemeClr val="tx1"/>
              </a:solidFill>
              <a:effectLst/>
              <a:latin typeface="+mn-lt"/>
              <a:ea typeface="ＭＳ Ｐゴシック" charset="0"/>
              <a:cs typeface="ＭＳ Ｐゴシック" pitchFamily="-102" charset="-128"/>
            </a:endParaRPr>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3</a:t>
            </a:fld>
            <a:endParaRPr lang="en-GB"/>
          </a:p>
        </p:txBody>
      </p:sp>
    </p:spTree>
    <p:extLst>
      <p:ext uri="{BB962C8B-B14F-4D97-AF65-F5344CB8AC3E}">
        <p14:creationId xmlns:p14="http://schemas.microsoft.com/office/powerpoint/2010/main" val="275779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a:solidFill>
                  <a:schemeClr val="tx1"/>
                </a:solidFill>
                <a:effectLst/>
                <a:latin typeface="+mn-lt"/>
                <a:ea typeface="ＭＳ Ｐゴシック" charset="0"/>
                <a:cs typeface="ＭＳ Ｐゴシック" pitchFamily="-102" charset="-128"/>
              </a:rPr>
              <a:t>Quid-pro-quo nature of the GB: for example aid organisations want less earmarked and more multi-year funding, NGOs want donors to </a:t>
            </a:r>
            <a:r>
              <a:rPr lang="en-US" sz="1200" kern="1200" baseline="0" dirty="0" err="1">
                <a:solidFill>
                  <a:schemeClr val="tx1"/>
                </a:solidFill>
                <a:effectLst/>
                <a:latin typeface="+mn-lt"/>
                <a:ea typeface="ＭＳ Ｐゴシック" charset="0"/>
                <a:cs typeface="ＭＳ Ｐゴシック" pitchFamily="-102" charset="-128"/>
              </a:rPr>
              <a:t>harmonise</a:t>
            </a:r>
            <a:r>
              <a:rPr lang="en-US" sz="1200" kern="1200" baseline="0" dirty="0">
                <a:solidFill>
                  <a:schemeClr val="tx1"/>
                </a:solidFill>
                <a:effectLst/>
                <a:latin typeface="+mn-lt"/>
                <a:ea typeface="ＭＳ Ｐゴシック" charset="0"/>
                <a:cs typeface="ＭＳ Ｐゴシック" pitchFamily="-102" charset="-128"/>
              </a:rPr>
              <a:t> and simplify their reporting, while donors want greater transparency and accountability on their activities and funding</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a:solidFill>
                  <a:schemeClr val="tx1"/>
                </a:solidFill>
                <a:effectLst/>
                <a:latin typeface="+mn-lt"/>
                <a:ea typeface="ＭＳ Ｐゴシック" charset="0"/>
                <a:cs typeface="ＭＳ Ｐゴシック" pitchFamily="-102" charset="-128"/>
              </a:rPr>
              <a:t>Work streams have now been established for each commitment area and are co-convened by 2 of the GB participating organisations, normally a donor and an implementing partner</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a:solidFill>
                  <a:schemeClr val="tx1"/>
                </a:solidFill>
                <a:effectLst/>
                <a:latin typeface="+mn-lt"/>
                <a:ea typeface="ＭＳ Ｐゴシック" charset="0"/>
                <a:cs typeface="ＭＳ Ｐゴシック" pitchFamily="-102" charset="-128"/>
              </a:rPr>
              <a:t>There’s a GB Facilitation Group currently comprising: UK, Germany, OCHA, UNHCR, ICRC, and </a:t>
            </a:r>
            <a:r>
              <a:rPr lang="en-US" sz="1200" kern="1200" baseline="0" dirty="0" err="1">
                <a:solidFill>
                  <a:schemeClr val="tx1"/>
                </a:solidFill>
                <a:effectLst/>
                <a:latin typeface="+mn-lt"/>
                <a:ea typeface="ＭＳ Ｐゴシック" charset="0"/>
                <a:cs typeface="ＭＳ Ｐゴシック" pitchFamily="-102" charset="-128"/>
              </a:rPr>
              <a:t>InterAction</a:t>
            </a:r>
            <a:endParaRPr lang="en-US" sz="1200" kern="1200" baseline="0" dirty="0">
              <a:solidFill>
                <a:schemeClr val="tx1"/>
              </a:solidFill>
              <a:effectLst/>
              <a:latin typeface="+mn-lt"/>
              <a:ea typeface="ＭＳ Ｐゴシック" charset="0"/>
              <a:cs typeface="ＭＳ Ｐゴシック" pitchFamily="-102" charset="-128"/>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a:solidFill>
                  <a:schemeClr val="tx1"/>
                </a:solidFill>
                <a:effectLst/>
                <a:latin typeface="+mn-lt"/>
                <a:ea typeface="ＭＳ Ｐゴシック" charset="0"/>
                <a:cs typeface="ＭＳ Ｐゴシック" pitchFamily="-102" charset="-128"/>
              </a:rPr>
              <a:t>Ongoing monitoring of  implementation of these commitments is being done individually by organisations and within workstreams. There’s also an annual independent monitoring report and organisations are asked to report back on progress at an annual meeting in the margins of the ECOSOC Humanitarian Affairs Segment (HAS)</a:t>
            </a:r>
          </a:p>
          <a:p>
            <a:pPr marL="457200" indent="-457200" eaLnBrk="0" hangingPunct="0">
              <a:lnSpc>
                <a:spcPct val="150000"/>
              </a:lnSpc>
              <a:spcBef>
                <a:spcPct val="20000"/>
              </a:spcBef>
              <a:buFont typeface="+mj-lt"/>
              <a:buAutoNum type="arabicPeriod"/>
              <a:defRPr/>
            </a:pPr>
            <a:endParaRPr lang="en-GB" dirty="0"/>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4</a:t>
            </a:fld>
            <a:endParaRPr lang="en-GB"/>
          </a:p>
        </p:txBody>
      </p:sp>
    </p:spTree>
    <p:extLst>
      <p:ext uri="{BB962C8B-B14F-4D97-AF65-F5344CB8AC3E}">
        <p14:creationId xmlns:p14="http://schemas.microsoft.com/office/powerpoint/2010/main" val="182113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kern="1200" dirty="0">
                <a:solidFill>
                  <a:schemeClr val="tx1"/>
                </a:solidFill>
                <a:effectLst/>
                <a:latin typeface="+mn-lt"/>
                <a:ea typeface="ＭＳ Ｐゴシック" charset="0"/>
                <a:cs typeface="ＭＳ Ｐゴシック" pitchFamily="-102" charset="-128"/>
              </a:rPr>
              <a:t>At the World Humanitarian Summit in May 2016, Grand Bargain signatory organisations agreed to work towards </a:t>
            </a:r>
            <a:r>
              <a:rPr lang="en-GB" sz="1200" i="1" kern="1200" dirty="0">
                <a:solidFill>
                  <a:schemeClr val="tx1"/>
                </a:solidFill>
                <a:effectLst/>
                <a:latin typeface="+mn-lt"/>
                <a:ea typeface="ＭＳ Ｐゴシック" charset="0"/>
                <a:cs typeface="ＭＳ Ｐゴシック" pitchFamily="-102" charset="-128"/>
              </a:rPr>
              <a:t>improving the quality, availability and use of data on humanitarian funding</a:t>
            </a:r>
            <a:r>
              <a:rPr lang="en-GB" sz="1200" kern="1200" dirty="0">
                <a:solidFill>
                  <a:schemeClr val="tx1"/>
                </a:solidFill>
                <a:effectLst/>
                <a:latin typeface="+mn-lt"/>
                <a:ea typeface="ＭＳ Ｐゴシック" charset="0"/>
                <a:cs typeface="ＭＳ Ｐゴシック" pitchFamily="-102" charset="-128"/>
              </a:rPr>
              <a:t> to improve its effectiveness and enhance accountability.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kern="1200" dirty="0">
                <a:solidFill>
                  <a:schemeClr val="tx1"/>
                </a:solidFill>
                <a:effectLst/>
                <a:latin typeface="+mn-lt"/>
                <a:ea typeface="ＭＳ Ｐゴシック" charset="0"/>
                <a:cs typeface="ＭＳ Ｐゴシック" pitchFamily="-102" charset="-128"/>
              </a:rPr>
              <a:t>As a critical first step, organisations agreed to publish </a:t>
            </a:r>
            <a:r>
              <a:rPr lang="en-GB" sz="1200" b="1" kern="1200" dirty="0">
                <a:solidFill>
                  <a:schemeClr val="tx1"/>
                </a:solidFill>
                <a:effectLst/>
                <a:latin typeface="+mn-lt"/>
                <a:ea typeface="ＭＳ Ｐゴシック" charset="0"/>
                <a:cs typeface="ＭＳ Ｐゴシック" pitchFamily="-102" charset="-128"/>
              </a:rPr>
              <a:t>timely, transparent, harmonised and open high-quality data </a:t>
            </a:r>
            <a:r>
              <a:rPr lang="en-GB" sz="1200" kern="1200" dirty="0">
                <a:solidFill>
                  <a:schemeClr val="tx1"/>
                </a:solidFill>
                <a:effectLst/>
                <a:latin typeface="+mn-lt"/>
                <a:ea typeface="ＭＳ Ｐゴシック" charset="0"/>
                <a:cs typeface="ＭＳ Ｐゴシック" pitchFamily="-102" charset="-128"/>
              </a:rPr>
              <a:t>on their humanitarian funding.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kern="1200" dirty="0">
                <a:solidFill>
                  <a:schemeClr val="tx1"/>
                </a:solidFill>
                <a:effectLst/>
                <a:latin typeface="+mn-lt"/>
                <a:ea typeface="ＭＳ Ｐゴシック" charset="0"/>
                <a:cs typeface="ＭＳ Ｐゴシック" pitchFamily="-102" charset="-128"/>
              </a:rPr>
              <a:t>Importantly GB organisations recognised that it made sense to build upon existing initiatives rather than to create parallel structures</a:t>
            </a:r>
            <a:r>
              <a:rPr lang="en-GB" sz="1200" kern="1200" baseline="0" dirty="0">
                <a:solidFill>
                  <a:schemeClr val="tx1"/>
                </a:solidFill>
                <a:effectLst/>
                <a:latin typeface="+mn-lt"/>
                <a:ea typeface="ＭＳ Ｐゴシック" charset="0"/>
                <a:cs typeface="ＭＳ Ｐゴシック" pitchFamily="-102" charset="-128"/>
              </a:rPr>
              <a:t> and IATI was i</a:t>
            </a:r>
            <a:r>
              <a:rPr lang="en-GB" sz="1200" kern="1200" dirty="0">
                <a:solidFill>
                  <a:schemeClr val="tx1"/>
                </a:solidFill>
                <a:effectLst/>
                <a:latin typeface="+mn-lt"/>
                <a:ea typeface="ＭＳ Ｐゴシック" charset="0"/>
                <a:cs typeface="ＭＳ Ｐゴシック" pitchFamily="-102" charset="-128"/>
              </a:rPr>
              <a:t>dentified as the basis for a shared, open-data standard</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kern="1200" dirty="0">
                <a:solidFill>
                  <a:schemeClr val="tx1"/>
                </a:solidFill>
                <a:effectLst/>
                <a:latin typeface="+mn-lt"/>
                <a:ea typeface="ＭＳ Ｐゴシック" charset="0"/>
                <a:cs typeface="ＭＳ Ｐゴシック" pitchFamily="-102" charset="-128"/>
              </a:rPr>
              <a:t>They</a:t>
            </a:r>
            <a:r>
              <a:rPr lang="en-GB" sz="1200" kern="1200" baseline="0" dirty="0">
                <a:solidFill>
                  <a:schemeClr val="tx1"/>
                </a:solidFill>
                <a:effectLst/>
                <a:latin typeface="+mn-lt"/>
                <a:ea typeface="ＭＳ Ｐゴシック" charset="0"/>
                <a:cs typeface="ＭＳ Ｐゴシック" pitchFamily="-102" charset="-128"/>
              </a:rPr>
              <a:t> also agreed to make use of appropriate data analysis  and to improve the current digital platform – which is </a:t>
            </a:r>
            <a:r>
              <a:rPr lang="en-GB" sz="1200" kern="1200" dirty="0">
                <a:solidFill>
                  <a:schemeClr val="tx1"/>
                </a:solidFill>
                <a:effectLst/>
                <a:latin typeface="+mn-lt"/>
                <a:ea typeface="ＭＳ Ｐゴシック" charset="0"/>
                <a:cs typeface="ＭＳ Ｐゴシック" pitchFamily="-102" charset="-128"/>
              </a:rPr>
              <a:t>OCHA’s </a:t>
            </a:r>
            <a:r>
              <a:rPr lang="en-GB" sz="1200" kern="1200" dirty="0">
                <a:solidFill>
                  <a:schemeClr val="tx1"/>
                </a:solidFill>
                <a:effectLst/>
                <a:latin typeface="+mn-lt"/>
                <a:ea typeface="ＭＳ Ｐゴシック" charset="0"/>
                <a:cs typeface="ＭＳ Ｐゴシック" pitchFamily="-102" charset="-128"/>
                <a:hlinkClick r:id="rId3"/>
              </a:rPr>
              <a:t>Financial Tracking Service</a:t>
            </a:r>
            <a:endParaRPr lang="en-GB" sz="1200" kern="1200" dirty="0">
              <a:solidFill>
                <a:schemeClr val="tx1"/>
              </a:solidFill>
              <a:effectLst/>
              <a:latin typeface="+mn-lt"/>
              <a:ea typeface="ＭＳ Ｐゴシック" charset="0"/>
              <a:cs typeface="ＭＳ Ｐゴシック" pitchFamily="-102" charset="-128"/>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kern="1200" dirty="0">
                <a:solidFill>
                  <a:schemeClr val="tx1"/>
                </a:solidFill>
                <a:effectLst/>
                <a:latin typeface="+mn-lt"/>
                <a:ea typeface="ＭＳ Ｐゴシック" charset="0"/>
                <a:cs typeface="ＭＳ Ｐゴシック" pitchFamily="-102" charset="-128"/>
              </a:rPr>
              <a:t>Finally they agreed to support the capacity of all partners to access and publish data</a:t>
            </a:r>
          </a:p>
          <a:p>
            <a:pPr marL="171450" indent="-171450">
              <a:buFont typeface="Arial"/>
              <a:buChar char="•"/>
            </a:pPr>
            <a:r>
              <a:rPr lang="en-GB" sz="1200" kern="1200" dirty="0">
                <a:solidFill>
                  <a:schemeClr val="tx1"/>
                </a:solidFill>
                <a:effectLst/>
                <a:latin typeface="+mn-lt"/>
                <a:ea typeface="ＭＳ Ｐゴシック" charset="0"/>
                <a:cs typeface="ＭＳ Ｐゴシック" pitchFamily="-102" charset="-128"/>
              </a:rPr>
              <a:t>DI is supporting</a:t>
            </a:r>
            <a:r>
              <a:rPr lang="en-GB" sz="1200" kern="1200" baseline="0" dirty="0">
                <a:solidFill>
                  <a:schemeClr val="tx1"/>
                </a:solidFill>
                <a:effectLst/>
                <a:latin typeface="+mn-lt"/>
                <a:ea typeface="ＭＳ Ｐゴシック" charset="0"/>
                <a:cs typeface="ＭＳ Ｐゴシック" pitchFamily="-102" charset="-128"/>
              </a:rPr>
              <a:t> implementation and monitoring of the GB commitments on transparency, together with the IATI Secretariat. This work is being funded by the Netherlands Ministry of Foreign Affairs who are co-conveners of this workstream together with the World Bank</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200" kern="1200" dirty="0">
                <a:solidFill>
                  <a:schemeClr val="tx1"/>
                </a:solidFill>
                <a:effectLst/>
                <a:latin typeface="+mn-lt"/>
                <a:ea typeface="ＭＳ Ｐゴシック" charset="0"/>
                <a:cs typeface="ＭＳ Ｐゴシック" pitchFamily="-102" charset="-128"/>
              </a:rPr>
              <a:t>The commitments to transparency are one of the most concrete</a:t>
            </a:r>
            <a:r>
              <a:rPr lang="en-GB" sz="1200" kern="1200" baseline="0" dirty="0">
                <a:solidFill>
                  <a:schemeClr val="tx1"/>
                </a:solidFill>
                <a:effectLst/>
                <a:latin typeface="+mn-lt"/>
                <a:ea typeface="ＭＳ Ｐゴシック" charset="0"/>
                <a:cs typeface="ＭＳ Ｐゴシック" pitchFamily="-102" charset="-128"/>
              </a:rPr>
              <a:t> and achievable of the GB commitments – and one of IATI’s success stories, although it’s important to remember that IATI has had a long-standing interest in supporting humanitarian actors prior to this, including supporting the interoperability of IATI with UNOCHA’s Financial Tracking System (FTS) in version 2.02 of the Standard</a:t>
            </a:r>
          </a:p>
          <a:p>
            <a:pPr marL="171450" indent="-171450">
              <a:buFont typeface="Arial"/>
              <a:buChar char="•"/>
            </a:pPr>
            <a:endParaRPr lang="en-GB" sz="1200" kern="1200" dirty="0">
              <a:solidFill>
                <a:schemeClr val="tx1"/>
              </a:solidFill>
              <a:effectLst/>
              <a:latin typeface="+mn-lt"/>
              <a:ea typeface="ＭＳ Ｐゴシック" charset="0"/>
              <a:cs typeface="ＭＳ Ｐゴシック" pitchFamily="-102" charset="-128"/>
            </a:endParaRPr>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5</a:t>
            </a:fld>
            <a:endParaRPr lang="en-GB"/>
          </a:p>
        </p:txBody>
      </p:sp>
    </p:spTree>
    <p:extLst>
      <p:ext uri="{BB962C8B-B14F-4D97-AF65-F5344CB8AC3E}">
        <p14:creationId xmlns:p14="http://schemas.microsoft.com/office/powerpoint/2010/main" val="163881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lvl="0" indent="-171450">
              <a:buFont typeface="Arial"/>
              <a:buChar char="•"/>
            </a:pPr>
            <a:r>
              <a:rPr lang="en-US" sz="1200" kern="1200" baseline="0" dirty="0">
                <a:solidFill>
                  <a:schemeClr val="tx1"/>
                </a:solidFill>
                <a:effectLst/>
                <a:latin typeface="+mn-lt"/>
                <a:ea typeface="ＭＳ Ｐゴシック" charset="0"/>
                <a:cs typeface="ＭＳ Ｐゴシック" pitchFamily="-102" charset="-128"/>
              </a:rPr>
              <a:t>Over the period February-March 2017 we carried out a number of activities to </a:t>
            </a:r>
            <a:r>
              <a:rPr lang="en-US" sz="1200" b="1" kern="1200" baseline="0" dirty="0">
                <a:solidFill>
                  <a:schemeClr val="tx1"/>
                </a:solidFill>
                <a:effectLst/>
                <a:latin typeface="+mn-lt"/>
                <a:ea typeface="ＭＳ Ｐゴシック" charset="0"/>
                <a:cs typeface="ＭＳ Ｐゴシック" pitchFamily="-102" charset="-128"/>
              </a:rPr>
              <a:t>r</a:t>
            </a:r>
            <a:r>
              <a:rPr lang="en-US" sz="1200" b="1" kern="1200" dirty="0">
                <a:solidFill>
                  <a:schemeClr val="tx1"/>
                </a:solidFill>
                <a:effectLst/>
                <a:latin typeface="+mn-lt"/>
                <a:ea typeface="ＭＳ Ｐゴシック" charset="0"/>
                <a:cs typeface="ＭＳ Ｐゴシック" pitchFamily="-102" charset="-128"/>
              </a:rPr>
              <a:t>aise awareness </a:t>
            </a:r>
            <a:r>
              <a:rPr lang="en-US" sz="1200" kern="1200" dirty="0">
                <a:solidFill>
                  <a:schemeClr val="tx1"/>
                </a:solidFill>
                <a:effectLst/>
                <a:latin typeface="+mn-lt"/>
                <a:ea typeface="ＭＳ Ｐゴシック" charset="0"/>
                <a:cs typeface="ＭＳ Ｐゴシック" pitchFamily="-102" charset="-128"/>
              </a:rPr>
              <a:t>of the importance of transparency on humanitarian funding and to better understand the </a:t>
            </a:r>
            <a:r>
              <a:rPr lang="en-US" sz="1200" b="1" kern="1200" dirty="0">
                <a:solidFill>
                  <a:schemeClr val="tx1"/>
                </a:solidFill>
                <a:effectLst/>
                <a:latin typeface="+mn-lt"/>
                <a:ea typeface="ＭＳ Ｐゴシック" charset="0"/>
                <a:cs typeface="ＭＳ Ｐゴシック" pitchFamily="-102" charset="-128"/>
              </a:rPr>
              <a:t>incentives and challenges</a:t>
            </a:r>
            <a:r>
              <a:rPr lang="en-US" sz="1200" b="1" kern="1200" baseline="0" dirty="0">
                <a:solidFill>
                  <a:schemeClr val="tx1"/>
                </a:solidFill>
                <a:effectLst/>
                <a:latin typeface="+mn-lt"/>
                <a:ea typeface="ＭＳ Ｐゴシック" charset="0"/>
                <a:cs typeface="ＭＳ Ｐゴシック" pitchFamily="-102" charset="-128"/>
              </a:rPr>
              <a:t> </a:t>
            </a:r>
            <a:r>
              <a:rPr lang="en-US" sz="1200" kern="1200" baseline="0" dirty="0">
                <a:solidFill>
                  <a:schemeClr val="tx1"/>
                </a:solidFill>
                <a:effectLst/>
                <a:latin typeface="+mn-lt"/>
                <a:ea typeface="ＭＳ Ｐゴシック" charset="0"/>
                <a:cs typeface="ＭＳ Ｐゴシック" pitchFamily="-102" charset="-128"/>
              </a:rPr>
              <a:t>for organisations to </a:t>
            </a:r>
            <a:r>
              <a:rPr lang="en-US" sz="1200" kern="1200" dirty="0">
                <a:solidFill>
                  <a:schemeClr val="tx1"/>
                </a:solidFill>
                <a:effectLst/>
                <a:latin typeface="+mn-lt"/>
                <a:ea typeface="ＭＳ Ｐゴシック" charset="0"/>
                <a:cs typeface="ＭＳ Ｐゴシック" pitchFamily="-102" charset="-128"/>
              </a:rPr>
              <a:t>publish</a:t>
            </a:r>
            <a:r>
              <a:rPr lang="en-US" sz="1200" kern="1200" baseline="0" dirty="0">
                <a:solidFill>
                  <a:schemeClr val="tx1"/>
                </a:solidFill>
                <a:effectLst/>
                <a:latin typeface="+mn-lt"/>
                <a:ea typeface="ＭＳ Ｐゴシック" charset="0"/>
                <a:cs typeface="ＭＳ Ｐゴシック" pitchFamily="-102" charset="-128"/>
              </a:rPr>
              <a:t> open data on their funding and activities</a:t>
            </a:r>
            <a:endParaRPr lang="en-US" sz="1200" kern="1200" dirty="0">
              <a:solidFill>
                <a:schemeClr val="tx1"/>
              </a:solidFill>
              <a:effectLst/>
              <a:latin typeface="+mn-lt"/>
              <a:ea typeface="ＭＳ Ｐゴシック" charset="0"/>
              <a:cs typeface="ＭＳ Ｐゴシック" pitchFamily="-102" charset="-128"/>
            </a:endParaRPr>
          </a:p>
          <a:p>
            <a:pPr marL="171450" lvl="0" indent="-171450">
              <a:buFont typeface="Arial"/>
              <a:buChar char="•"/>
            </a:pPr>
            <a:r>
              <a:rPr lang="en-US" sz="1200" kern="1200" dirty="0">
                <a:solidFill>
                  <a:schemeClr val="tx1"/>
                </a:solidFill>
                <a:effectLst/>
                <a:latin typeface="+mn-lt"/>
                <a:ea typeface="ＭＳ Ｐゴシック" charset="0"/>
                <a:cs typeface="ＭＳ Ｐゴシック" pitchFamily="-102" charset="-128"/>
              </a:rPr>
              <a:t>In March and April </a:t>
            </a:r>
            <a:r>
              <a:rPr lang="en-US" sz="1200" kern="1200" baseline="0" dirty="0">
                <a:solidFill>
                  <a:schemeClr val="tx1"/>
                </a:solidFill>
                <a:effectLst/>
                <a:latin typeface="+mn-lt"/>
                <a:ea typeface="ＭＳ Ｐゴシック" charset="0"/>
                <a:cs typeface="ＭＳ Ｐゴシック" pitchFamily="-102" charset="-128"/>
              </a:rPr>
              <a:t>we carried out a </a:t>
            </a:r>
            <a:r>
              <a:rPr lang="en-US" sz="1200" b="1" kern="1200" baseline="0" dirty="0">
                <a:solidFill>
                  <a:schemeClr val="tx1"/>
                </a:solidFill>
                <a:effectLst/>
                <a:latin typeface="+mn-lt"/>
                <a:ea typeface="ＭＳ Ｐゴシック" charset="0"/>
                <a:cs typeface="ＭＳ Ｐゴシック" pitchFamily="-102" charset="-128"/>
              </a:rPr>
              <a:t>consultation process, with humanitarian stakeholders </a:t>
            </a:r>
            <a:r>
              <a:rPr lang="en-US" sz="1200" b="0" kern="1200" baseline="0" dirty="0">
                <a:solidFill>
                  <a:schemeClr val="tx1"/>
                </a:solidFill>
                <a:effectLst/>
                <a:latin typeface="+mn-lt"/>
                <a:ea typeface="ＭＳ Ｐゴシック" charset="0"/>
                <a:cs typeface="ＭＳ Ｐゴシック" pitchFamily="-102" charset="-128"/>
              </a:rPr>
              <a:t>both online and via workshops in Geneva, N</a:t>
            </a:r>
            <a:r>
              <a:rPr lang="en-US" sz="1200" kern="1200" baseline="0" dirty="0">
                <a:solidFill>
                  <a:schemeClr val="tx1"/>
                </a:solidFill>
                <a:effectLst/>
                <a:latin typeface="+mn-lt"/>
                <a:ea typeface="ＭＳ Ｐゴシック" charset="0"/>
                <a:cs typeface="ＭＳ Ｐゴシック" pitchFamily="-102" charset="-128"/>
              </a:rPr>
              <a:t>ew York and Washington to 1) better understand their data needs and to </a:t>
            </a:r>
            <a:r>
              <a:rPr lang="en-US" sz="1200" kern="1200" dirty="0">
                <a:solidFill>
                  <a:schemeClr val="tx1"/>
                </a:solidFill>
                <a:effectLst/>
                <a:latin typeface="+mn-lt"/>
                <a:ea typeface="ＭＳ Ｐゴシック" charset="0"/>
                <a:cs typeface="ＭＳ Ｐゴシック" pitchFamily="-102" charset="-128"/>
              </a:rPr>
              <a:t>propose enhancements</a:t>
            </a:r>
            <a:r>
              <a:rPr lang="en-US" sz="1200" kern="1200" baseline="0" dirty="0">
                <a:solidFill>
                  <a:schemeClr val="tx1"/>
                </a:solidFill>
                <a:effectLst/>
                <a:latin typeface="+mn-lt"/>
                <a:ea typeface="ＭＳ Ｐゴシック" charset="0"/>
                <a:cs typeface="ＭＳ Ｐゴシック" pitchFamily="-102" charset="-128"/>
              </a:rPr>
              <a:t> to the IATI Standard as part of the upgrade process and 2) to develop a framework and methodology to support GB signatories and the wider humanitarian community in monitoring progress against the GB transparency commitment. </a:t>
            </a:r>
            <a:r>
              <a:rPr lang="en-US" sz="1200" kern="1200" dirty="0">
                <a:solidFill>
                  <a:schemeClr val="tx1"/>
                </a:solidFill>
                <a:effectLst/>
                <a:latin typeface="+mn-lt"/>
                <a:ea typeface="ＭＳ Ｐゴシック" charset="0"/>
                <a:cs typeface="ＭＳ Ｐゴシック" pitchFamily="-102" charset="-128"/>
              </a:rPr>
              <a:t>Thanks to all of you who supported and participated in that process.</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pitchFamily="-102" charset="-128"/>
              </a:rPr>
              <a:t>In May 2017,</a:t>
            </a:r>
            <a:r>
              <a:rPr lang="en-US" sz="1200" kern="1200" baseline="0" dirty="0">
                <a:solidFill>
                  <a:schemeClr val="tx1"/>
                </a:solidFill>
                <a:effectLst/>
                <a:latin typeface="+mn-lt"/>
                <a:ea typeface="ＭＳ Ｐゴシック" charset="0"/>
                <a:cs typeface="ＭＳ Ｐゴシック" pitchFamily="-102" charset="-128"/>
              </a:rPr>
              <a:t> following the consultation, </a:t>
            </a:r>
            <a:r>
              <a:rPr lang="en-US" sz="1200" kern="1200" dirty="0">
                <a:solidFill>
                  <a:schemeClr val="tx1"/>
                </a:solidFill>
                <a:effectLst/>
                <a:latin typeface="+mn-lt"/>
                <a:ea typeface="ＭＳ Ｐゴシック" charset="0"/>
                <a:cs typeface="ＭＳ Ｐゴシック" pitchFamily="-102" charset="-128"/>
              </a:rPr>
              <a:t>new enhancements to the Standard were proposed as part of the upgrade process to v 2.03 </a:t>
            </a:r>
            <a:r>
              <a:rPr lang="en-GB" sz="1200" kern="1200" dirty="0">
                <a:solidFill>
                  <a:schemeClr val="tx1"/>
                </a:solidFill>
                <a:effectLst/>
                <a:latin typeface="+mn-lt"/>
                <a:ea typeface="ＭＳ Ｐゴシック" charset="0"/>
                <a:cs typeface="ＭＳ Ｐゴシック" pitchFamily="-102" charset="-128"/>
              </a:rPr>
              <a:t>to ensure that it keeps evolving to meet the needs of the humanitarian community.</a:t>
            </a:r>
            <a:r>
              <a:rPr lang="en-US" sz="1200" kern="1200" dirty="0">
                <a:solidFill>
                  <a:schemeClr val="tx1"/>
                </a:solidFill>
                <a:effectLst/>
                <a:latin typeface="+mn-lt"/>
                <a:ea typeface="ＭＳ Ｐゴシック" charset="0"/>
                <a:cs typeface="ＭＳ Ｐゴシック" pitchFamily="-102" charset="-128"/>
              </a:rPr>
              <a:t>These</a:t>
            </a:r>
            <a:r>
              <a:rPr lang="en-US" sz="1200" kern="1200" baseline="0" dirty="0">
                <a:solidFill>
                  <a:schemeClr val="tx1"/>
                </a:solidFill>
                <a:effectLst/>
                <a:latin typeface="+mn-lt"/>
                <a:ea typeface="ＭＳ Ｐゴシック" charset="0"/>
                <a:cs typeface="ＭＳ Ｐゴシック" pitchFamily="-102" charset="-128"/>
              </a:rPr>
              <a:t> include the ability to track earmarked funding, pledges and cash transfers and whether funding is </a:t>
            </a:r>
            <a:r>
              <a:rPr lang="en-US" sz="1200" kern="1200" baseline="0" dirty="0" err="1">
                <a:solidFill>
                  <a:schemeClr val="tx1"/>
                </a:solidFill>
                <a:effectLst/>
                <a:latin typeface="+mn-lt"/>
                <a:ea typeface="ＭＳ Ｐゴシック" charset="0"/>
                <a:cs typeface="ＭＳ Ｐゴシック" pitchFamily="-102" charset="-128"/>
              </a:rPr>
              <a:t>channelled</a:t>
            </a:r>
            <a:r>
              <a:rPr lang="en-US" sz="1200" kern="1200" baseline="0" dirty="0">
                <a:solidFill>
                  <a:schemeClr val="tx1"/>
                </a:solidFill>
                <a:effectLst/>
                <a:latin typeface="+mn-lt"/>
                <a:ea typeface="ＭＳ Ｐゴシック" charset="0"/>
                <a:cs typeface="ＭＳ Ｐゴシック" pitchFamily="-102" charset="-128"/>
              </a:rPr>
              <a:t> via local and national responders</a:t>
            </a:r>
            <a:endParaRPr lang="en-US" sz="1200" kern="1200" dirty="0">
              <a:solidFill>
                <a:schemeClr val="tx1"/>
              </a:solidFill>
              <a:effectLst/>
              <a:latin typeface="+mn-lt"/>
              <a:ea typeface="ＭＳ Ｐゴシック" charset="0"/>
              <a:cs typeface="ＭＳ Ｐゴシック" pitchFamily="-102" charset="-128"/>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pitchFamily="-102" charset="-128"/>
              </a:rPr>
              <a:t>In June</a:t>
            </a:r>
            <a:r>
              <a:rPr lang="en-US" sz="1200" kern="1200" baseline="0" dirty="0">
                <a:solidFill>
                  <a:schemeClr val="tx1"/>
                </a:solidFill>
                <a:effectLst/>
                <a:latin typeface="+mn-lt"/>
                <a:ea typeface="ＭＳ Ｐゴシック" charset="0"/>
                <a:cs typeface="ＭＳ Ｐゴシック" pitchFamily="-102" charset="-128"/>
              </a:rPr>
              <a:t> 2017 we published a baseline report assessing progress to-date on implementing the commitment and a road map for the way forwards as well as a revised monitoring methodology taking into account feedback from users </a:t>
            </a:r>
            <a:endParaRPr lang="en-US" sz="1200" kern="1200" dirty="0">
              <a:solidFill>
                <a:schemeClr val="tx1"/>
              </a:solidFill>
              <a:effectLst/>
              <a:latin typeface="+mn-lt"/>
              <a:ea typeface="ＭＳ Ｐゴシック" charset="0"/>
              <a:cs typeface="ＭＳ Ｐゴシック" pitchFamily="-102" charset="-128"/>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ＭＳ Ｐゴシック" charset="0"/>
                <a:cs typeface="ＭＳ Ｐゴシック" pitchFamily="-102" charset="-128"/>
              </a:rPr>
              <a:t>We also launched an </a:t>
            </a:r>
            <a:r>
              <a:rPr lang="en-US" sz="1200" kern="1200" baseline="0" dirty="0">
                <a:solidFill>
                  <a:schemeClr val="tx1"/>
                </a:solidFill>
                <a:effectLst/>
                <a:latin typeface="+mn-lt"/>
                <a:ea typeface="ＭＳ Ｐゴシック" charset="0"/>
                <a:cs typeface="ＭＳ Ｐゴシック" pitchFamily="-102" charset="-128"/>
              </a:rPr>
              <a:t>on-line dashboard (currently in Beta version) to help organisations </a:t>
            </a:r>
            <a:r>
              <a:rPr lang="en-US" sz="1200" kern="1200" dirty="0">
                <a:solidFill>
                  <a:schemeClr val="tx1"/>
                </a:solidFill>
                <a:effectLst/>
                <a:latin typeface="+mn-lt"/>
                <a:ea typeface="ＭＳ Ｐゴシック" charset="0"/>
                <a:cs typeface="ＭＳ Ｐゴシック" pitchFamily="-102" charset="-128"/>
              </a:rPr>
              <a:t>check-out their own progress and address data quality issues</a:t>
            </a:r>
            <a:r>
              <a:rPr lang="en-US" sz="1200" kern="1200" baseline="0" dirty="0">
                <a:solidFill>
                  <a:schemeClr val="tx1"/>
                </a:solidFill>
                <a:effectLst/>
                <a:latin typeface="+mn-lt"/>
                <a:ea typeface="ＭＳ Ｐゴシック" charset="0"/>
                <a:cs typeface="ＭＳ Ｐゴシック" pitchFamily="-102" charset="-128"/>
              </a:rPr>
              <a:t>.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a:solidFill>
                  <a:schemeClr val="tx1"/>
                </a:solidFill>
                <a:effectLst/>
                <a:latin typeface="+mn-lt"/>
                <a:ea typeface="ＭＳ Ｐゴシック" charset="0"/>
                <a:cs typeface="ＭＳ Ｐゴシック" pitchFamily="-102" charset="-128"/>
              </a:rPr>
              <a:t>There’s also been a significant amount of work to ensure interoperability between FTS and IATI. The aim is to enable UNOCHA’s Financial Tracking Service to automatically import IATI data, given this is the main platform for humanitarian data users</a:t>
            </a:r>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6</a:t>
            </a:fld>
            <a:endParaRPr lang="en-GB"/>
          </a:p>
        </p:txBody>
      </p:sp>
    </p:spTree>
    <p:extLst>
      <p:ext uri="{BB962C8B-B14F-4D97-AF65-F5344CB8AC3E}">
        <p14:creationId xmlns:p14="http://schemas.microsoft.com/office/powerpoint/2010/main" val="133605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marR="0" lvl="0" indent="-342900" algn="l" defTabSz="914400" rtl="0" eaLnBrk="0" fontAlgn="base" latinLnBrk="0" hangingPunct="0">
              <a:lnSpc>
                <a:spcPct val="100000"/>
              </a:lnSpc>
              <a:spcBef>
                <a:spcPct val="30000"/>
              </a:spcBef>
              <a:spcAft>
                <a:spcPct val="0"/>
              </a:spcAft>
              <a:buClrTx/>
              <a:buSzTx/>
              <a:buFont typeface="Arial"/>
              <a:buChar char="•"/>
              <a:tabLst/>
              <a:defRPr/>
            </a:pPr>
            <a:r>
              <a:rPr lang="en-GB" sz="1200" kern="1200" dirty="0">
                <a:solidFill>
                  <a:schemeClr val="tx1"/>
                </a:solidFill>
                <a:effectLst/>
                <a:latin typeface="+mn-lt"/>
                <a:ea typeface="ＭＳ Ｐゴシック" charset="0"/>
                <a:cs typeface="ＭＳ Ｐゴシック" pitchFamily="-102" charset="-128"/>
              </a:rPr>
              <a:t>Initial findings of the baseline report encouraging</a:t>
            </a:r>
            <a:r>
              <a:rPr lang="en-GB" sz="1200" kern="1200" baseline="0" dirty="0">
                <a:solidFill>
                  <a:schemeClr val="tx1"/>
                </a:solidFill>
                <a:effectLst/>
                <a:latin typeface="+mn-lt"/>
                <a:ea typeface="ＭＳ Ｐゴシック" charset="0"/>
                <a:cs typeface="ＭＳ Ｐゴシック" pitchFamily="-102" charset="-128"/>
              </a:rPr>
              <a:t> - </a:t>
            </a:r>
            <a:r>
              <a:rPr lang="en-GB" sz="1200" kern="1200" dirty="0">
                <a:solidFill>
                  <a:schemeClr val="tx1"/>
                </a:solidFill>
                <a:effectLst/>
                <a:latin typeface="+mn-lt"/>
                <a:ea typeface="ＭＳ Ｐゴシック" charset="0"/>
                <a:cs typeface="ＭＳ Ｐゴシック" pitchFamily="-102" charset="-128"/>
              </a:rPr>
              <a:t>of 51 GB organisations:</a:t>
            </a:r>
          </a:p>
          <a:p>
            <a:pPr marL="342900" marR="0" lvl="0" indent="-342900" algn="l" defTabSz="914400" rtl="0" eaLnBrk="0" fontAlgn="base" latinLnBrk="0" hangingPunct="0">
              <a:lnSpc>
                <a:spcPct val="100000"/>
              </a:lnSpc>
              <a:spcBef>
                <a:spcPct val="30000"/>
              </a:spcBef>
              <a:spcAft>
                <a:spcPct val="0"/>
              </a:spcAft>
              <a:buClrTx/>
              <a:buSzTx/>
              <a:buFont typeface="Arial"/>
              <a:buChar char="•"/>
              <a:tabLst/>
              <a:defRPr/>
            </a:pPr>
            <a:r>
              <a:rPr lang="en-GB" sz="1200" b="1" kern="1200" dirty="0">
                <a:solidFill>
                  <a:schemeClr val="tx1"/>
                </a:solidFill>
                <a:effectLst/>
                <a:latin typeface="+mn-lt"/>
                <a:ea typeface="ＭＳ Ｐゴシック" charset="0"/>
                <a:cs typeface="ＭＳ Ｐゴシック" pitchFamily="-102" charset="-128"/>
              </a:rPr>
              <a:t>Nearly half of GB organisations 43% </a:t>
            </a:r>
            <a:r>
              <a:rPr lang="en-GB" sz="1200" kern="1200" dirty="0">
                <a:solidFill>
                  <a:schemeClr val="tx1"/>
                </a:solidFill>
                <a:effectLst/>
                <a:latin typeface="+mn-lt"/>
                <a:ea typeface="ＭＳ Ｐゴシック" charset="0"/>
                <a:cs typeface="ＭＳ Ｐゴシック" pitchFamily="-102" charset="-128"/>
              </a:rPr>
              <a:t>(22 organisations) are already members of IATI (and a number</a:t>
            </a:r>
            <a:r>
              <a:rPr lang="en-GB" sz="1200" kern="1200" baseline="0" dirty="0">
                <a:solidFill>
                  <a:schemeClr val="tx1"/>
                </a:solidFill>
                <a:effectLst/>
                <a:latin typeface="+mn-lt"/>
                <a:ea typeface="ＭＳ Ｐゴシック" charset="0"/>
                <a:cs typeface="ＭＳ Ｐゴシック" pitchFamily="-102" charset="-128"/>
              </a:rPr>
              <a:t> have joined IATI or are planning to as a result of the GB commitment)</a:t>
            </a:r>
            <a:endParaRPr lang="en-GB" sz="1200" kern="1200" dirty="0">
              <a:solidFill>
                <a:schemeClr val="tx1"/>
              </a:solidFill>
              <a:effectLst/>
              <a:latin typeface="+mn-lt"/>
              <a:ea typeface="ＭＳ Ｐゴシック" charset="0"/>
              <a:cs typeface="ＭＳ Ｐゴシック" pitchFamily="-102" charset="-128"/>
            </a:endParaRPr>
          </a:p>
          <a:p>
            <a:pPr marL="342900" lvl="0" indent="-342900">
              <a:buFont typeface="Arial"/>
              <a:buChar char="•"/>
            </a:pPr>
            <a:r>
              <a:rPr lang="en-GB" sz="1200" dirty="0"/>
              <a:t>73% (37 organisations or their members or affiliates) are already publishing some data to the IATI Standard</a:t>
            </a:r>
          </a:p>
          <a:p>
            <a:pPr marL="342900" lvl="0" indent="-342900">
              <a:buFont typeface="Arial"/>
              <a:buChar char="•"/>
            </a:pPr>
            <a:r>
              <a:rPr lang="en-GB" sz="1200" dirty="0"/>
              <a:t>61% (31 organisations or their members or affiliates) are currently publishing humanitarian aid data to the IATI Standard.</a:t>
            </a:r>
          </a:p>
          <a:p>
            <a:pPr marL="342900" lvl="0" indent="-342900">
              <a:buFont typeface="Arial"/>
              <a:buChar char="•"/>
            </a:pPr>
            <a:r>
              <a:rPr lang="en-GB" sz="1200" dirty="0"/>
              <a:t>While a small but growing number of organisations are using the latest version of the Standard to publish their data, no organisations are using v2.02, preventing organisations from using the full potential of IATI to meet the shared commitment</a:t>
            </a:r>
          </a:p>
          <a:p>
            <a:pPr marL="342900" lvl="0" indent="-342900">
              <a:buFont typeface="Arial"/>
              <a:buChar char="•"/>
            </a:pPr>
            <a:r>
              <a:rPr lang="en-GB" sz="1200" baseline="0" dirty="0"/>
              <a:t>A substantial part of the humanitarian proposals included in the 2.03 upgrade process will enable Grand Bargain publishers and IATI members to fully exploit the standard in order to meet their Grand Bargain commitments and to be held accountable for them.</a:t>
            </a:r>
            <a:endParaRPr lang="en-GB" sz="1200" dirty="0"/>
          </a:p>
          <a:p>
            <a:pPr marL="342900" lvl="0" indent="-342900">
              <a:buFont typeface="Arial"/>
              <a:buChar char="•"/>
            </a:pPr>
            <a:endParaRPr lang="en-GB" sz="1200" dirty="0"/>
          </a:p>
          <a:p>
            <a:pPr marL="171450" lvl="0" indent="-171450">
              <a:buFont typeface="Arial"/>
              <a:buChar char="•"/>
            </a:pPr>
            <a:endParaRPr lang="en-GB" sz="1200" kern="1200" dirty="0">
              <a:solidFill>
                <a:schemeClr val="tx1"/>
              </a:solidFill>
              <a:effectLst/>
              <a:latin typeface="+mn-lt"/>
              <a:ea typeface="ＭＳ Ｐゴシック" charset="0"/>
              <a:cs typeface="ＭＳ Ｐゴシック" pitchFamily="-102" charset="-128"/>
            </a:endParaRPr>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7</a:t>
            </a:fld>
            <a:endParaRPr lang="en-GB"/>
          </a:p>
        </p:txBody>
      </p:sp>
    </p:spTree>
    <p:extLst>
      <p:ext uri="{BB962C8B-B14F-4D97-AF65-F5344CB8AC3E}">
        <p14:creationId xmlns:p14="http://schemas.microsoft.com/office/powerpoint/2010/main" val="133605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The challenges for organisations to publish more and better open data on their humanitarian funding and activities vary across Grand Bargain signatories depending on their structures and operating models. </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But there are areas of commonality, for example concerns about the risks posed to privacy and/or security by making data open</a:t>
            </a:r>
          </a:p>
          <a:p>
            <a:pPr marL="171450" indent="-171450">
              <a:buFont typeface="Arial"/>
              <a:buChar char="•"/>
            </a:pPr>
            <a:r>
              <a:rPr lang="en-GB" sz="1200" b="0" i="0" u="none" strike="noStrike" kern="1200" baseline="0" dirty="0" err="1">
                <a:solidFill>
                  <a:schemeClr val="tx1"/>
                </a:solidFill>
                <a:latin typeface="+mn-lt"/>
                <a:ea typeface="ＭＳ Ｐゴシック" charset="0"/>
                <a:cs typeface="ＭＳ Ｐゴシック" pitchFamily="-102" charset="-128"/>
              </a:rPr>
              <a:t>Outdated</a:t>
            </a:r>
            <a:r>
              <a:rPr lang="en-GB" sz="1200" b="0" i="0" u="none" strike="noStrike" kern="1200" baseline="0" dirty="0">
                <a:solidFill>
                  <a:schemeClr val="tx1"/>
                </a:solidFill>
                <a:latin typeface="+mn-lt"/>
                <a:ea typeface="ＭＳ Ｐゴシック" charset="0"/>
                <a:cs typeface="ＭＳ Ｐゴシック" pitchFamily="-102" charset="-128"/>
              </a:rPr>
              <a:t> or inadequate IT systems and a lack of capacity or resources to invest in publishing to IATI are key internal constraints for many organisations. </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Many organisations also struggle to publish timely and forward-looking data in emergency contexts</a:t>
            </a:r>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8</a:t>
            </a:fld>
            <a:endParaRPr lang="en-GB"/>
          </a:p>
        </p:txBody>
      </p:sp>
    </p:spTree>
    <p:extLst>
      <p:ext uri="{BB962C8B-B14F-4D97-AF65-F5344CB8AC3E}">
        <p14:creationId xmlns:p14="http://schemas.microsoft.com/office/powerpoint/2010/main" val="133605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Enhancing the IATI Standard as part of the next upgrade process can enable greater use of IATI data for meeting and monitoring the Grand Bargain’s shared commitment. More work will be required to ensure harmonisation of definitions across reporting systems and standard setters such as FTS, IATI, HXL and the DAC’s CRS.</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Progress on the automatic import of IATI data by UN OCHA’s FTS will be crucial for realising IATI’s potential in supporting increased efficiency and demonstrating the practical value of increased transparency to the humanitarian community.</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There are also opportunities to build upon and adapt existing peer support and learning mechanisms either internally or within the IATI and open data communities (although many NGOs have highlighted the need for external funding and support from donors to do this)</a:t>
            </a:r>
          </a:p>
          <a:p>
            <a:pPr marL="171450" indent="-171450">
              <a:buFont typeface="Arial"/>
              <a:buChar char="•"/>
            </a:pPr>
            <a:r>
              <a:rPr lang="en-GB" sz="1200" b="0" i="0" u="none" strike="noStrike" kern="1200" baseline="0" dirty="0">
                <a:solidFill>
                  <a:schemeClr val="tx1"/>
                </a:solidFill>
                <a:latin typeface="+mn-lt"/>
                <a:ea typeface="ＭＳ Ｐゴシック" charset="0"/>
                <a:cs typeface="ＭＳ Ｐゴシック" pitchFamily="-102" charset="-128"/>
              </a:rPr>
              <a:t>Ultimately </a:t>
            </a:r>
            <a:r>
              <a:rPr lang="en-GB" sz="1200" b="0" i="0" u="none" strike="noStrike" kern="1200" baseline="0" dirty="0">
                <a:solidFill>
                  <a:schemeClr val="tx1"/>
                </a:solidFill>
                <a:effectLst/>
                <a:latin typeface="+mn-lt"/>
                <a:ea typeface="ＭＳ Ｐゴシック" charset="0"/>
                <a:cs typeface="ＭＳ Ｐゴシック" pitchFamily="-102" charset="-128"/>
              </a:rPr>
              <a:t>d</a:t>
            </a:r>
            <a:r>
              <a:rPr lang="en-GB" sz="1200" kern="1200" dirty="0">
                <a:solidFill>
                  <a:schemeClr val="tx1"/>
                </a:solidFill>
                <a:effectLst/>
                <a:latin typeface="+mn-lt"/>
                <a:ea typeface="ＭＳ Ｐゴシック" charset="0"/>
                <a:cs typeface="ＭＳ Ｐゴシック" pitchFamily="-102" charset="-128"/>
              </a:rPr>
              <a:t>emonstrating how the</a:t>
            </a:r>
            <a:r>
              <a:rPr lang="en-GB" sz="1200" kern="1200" baseline="0" dirty="0">
                <a:solidFill>
                  <a:schemeClr val="tx1"/>
                </a:solidFill>
                <a:effectLst/>
                <a:latin typeface="+mn-lt"/>
                <a:ea typeface="ＭＳ Ｐゴシック" charset="0"/>
                <a:cs typeface="ＭＳ Ｐゴシック" pitchFamily="-102" charset="-128"/>
              </a:rPr>
              <a:t> </a:t>
            </a:r>
            <a:r>
              <a:rPr lang="en-GB" sz="1200" kern="1200" dirty="0">
                <a:solidFill>
                  <a:schemeClr val="tx1"/>
                </a:solidFill>
                <a:effectLst/>
                <a:latin typeface="+mn-lt"/>
                <a:ea typeface="ＭＳ Ｐゴシック" charset="0"/>
                <a:cs typeface="ＭＳ Ｐゴシック" pitchFamily="-102" charset="-128"/>
              </a:rPr>
              <a:t>data can be used </a:t>
            </a:r>
            <a:r>
              <a:rPr lang="en-GB" sz="1200" b="0" i="0" u="none" strike="noStrike" kern="1200" baseline="0" dirty="0">
                <a:solidFill>
                  <a:schemeClr val="tx1"/>
                </a:solidFill>
                <a:latin typeface="+mn-lt"/>
                <a:ea typeface="ＭＳ Ｐゴシック" charset="0"/>
                <a:cs typeface="ＭＳ Ｐゴシック" pitchFamily="-102" charset="-128"/>
              </a:rPr>
              <a:t>either by donors (in particular in the area of results) to harmonise and simplify reporting requirements or to </a:t>
            </a:r>
            <a:r>
              <a:rPr lang="en-GB" sz="1200" kern="1200" dirty="0">
                <a:solidFill>
                  <a:schemeClr val="tx1"/>
                </a:solidFill>
                <a:effectLst/>
                <a:latin typeface="+mn-lt"/>
                <a:ea typeface="ＭＳ Ｐゴシック" charset="0"/>
                <a:cs typeface="ＭＳ Ｐゴシック" pitchFamily="-102" charset="-128"/>
              </a:rPr>
              <a:t>help inform and improve the response to affected populations will be the real test of the potential of IATI for the humanitarian community. </a:t>
            </a:r>
          </a:p>
        </p:txBody>
      </p:sp>
      <p:sp>
        <p:nvSpPr>
          <p:cNvPr id="4" name="Slide Number Placeholder 3"/>
          <p:cNvSpPr>
            <a:spLocks noGrp="1"/>
          </p:cNvSpPr>
          <p:nvPr>
            <p:ph type="sldNum" sz="quarter" idx="10"/>
          </p:nvPr>
        </p:nvSpPr>
        <p:spPr/>
        <p:txBody>
          <a:bodyPr/>
          <a:lstStyle/>
          <a:p>
            <a:pPr>
              <a:defRPr/>
            </a:pPr>
            <a:fld id="{373F153C-F6C5-034D-842C-EC3D5D6EE35D}" type="slidenum">
              <a:rPr lang="en-GB" smtClean="0"/>
              <a:pPr>
                <a:defRPr/>
              </a:pPr>
              <a:t>9</a:t>
            </a:fld>
            <a:endParaRPr lang="en-GB"/>
          </a:p>
        </p:txBody>
      </p:sp>
    </p:spTree>
    <p:extLst>
      <p:ext uri="{BB962C8B-B14F-4D97-AF65-F5344CB8AC3E}">
        <p14:creationId xmlns:p14="http://schemas.microsoft.com/office/powerpoint/2010/main" val="1336052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DI Red)">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Placeholder 7" descr="Cover_Geometry.ai"/>
          <p:cNvPicPr>
            <a:picLocks noChangeAspect="1"/>
          </p:cNvPicPr>
          <p:nvPr userDrawn="1"/>
        </p:nvPicPr>
        <p:blipFill>
          <a:blip r:embed="rId2" cstate="email">
            <a:extLst>
              <a:ext uri="{28A0092B-C50C-407E-A947-70E740481C1C}">
                <a14:useLocalDpi xmlns:a14="http://schemas.microsoft.com/office/drawing/2010/main" val="0"/>
              </a:ext>
            </a:extLst>
          </a:blip>
          <a:srcRect t="92" b="92"/>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stretch>
            <a:fillRect/>
          </a:stretch>
        </p:blipFill>
        <p:spPr>
          <a:xfrm>
            <a:off x="3765333" y="431800"/>
            <a:ext cx="1892300" cy="355600"/>
          </a:xfrm>
          <a:prstGeom prst="rect">
            <a:avLst/>
          </a:prstGeom>
        </p:spPr>
      </p:pic>
      <p:sp>
        <p:nvSpPr>
          <p:cNvPr id="9" name="Text Placeholder 10"/>
          <p:cNvSpPr>
            <a:spLocks noGrp="1"/>
          </p:cNvSpPr>
          <p:nvPr>
            <p:ph type="body" sz="quarter" idx="14" hasCustomPrompt="1"/>
          </p:nvPr>
        </p:nvSpPr>
        <p:spPr>
          <a:xfrm>
            <a:off x="3744290" y="6007751"/>
            <a:ext cx="3671587" cy="480796"/>
          </a:xfrm>
        </p:spPr>
        <p:txBody>
          <a:bodyPr anchor="ctr">
            <a:normAutofit/>
          </a:bodyPr>
          <a:lstStyle>
            <a:lvl1pPr marL="0" indent="0">
              <a:buNone/>
              <a:defRPr sz="2000" b="0">
                <a:solidFill>
                  <a:schemeClr val="bg1"/>
                </a:solidFill>
              </a:defRPr>
            </a:lvl1pPr>
          </a:lstStyle>
          <a:p>
            <a:pPr lvl="0"/>
            <a:r>
              <a:rPr lang="en-GB" dirty="0"/>
              <a:t>Month Year</a:t>
            </a:r>
            <a:endParaRPr lang="en-US" dirty="0"/>
          </a:p>
        </p:txBody>
      </p:sp>
      <p:sp>
        <p:nvSpPr>
          <p:cNvPr id="11" name="Text Placeholder 10"/>
          <p:cNvSpPr>
            <a:spLocks noGrp="1"/>
          </p:cNvSpPr>
          <p:nvPr>
            <p:ph type="body" sz="quarter" idx="13" hasCustomPrompt="1"/>
          </p:nvPr>
        </p:nvSpPr>
        <p:spPr>
          <a:xfrm>
            <a:off x="3744290" y="4895516"/>
            <a:ext cx="3671587" cy="1104538"/>
          </a:xfrm>
        </p:spPr>
        <p:txBody>
          <a:bodyPr anchor="b">
            <a:noAutofit/>
          </a:bodyPr>
          <a:lstStyle>
            <a:lvl1pPr marL="0" indent="0">
              <a:buNone/>
              <a:defRPr sz="4000" b="1" baseline="0">
                <a:solidFill>
                  <a:schemeClr val="bg1"/>
                </a:solidFill>
              </a:defRPr>
            </a:lvl1pPr>
          </a:lstStyle>
          <a:p>
            <a:pPr lvl="0"/>
            <a:r>
              <a:rPr lang="en-GB" dirty="0"/>
              <a:t>report title</a:t>
            </a:r>
          </a:p>
        </p:txBody>
      </p:sp>
    </p:spTree>
    <p:extLst>
      <p:ext uri="{BB962C8B-B14F-4D97-AF65-F5344CB8AC3E}">
        <p14:creationId xmlns:p14="http://schemas.microsoft.com/office/powerpoint/2010/main" val="4095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hort)">
    <p:spTree>
      <p:nvGrpSpPr>
        <p:cNvPr id="1" name=""/>
        <p:cNvGrpSpPr/>
        <p:nvPr/>
      </p:nvGrpSpPr>
      <p:grpSpPr>
        <a:xfrm>
          <a:off x="0" y="0"/>
          <a:ext cx="0" cy="0"/>
          <a:chOff x="0" y="0"/>
          <a:chExt cx="0" cy="0"/>
        </a:xfrm>
      </p:grpSpPr>
      <p:cxnSp>
        <p:nvCxnSpPr>
          <p:cNvPr id="7" name="Straight Connector 6"/>
          <p:cNvCxnSpPr/>
          <p:nvPr userDrawn="1"/>
        </p:nvCxnSpPr>
        <p:spPr>
          <a:xfrm>
            <a:off x="1566835" y="2355273"/>
            <a:ext cx="537923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566835" y="4076301"/>
            <a:ext cx="537923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hasCustomPrompt="1"/>
          </p:nvPr>
        </p:nvSpPr>
        <p:spPr>
          <a:xfrm>
            <a:off x="1566404" y="2481263"/>
            <a:ext cx="5379663" cy="1108075"/>
          </a:xfrm>
        </p:spPr>
        <p:txBody>
          <a:bodyPr anchor="ctr"/>
          <a:lstStyle>
            <a:lvl1pPr>
              <a:defRPr sz="1800" b="1" baseline="0">
                <a:solidFill>
                  <a:srgbClr val="BD2729"/>
                </a:solidFill>
                <a:latin typeface="+mj-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pic>
        <p:nvPicPr>
          <p:cNvPr id="9" name="Picture 8"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3" name="Text Placeholder 2"/>
          <p:cNvSpPr>
            <a:spLocks noGrp="1"/>
          </p:cNvSpPr>
          <p:nvPr>
            <p:ph type="body" sz="quarter" idx="14" hasCustomPrompt="1"/>
          </p:nvPr>
        </p:nvSpPr>
        <p:spPr>
          <a:xfrm>
            <a:off x="1566835" y="3652594"/>
            <a:ext cx="2982913" cy="252957"/>
          </a:xfrm>
        </p:spPr>
        <p:txBody>
          <a:bodyPr anchor="t"/>
          <a:lstStyle>
            <a:lvl1pPr>
              <a:defRPr sz="1800" baseline="0">
                <a:solidFill>
                  <a:srgbClr val="BD2729"/>
                </a:solidFill>
              </a:defRPr>
            </a:lvl1pPr>
          </a:lstStyle>
          <a:p>
            <a:pPr lvl="0"/>
            <a:r>
              <a:rPr lang="en-US" dirty="0"/>
              <a:t>− Click to insert source</a:t>
            </a:r>
          </a:p>
        </p:txBody>
      </p:sp>
      <p:sp>
        <p:nvSpPr>
          <p:cNvPr id="5" name="Footer Placeholder 4"/>
          <p:cNvSpPr>
            <a:spLocks noGrp="1"/>
          </p:cNvSpPr>
          <p:nvPr>
            <p:ph type="ftr" sz="quarter" idx="15"/>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Medium)">
    <p:spTree>
      <p:nvGrpSpPr>
        <p:cNvPr id="1" name=""/>
        <p:cNvGrpSpPr/>
        <p:nvPr/>
      </p:nvGrpSpPr>
      <p:grpSpPr>
        <a:xfrm>
          <a:off x="0" y="0"/>
          <a:ext cx="0" cy="0"/>
          <a:chOff x="0" y="0"/>
          <a:chExt cx="0" cy="0"/>
        </a:xfrm>
      </p:grpSpPr>
      <p:pic>
        <p:nvPicPr>
          <p:cNvPr id="9" name="Picture 8"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cxnSp>
        <p:nvCxnSpPr>
          <p:cNvPr id="19" name="Straight Connector 18"/>
          <p:cNvCxnSpPr/>
          <p:nvPr userDrawn="1"/>
        </p:nvCxnSpPr>
        <p:spPr>
          <a:xfrm>
            <a:off x="1566835" y="2015917"/>
            <a:ext cx="5378801" cy="0"/>
          </a:xfrm>
          <a:prstGeom prst="line">
            <a:avLst/>
          </a:prstGeom>
          <a:ln>
            <a:solidFill>
              <a:srgbClr val="BD2729"/>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
          <p:cNvSpPr>
            <a:spLocks noGrp="1"/>
          </p:cNvSpPr>
          <p:nvPr>
            <p:ph type="body" sz="quarter" idx="13" hasCustomPrompt="1"/>
          </p:nvPr>
        </p:nvSpPr>
        <p:spPr>
          <a:xfrm>
            <a:off x="1566404" y="2142676"/>
            <a:ext cx="5379232"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rgbClr val="BD2729"/>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a:t>
            </a:r>
            <a:br>
              <a:rPr lang="en-GB" dirty="0"/>
            </a:br>
            <a:r>
              <a:rPr lang="en-GB" dirty="0"/>
              <a:t>edit medium quote of about 6 lines Click to edit medium quote of about 6 lines Click to edit medium quote of about 6 lines</a:t>
            </a:r>
            <a:endParaRPr lang="en-US" dirty="0"/>
          </a:p>
        </p:txBody>
      </p:sp>
      <p:cxnSp>
        <p:nvCxnSpPr>
          <p:cNvPr id="22" name="Straight Connector 21"/>
          <p:cNvCxnSpPr/>
          <p:nvPr userDrawn="1"/>
        </p:nvCxnSpPr>
        <p:spPr>
          <a:xfrm>
            <a:off x="1567266" y="4414742"/>
            <a:ext cx="537837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
          <p:cNvSpPr>
            <a:spLocks noGrp="1"/>
          </p:cNvSpPr>
          <p:nvPr>
            <p:ph type="body" sz="quarter" idx="17" hasCustomPrompt="1"/>
          </p:nvPr>
        </p:nvSpPr>
        <p:spPr>
          <a:xfrm>
            <a:off x="1567266" y="3991035"/>
            <a:ext cx="2982913" cy="252957"/>
          </a:xfrm>
        </p:spPr>
        <p:txBody>
          <a:bodyPr anchor="t"/>
          <a:lstStyle>
            <a:lvl1pPr>
              <a:defRPr sz="1800" baseline="0">
                <a:solidFill>
                  <a:srgbClr val="BD2729"/>
                </a:solidFill>
              </a:defRPr>
            </a:lvl1pPr>
          </a:lstStyle>
          <a:p>
            <a:pPr lvl="0"/>
            <a:r>
              <a:rPr lang="en-US" dirty="0"/>
              <a:t>− Click to insert source</a:t>
            </a:r>
          </a:p>
        </p:txBody>
      </p:sp>
      <p:sp>
        <p:nvSpPr>
          <p:cNvPr id="5" name="Footer Placeholder 4"/>
          <p:cNvSpPr>
            <a:spLocks noGrp="1"/>
          </p:cNvSpPr>
          <p:nvPr>
            <p:ph type="ftr" sz="quarter" idx="18"/>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26025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ong)">
    <p:spTree>
      <p:nvGrpSpPr>
        <p:cNvPr id="1" name=""/>
        <p:cNvGrpSpPr/>
        <p:nvPr/>
      </p:nvGrpSpPr>
      <p:grpSpPr>
        <a:xfrm>
          <a:off x="0" y="0"/>
          <a:ext cx="0" cy="0"/>
          <a:chOff x="0" y="0"/>
          <a:chExt cx="0" cy="0"/>
        </a:xfrm>
      </p:grpSpPr>
      <p:cxnSp>
        <p:nvCxnSpPr>
          <p:cNvPr id="7" name="Straight Connector 6"/>
          <p:cNvCxnSpPr/>
          <p:nvPr userDrawn="1"/>
        </p:nvCxnSpPr>
        <p:spPr>
          <a:xfrm>
            <a:off x="1566404" y="1678165"/>
            <a:ext cx="5378370" cy="0"/>
          </a:xfrm>
          <a:prstGeom prst="line">
            <a:avLst/>
          </a:prstGeom>
          <a:ln>
            <a:solidFill>
              <a:srgbClr val="BD272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566404" y="4740756"/>
            <a:ext cx="5378370" cy="0"/>
          </a:xfrm>
          <a:prstGeom prst="line">
            <a:avLst/>
          </a:prstGeom>
          <a:ln>
            <a:solidFill>
              <a:srgbClr val="BD2729"/>
            </a:solidFill>
          </a:ln>
          <a:effectLst/>
        </p:spPr>
        <p:style>
          <a:lnRef idx="2">
            <a:schemeClr val="accent1"/>
          </a:lnRef>
          <a:fillRef idx="0">
            <a:schemeClr val="accent1"/>
          </a:fillRef>
          <a:effectRef idx="1">
            <a:schemeClr val="accent1"/>
          </a:effectRef>
          <a:fontRef idx="minor">
            <a:schemeClr val="tx1"/>
          </a:fontRef>
        </p:style>
      </p:cxnSp>
      <p:pic>
        <p:nvPicPr>
          <p:cNvPr id="9" name="Picture 8"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23" name="Text Placeholder 2"/>
          <p:cNvSpPr>
            <a:spLocks noGrp="1"/>
          </p:cNvSpPr>
          <p:nvPr>
            <p:ph type="body" sz="quarter" idx="17" hasCustomPrompt="1"/>
          </p:nvPr>
        </p:nvSpPr>
        <p:spPr>
          <a:xfrm>
            <a:off x="1565973" y="4329590"/>
            <a:ext cx="2982913" cy="252957"/>
          </a:xfrm>
        </p:spPr>
        <p:txBody>
          <a:bodyPr anchor="t"/>
          <a:lstStyle>
            <a:lvl1pPr>
              <a:defRPr sz="1800" baseline="0">
                <a:solidFill>
                  <a:srgbClr val="BD2729"/>
                </a:solidFill>
              </a:defRPr>
            </a:lvl1pPr>
          </a:lstStyle>
          <a:p>
            <a:pPr lvl="0"/>
            <a:r>
              <a:rPr lang="en-US" dirty="0"/>
              <a:t>− Click to insert source</a:t>
            </a:r>
          </a:p>
        </p:txBody>
      </p:sp>
      <p:sp>
        <p:nvSpPr>
          <p:cNvPr id="26" name="Text Placeholder 2"/>
          <p:cNvSpPr>
            <a:spLocks noGrp="1"/>
          </p:cNvSpPr>
          <p:nvPr>
            <p:ph type="body" sz="quarter" idx="13" hasCustomPrompt="1"/>
          </p:nvPr>
        </p:nvSpPr>
        <p:spPr>
          <a:xfrm>
            <a:off x="1565972" y="1804122"/>
            <a:ext cx="5378801" cy="246221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chemeClr val="accent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
        <p:nvSpPr>
          <p:cNvPr id="5" name="Footer Placeholder 4"/>
          <p:cNvSpPr>
            <a:spLocks noGrp="1"/>
          </p:cNvSpPr>
          <p:nvPr>
            <p:ph type="ftr" sz="quarter" idx="18"/>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260259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Case Study_1">
    <p:spTree>
      <p:nvGrpSpPr>
        <p:cNvPr id="1" name=""/>
        <p:cNvGrpSpPr/>
        <p:nvPr/>
      </p:nvGrpSpPr>
      <p:grpSpPr>
        <a:xfrm>
          <a:off x="0" y="0"/>
          <a:ext cx="0" cy="0"/>
          <a:chOff x="0" y="0"/>
          <a:chExt cx="0" cy="0"/>
        </a:xfrm>
      </p:grpSpPr>
      <p:pic>
        <p:nvPicPr>
          <p:cNvPr id="9" name="Picture 8"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cxnSp>
        <p:nvCxnSpPr>
          <p:cNvPr id="22" name="Straight Connector 21"/>
          <p:cNvCxnSpPr/>
          <p:nvPr userDrawn="1"/>
        </p:nvCxnSpPr>
        <p:spPr>
          <a:xfrm>
            <a:off x="1566404" y="1785669"/>
            <a:ext cx="647093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566404" y="4509705"/>
            <a:ext cx="647093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4" name="Title 1"/>
          <p:cNvSpPr>
            <a:spLocks noGrp="1"/>
          </p:cNvSpPr>
          <p:nvPr>
            <p:ph type="title" hasCustomPrompt="1"/>
          </p:nvPr>
        </p:nvSpPr>
        <p:spPr>
          <a:xfrm>
            <a:off x="1566404" y="1911626"/>
            <a:ext cx="6470938" cy="423375"/>
          </a:xfrm>
        </p:spPr>
        <p:txBody>
          <a:bodyPr anchor="b"/>
          <a:lstStyle>
            <a:lvl1pPr>
              <a:defRPr sz="3000"/>
            </a:lvl1pPr>
          </a:lstStyle>
          <a:p>
            <a:r>
              <a:rPr lang="en-GB" dirty="0"/>
              <a:t>Click to edit title</a:t>
            </a:r>
            <a:endParaRPr lang="en-US" dirty="0"/>
          </a:p>
        </p:txBody>
      </p:sp>
      <p:sp>
        <p:nvSpPr>
          <p:cNvPr id="25" name="Text Placeholder 2"/>
          <p:cNvSpPr>
            <a:spLocks noGrp="1"/>
          </p:cNvSpPr>
          <p:nvPr>
            <p:ph type="body" sz="quarter" idx="15" hasCustomPrompt="1"/>
          </p:nvPr>
        </p:nvSpPr>
        <p:spPr>
          <a:xfrm>
            <a:off x="1566404" y="2367761"/>
            <a:ext cx="6470938" cy="350195"/>
          </a:xfrm>
        </p:spPr>
        <p:txBody>
          <a:bodyPr/>
          <a:lstStyle>
            <a:lvl1pPr>
              <a:defRPr sz="2300">
                <a:solidFill>
                  <a:schemeClr val="tx2"/>
                </a:solidFill>
              </a:defRPr>
            </a:lvl1pPr>
          </a:lstStyle>
          <a:p>
            <a:pPr lvl="0"/>
            <a:r>
              <a:rPr lang="en-GB" dirty="0"/>
              <a:t>Click to edit subtitle</a:t>
            </a:r>
            <a:endParaRPr lang="en-US" dirty="0"/>
          </a:p>
        </p:txBody>
      </p:sp>
      <p:sp>
        <p:nvSpPr>
          <p:cNvPr id="26" name="Text Placeholder 2"/>
          <p:cNvSpPr>
            <a:spLocks noGrp="1"/>
          </p:cNvSpPr>
          <p:nvPr>
            <p:ph type="body" sz="quarter" idx="13" hasCustomPrompt="1"/>
          </p:nvPr>
        </p:nvSpPr>
        <p:spPr>
          <a:xfrm>
            <a:off x="1565972" y="2842305"/>
            <a:ext cx="6471369" cy="153153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baseline="0">
                <a:solidFill>
                  <a:schemeClr val="bg2"/>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content of about 5 lines click to edit content of about 5 lines click to edit content of about 5 lines click to edit content of about 5 lines click to edit content of about 5 lines click to edit content of about 5 lines click to edit content of about 5 lines click to edit content</a:t>
            </a:r>
            <a:endParaRPr lang="en-US" dirty="0"/>
          </a:p>
        </p:txBody>
      </p:sp>
      <p:sp>
        <p:nvSpPr>
          <p:cNvPr id="5" name="Footer Placeholder 4"/>
          <p:cNvSpPr>
            <a:spLocks noGrp="1"/>
          </p:cNvSpPr>
          <p:nvPr>
            <p:ph type="ftr" sz="quarter" idx="16"/>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168821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59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l"/>
            <a:r>
              <a:rPr lang="en-US"/>
              <a:t>Implementing &amp; monitoring the Grand Bargain commitments on transparency/ www.devinit.org</a:t>
            </a:r>
            <a:endParaRPr lang="en-US" dirty="0"/>
          </a:p>
        </p:txBody>
      </p:sp>
      <p:sp>
        <p:nvSpPr>
          <p:cNvPr id="4" name="Slide Number Placeholder 3"/>
          <p:cNvSpPr>
            <a:spLocks noGrp="1"/>
          </p:cNvSpPr>
          <p:nvPr>
            <p:ph type="sldNum" sz="quarter" idx="11"/>
          </p:nvPr>
        </p:nvSpPr>
        <p:spPr>
          <a:xfrm>
            <a:off x="7042375" y="6356350"/>
            <a:ext cx="1740635" cy="365125"/>
          </a:xfrm>
          <a:prstGeom prst="rect">
            <a:avLst/>
          </a:prstGeom>
        </p:spPr>
        <p:txBody>
          <a:bodyPr/>
          <a:lstStyle/>
          <a:p>
            <a:fld id="{FDA1B1DD-D828-6341-9371-DC2F43F08BC0}" type="slidenum">
              <a:rPr lang="en-US" smtClean="0"/>
              <a:pPr/>
              <a:t>‹#›</a:t>
            </a:fld>
            <a:endParaRPr lang="en-US" dirty="0"/>
          </a:p>
        </p:txBody>
      </p:sp>
      <p:sp>
        <p:nvSpPr>
          <p:cNvPr id="5" name="Rectangle 4"/>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stretch>
            <a:fillRect/>
          </a:stretch>
        </p:blipFill>
        <p:spPr>
          <a:xfrm>
            <a:off x="430880" y="6061200"/>
            <a:ext cx="1892300" cy="355600"/>
          </a:xfrm>
          <a:prstGeom prst="rect">
            <a:avLst/>
          </a:prstGeom>
        </p:spPr>
      </p:pic>
      <p:sp>
        <p:nvSpPr>
          <p:cNvPr id="9" name="TextBox 8"/>
          <p:cNvSpPr txBox="1"/>
          <p:nvPr userDrawn="1"/>
        </p:nvSpPr>
        <p:spPr>
          <a:xfrm>
            <a:off x="336256" y="3661602"/>
            <a:ext cx="2781848" cy="1600438"/>
          </a:xfrm>
          <a:prstGeom prst="rect">
            <a:avLst/>
          </a:prstGeom>
          <a:noFill/>
        </p:spPr>
        <p:txBody>
          <a:bodyPr wrap="square" rtlCol="0">
            <a:spAutoFit/>
          </a:bodyPr>
          <a:lstStyle/>
          <a:p>
            <a:pPr lvl="0"/>
            <a:r>
              <a:rPr lang="en-US" sz="1400" dirty="0">
                <a:solidFill>
                  <a:srgbClr val="FFFFFF"/>
                </a:solidFill>
              </a:rPr>
              <a:t>Development Initiatives</a:t>
            </a:r>
          </a:p>
          <a:p>
            <a:pPr lvl="0"/>
            <a:r>
              <a:rPr lang="en-US" sz="1400" dirty="0">
                <a:solidFill>
                  <a:srgbClr val="FFFFFF"/>
                </a:solidFill>
              </a:rPr>
              <a:t>North Quay House</a:t>
            </a:r>
          </a:p>
          <a:p>
            <a:pPr lvl="0"/>
            <a:r>
              <a:rPr lang="en-US" sz="1400" dirty="0">
                <a:solidFill>
                  <a:srgbClr val="FFFFFF"/>
                </a:solidFill>
              </a:rPr>
              <a:t>Quay side</a:t>
            </a:r>
          </a:p>
          <a:p>
            <a:pPr lvl="0"/>
            <a:r>
              <a:rPr lang="en-US" sz="1400" dirty="0">
                <a:solidFill>
                  <a:srgbClr val="FFFFFF"/>
                </a:solidFill>
              </a:rPr>
              <a:t>Temple Back</a:t>
            </a:r>
          </a:p>
          <a:p>
            <a:pPr lvl="0"/>
            <a:r>
              <a:rPr lang="en-US" sz="1400" dirty="0">
                <a:solidFill>
                  <a:srgbClr val="FFFFFF"/>
                </a:solidFill>
              </a:rPr>
              <a:t>Bristol</a:t>
            </a:r>
          </a:p>
          <a:p>
            <a:pPr lvl="0"/>
            <a:r>
              <a:rPr lang="en-US" sz="1400" dirty="0">
                <a:solidFill>
                  <a:srgbClr val="FFFFFF"/>
                </a:solidFill>
              </a:rPr>
              <a:t>BS1 6FL</a:t>
            </a:r>
          </a:p>
          <a:p>
            <a:pPr lvl="0"/>
            <a:r>
              <a:rPr lang="en-US" sz="1400" dirty="0">
                <a:solidFill>
                  <a:srgbClr val="FFFFFF"/>
                </a:solidFill>
              </a:rPr>
              <a:t>United Kingdom</a:t>
            </a:r>
          </a:p>
        </p:txBody>
      </p:sp>
      <p:sp>
        <p:nvSpPr>
          <p:cNvPr id="10" name="TextBox 9"/>
          <p:cNvSpPr txBox="1"/>
          <p:nvPr userDrawn="1"/>
        </p:nvSpPr>
        <p:spPr>
          <a:xfrm>
            <a:off x="336256" y="5269599"/>
            <a:ext cx="2562626" cy="307777"/>
          </a:xfrm>
          <a:prstGeom prst="rect">
            <a:avLst/>
          </a:prstGeom>
          <a:noFill/>
        </p:spPr>
        <p:txBody>
          <a:bodyPr wrap="square" rtlCol="0">
            <a:spAutoFit/>
          </a:bodyPr>
          <a:lstStyle/>
          <a:p>
            <a:pPr lvl="0"/>
            <a:r>
              <a:rPr lang="en-US" sz="1400" b="1" dirty="0" err="1">
                <a:solidFill>
                  <a:srgbClr val="FFFFFF"/>
                </a:solidFill>
              </a:rPr>
              <a:t>www.devinit.org</a:t>
            </a:r>
            <a:endParaRPr lang="en-US" sz="1400" b="1" dirty="0">
              <a:solidFill>
                <a:srgbClr val="FFFFFF"/>
              </a:solidFill>
            </a:endParaRPr>
          </a:p>
        </p:txBody>
      </p:sp>
    </p:spTree>
    <p:extLst>
      <p:ext uri="{BB962C8B-B14F-4D97-AF65-F5344CB8AC3E}">
        <p14:creationId xmlns:p14="http://schemas.microsoft.com/office/powerpoint/2010/main" val="3366086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9" name="TextBox 8"/>
          <p:cNvSpPr txBox="1"/>
          <p:nvPr userDrawn="1"/>
        </p:nvSpPr>
        <p:spPr>
          <a:xfrm>
            <a:off x="336256" y="3661602"/>
            <a:ext cx="2781848" cy="1600438"/>
          </a:xfrm>
          <a:prstGeom prst="rect">
            <a:avLst/>
          </a:prstGeom>
          <a:noFill/>
        </p:spPr>
        <p:txBody>
          <a:bodyPr wrap="square" rtlCol="0">
            <a:spAutoFit/>
          </a:bodyPr>
          <a:lstStyle/>
          <a:p>
            <a:pPr lvl="0"/>
            <a:r>
              <a:rPr lang="en-US" sz="1400" dirty="0">
                <a:solidFill>
                  <a:schemeClr val="tx2"/>
                </a:solidFill>
              </a:rPr>
              <a:t>Development Initiatives</a:t>
            </a:r>
          </a:p>
          <a:p>
            <a:pPr lvl="0"/>
            <a:r>
              <a:rPr lang="en-US" sz="1400" dirty="0">
                <a:solidFill>
                  <a:schemeClr val="tx2"/>
                </a:solidFill>
              </a:rPr>
              <a:t>North Quay House</a:t>
            </a:r>
          </a:p>
          <a:p>
            <a:pPr lvl="0"/>
            <a:r>
              <a:rPr lang="en-US" sz="1400" dirty="0">
                <a:solidFill>
                  <a:schemeClr val="tx2"/>
                </a:solidFill>
              </a:rPr>
              <a:t>Quay side</a:t>
            </a:r>
          </a:p>
          <a:p>
            <a:pPr lvl="0"/>
            <a:r>
              <a:rPr lang="en-US" sz="1400" dirty="0">
                <a:solidFill>
                  <a:schemeClr val="tx2"/>
                </a:solidFill>
              </a:rPr>
              <a:t>Temple Back</a:t>
            </a:r>
          </a:p>
          <a:p>
            <a:pPr lvl="0"/>
            <a:r>
              <a:rPr lang="en-US" sz="1400" dirty="0">
                <a:solidFill>
                  <a:schemeClr val="tx2"/>
                </a:solidFill>
              </a:rPr>
              <a:t>Bristol</a:t>
            </a:r>
          </a:p>
          <a:p>
            <a:pPr lvl="0"/>
            <a:r>
              <a:rPr lang="en-US" sz="1400" dirty="0">
                <a:solidFill>
                  <a:schemeClr val="tx2"/>
                </a:solidFill>
              </a:rPr>
              <a:t>BS1 6FL</a:t>
            </a:r>
          </a:p>
          <a:p>
            <a:pPr lvl="0"/>
            <a:r>
              <a:rPr lang="en-US" sz="1400" dirty="0">
                <a:solidFill>
                  <a:schemeClr val="tx2"/>
                </a:solidFill>
              </a:rPr>
              <a:t>United Kingdom</a:t>
            </a:r>
          </a:p>
        </p:txBody>
      </p:sp>
      <p:sp>
        <p:nvSpPr>
          <p:cNvPr id="10" name="TextBox 9"/>
          <p:cNvSpPr txBox="1"/>
          <p:nvPr userDrawn="1"/>
        </p:nvSpPr>
        <p:spPr>
          <a:xfrm>
            <a:off x="336256" y="5269599"/>
            <a:ext cx="2562626" cy="307777"/>
          </a:xfrm>
          <a:prstGeom prst="rect">
            <a:avLst/>
          </a:prstGeom>
          <a:noFill/>
        </p:spPr>
        <p:txBody>
          <a:bodyPr wrap="square" rtlCol="0">
            <a:spAutoFit/>
          </a:bodyPr>
          <a:lstStyle/>
          <a:p>
            <a:pPr lvl="0"/>
            <a:r>
              <a:rPr lang="en-US" sz="1400" b="1" dirty="0" err="1">
                <a:solidFill>
                  <a:srgbClr val="E8443A"/>
                </a:solidFill>
              </a:rPr>
              <a:t>www.devinit.org</a:t>
            </a:r>
            <a:endParaRPr lang="en-US" sz="1400" b="1" dirty="0">
              <a:solidFill>
                <a:srgbClr val="E8443A"/>
              </a:solidFill>
            </a:endParaRPr>
          </a:p>
        </p:txBody>
      </p:sp>
      <p:pic>
        <p:nvPicPr>
          <p:cNvPr id="12" name="Picture 11"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0880" y="6061200"/>
            <a:ext cx="1917700" cy="355600"/>
          </a:xfrm>
          <a:prstGeom prst="rect">
            <a:avLst/>
          </a:prstGeom>
        </p:spPr>
      </p:pic>
    </p:spTree>
    <p:extLst>
      <p:ext uri="{BB962C8B-B14F-4D97-AF65-F5344CB8AC3E}">
        <p14:creationId xmlns:p14="http://schemas.microsoft.com/office/powerpoint/2010/main" val="239659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r="19183"/>
          <a:stretch>
            <a:fillRect/>
          </a:stretch>
        </p:blipFill>
        <p:spPr bwMode="auto">
          <a:xfrm>
            <a:off x="4356100" y="404813"/>
            <a:ext cx="4787900" cy="590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404664"/>
            <a:ext cx="8229600" cy="868958"/>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67544" y="1268760"/>
            <a:ext cx="8229600" cy="4709120"/>
          </a:xfrm>
          <a:noFill/>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a:xfrm>
            <a:off x="468313" y="6669088"/>
            <a:ext cx="1162050" cy="215900"/>
          </a:xfrm>
          <a:prstGeom prst="rect">
            <a:avLst/>
          </a:prstGeom>
        </p:spPr>
        <p:txBody>
          <a:bodyPr/>
          <a:lstStyle>
            <a:lvl1pPr>
              <a:defRPr smtClean="0"/>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Implementing &amp; monitoring the Grand Bargain commitments on transparency/ www.devinit.org</a:t>
            </a:r>
          </a:p>
        </p:txBody>
      </p:sp>
      <p:sp>
        <p:nvSpPr>
          <p:cNvPr id="7" name="Slide Number Placeholder 5"/>
          <p:cNvSpPr>
            <a:spLocks noGrp="1"/>
          </p:cNvSpPr>
          <p:nvPr>
            <p:ph type="sldNum" sz="quarter" idx="12"/>
          </p:nvPr>
        </p:nvSpPr>
        <p:spPr>
          <a:xfrm>
            <a:off x="6553200" y="6669088"/>
            <a:ext cx="2133600" cy="215900"/>
          </a:xfrm>
          <a:prstGeom prst="rect">
            <a:avLst/>
          </a:prstGeom>
        </p:spPr>
        <p:txBody>
          <a:bodyPr/>
          <a:lstStyle>
            <a:lvl1pPr>
              <a:defRPr smtClean="0"/>
            </a:lvl1pPr>
          </a:lstStyle>
          <a:p>
            <a:pPr>
              <a:defRPr/>
            </a:pPr>
            <a:fld id="{B462980E-9B3C-CE43-AC45-94A7032D5C24}" type="slidenum">
              <a:rPr lang="en-GB"/>
              <a:pPr>
                <a:defRPr/>
              </a:pPr>
              <a:t>‹#›</a:t>
            </a:fld>
            <a:endParaRPr lang="en-GB"/>
          </a:p>
        </p:txBody>
      </p:sp>
    </p:spTree>
    <p:extLst>
      <p:ext uri="{BB962C8B-B14F-4D97-AF65-F5344CB8AC3E}">
        <p14:creationId xmlns:p14="http://schemas.microsoft.com/office/powerpoint/2010/main" val="201576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r="19183"/>
          <a:stretch>
            <a:fillRect/>
          </a:stretch>
        </p:blipFill>
        <p:spPr bwMode="auto">
          <a:xfrm>
            <a:off x="4356100" y="404813"/>
            <a:ext cx="4787900" cy="590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1"/>
          </p:nvPr>
        </p:nvSpPr>
        <p:spPr>
          <a:xfrm>
            <a:off x="457200" y="1268760"/>
            <a:ext cx="4038600" cy="485740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1"/>
          <p:cNvSpPr>
            <a:spLocks noGrp="1"/>
          </p:cNvSpPr>
          <p:nvPr>
            <p:ph type="title"/>
          </p:nvPr>
        </p:nvSpPr>
        <p:spPr>
          <a:xfrm>
            <a:off x="457200" y="404664"/>
            <a:ext cx="8229600" cy="868958"/>
          </a:xfrm>
        </p:spPr>
        <p:txBody>
          <a:bodyPr/>
          <a:lstStyle/>
          <a:p>
            <a:r>
              <a:rPr lang="en-US" dirty="0"/>
              <a:t>Click to edit Master title style</a:t>
            </a:r>
            <a:endParaRPr lang="en-GB" dirty="0"/>
          </a:p>
        </p:txBody>
      </p:sp>
      <p:sp>
        <p:nvSpPr>
          <p:cNvPr id="6" name="Date Placeholder 4"/>
          <p:cNvSpPr>
            <a:spLocks noGrp="1"/>
          </p:cNvSpPr>
          <p:nvPr>
            <p:ph type="dt" sz="half" idx="10"/>
          </p:nvPr>
        </p:nvSpPr>
        <p:spPr>
          <a:xfrm>
            <a:off x="468313" y="6669088"/>
            <a:ext cx="1162050" cy="215900"/>
          </a:xfrm>
          <a:prstGeom prst="rect">
            <a:avLst/>
          </a:prstGeom>
        </p:spPr>
        <p:txBody>
          <a:bodyPr/>
          <a:lstStyle>
            <a:lvl1pPr>
              <a:defRPr smtClean="0"/>
            </a:lvl1pPr>
          </a:lstStyle>
          <a:p>
            <a:pPr>
              <a:defRPr/>
            </a:pPr>
            <a:endParaRPr lang="en-GB"/>
          </a:p>
        </p:txBody>
      </p:sp>
      <p:sp>
        <p:nvSpPr>
          <p:cNvPr id="7" name="Footer Placeholder 5"/>
          <p:cNvSpPr>
            <a:spLocks noGrp="1"/>
          </p:cNvSpPr>
          <p:nvPr>
            <p:ph type="ftr" sz="quarter" idx="11"/>
          </p:nvPr>
        </p:nvSpPr>
        <p:spPr/>
        <p:txBody>
          <a:bodyPr/>
          <a:lstStyle>
            <a:lvl1pPr>
              <a:defRPr/>
            </a:lvl1pPr>
          </a:lstStyle>
          <a:p>
            <a:pPr>
              <a:defRPr/>
            </a:pPr>
            <a:r>
              <a:rPr lang="en-GB"/>
              <a:t>Implementing &amp; monitoring the Grand Bargain commitments on transparency/ www.devinit.org</a:t>
            </a:r>
          </a:p>
        </p:txBody>
      </p:sp>
      <p:sp>
        <p:nvSpPr>
          <p:cNvPr id="8" name="Slide Number Placeholder 6"/>
          <p:cNvSpPr>
            <a:spLocks noGrp="1"/>
          </p:cNvSpPr>
          <p:nvPr>
            <p:ph type="sldNum" sz="quarter" idx="12"/>
          </p:nvPr>
        </p:nvSpPr>
        <p:spPr>
          <a:xfrm>
            <a:off x="6553200" y="6669088"/>
            <a:ext cx="2133600" cy="215900"/>
          </a:xfrm>
          <a:prstGeom prst="rect">
            <a:avLst/>
          </a:prstGeom>
        </p:spPr>
        <p:txBody>
          <a:bodyPr/>
          <a:lstStyle>
            <a:lvl1pPr>
              <a:defRPr smtClean="0"/>
            </a:lvl1pPr>
          </a:lstStyle>
          <a:p>
            <a:pPr>
              <a:defRPr/>
            </a:pPr>
            <a:fld id="{0A6015F3-4997-1142-9B75-FD1BE39F27E1}" type="slidenum">
              <a:rPr lang="en-GB"/>
              <a:pPr>
                <a:defRPr/>
              </a:pPr>
              <a:t>‹#›</a:t>
            </a:fld>
            <a:endParaRPr lang="en-GB"/>
          </a:p>
        </p:txBody>
      </p:sp>
    </p:spTree>
    <p:extLst>
      <p:ext uri="{BB962C8B-B14F-4D97-AF65-F5344CB8AC3E}">
        <p14:creationId xmlns:p14="http://schemas.microsoft.com/office/powerpoint/2010/main" val="92236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r="19183"/>
          <a:stretch>
            <a:fillRect/>
          </a:stretch>
        </p:blipFill>
        <p:spPr bwMode="auto">
          <a:xfrm>
            <a:off x="4356100" y="404813"/>
            <a:ext cx="4787900" cy="590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idx="1"/>
          </p:nvPr>
        </p:nvSpPr>
        <p:spPr>
          <a:xfrm>
            <a:off x="467544" y="1268760"/>
            <a:ext cx="4040188" cy="59774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183" y="1916832"/>
            <a:ext cx="4041205" cy="4248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55369" y="1268760"/>
            <a:ext cx="4041775" cy="59774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4009" y="1916832"/>
            <a:ext cx="4042792" cy="4248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title"/>
          </p:nvPr>
        </p:nvSpPr>
        <p:spPr>
          <a:xfrm>
            <a:off x="457200" y="404664"/>
            <a:ext cx="8229600" cy="868958"/>
          </a:xfrm>
        </p:spPr>
        <p:txBody>
          <a:bodyPr/>
          <a:lstStyle/>
          <a:p>
            <a:r>
              <a:rPr lang="en-US" dirty="0"/>
              <a:t>Click to edit Master title style</a:t>
            </a:r>
            <a:endParaRPr lang="en-GB" dirty="0"/>
          </a:p>
        </p:txBody>
      </p:sp>
      <p:sp>
        <p:nvSpPr>
          <p:cNvPr id="8" name="Date Placeholder 6"/>
          <p:cNvSpPr>
            <a:spLocks noGrp="1"/>
          </p:cNvSpPr>
          <p:nvPr>
            <p:ph type="dt" sz="half" idx="10"/>
          </p:nvPr>
        </p:nvSpPr>
        <p:spPr>
          <a:xfrm>
            <a:off x="468313" y="6669088"/>
            <a:ext cx="1162050" cy="215900"/>
          </a:xfrm>
          <a:prstGeom prst="rect">
            <a:avLst/>
          </a:prstGeom>
        </p:spPr>
        <p:txBody>
          <a:bodyPr/>
          <a:lstStyle>
            <a:lvl1pPr>
              <a:defRPr smtClean="0"/>
            </a:lvl1pPr>
          </a:lstStyle>
          <a:p>
            <a:pPr>
              <a:defRPr/>
            </a:pPr>
            <a:endParaRPr lang="en-GB"/>
          </a:p>
        </p:txBody>
      </p:sp>
      <p:sp>
        <p:nvSpPr>
          <p:cNvPr id="9" name="Footer Placeholder 7"/>
          <p:cNvSpPr>
            <a:spLocks noGrp="1"/>
          </p:cNvSpPr>
          <p:nvPr>
            <p:ph type="ftr" sz="quarter" idx="11"/>
          </p:nvPr>
        </p:nvSpPr>
        <p:spPr/>
        <p:txBody>
          <a:bodyPr/>
          <a:lstStyle>
            <a:lvl1pPr>
              <a:defRPr/>
            </a:lvl1pPr>
          </a:lstStyle>
          <a:p>
            <a:pPr>
              <a:defRPr/>
            </a:pPr>
            <a:r>
              <a:rPr lang="en-GB"/>
              <a:t>Implementing &amp; monitoring the Grand Bargain commitments on transparency/ www.devinit.org</a:t>
            </a:r>
          </a:p>
        </p:txBody>
      </p:sp>
      <p:sp>
        <p:nvSpPr>
          <p:cNvPr id="10" name="Slide Number Placeholder 8"/>
          <p:cNvSpPr>
            <a:spLocks noGrp="1"/>
          </p:cNvSpPr>
          <p:nvPr>
            <p:ph type="sldNum" sz="quarter" idx="12"/>
          </p:nvPr>
        </p:nvSpPr>
        <p:spPr>
          <a:xfrm>
            <a:off x="6553200" y="6669088"/>
            <a:ext cx="2133600" cy="215900"/>
          </a:xfrm>
          <a:prstGeom prst="rect">
            <a:avLst/>
          </a:prstGeom>
        </p:spPr>
        <p:txBody>
          <a:bodyPr/>
          <a:lstStyle>
            <a:lvl1pPr>
              <a:defRPr smtClean="0"/>
            </a:lvl1pPr>
          </a:lstStyle>
          <a:p>
            <a:pPr>
              <a:defRPr/>
            </a:pPr>
            <a:fld id="{387FF388-0BEA-5D41-A5F3-DF6A6802B9E4}" type="slidenum">
              <a:rPr lang="en-GB"/>
              <a:pPr>
                <a:defRPr/>
              </a:pPr>
              <a:t>‹#›</a:t>
            </a:fld>
            <a:endParaRPr lang="en-GB"/>
          </a:p>
        </p:txBody>
      </p:sp>
    </p:spTree>
    <p:extLst>
      <p:ext uri="{BB962C8B-B14F-4D97-AF65-F5344CB8AC3E}">
        <p14:creationId xmlns:p14="http://schemas.microsoft.com/office/powerpoint/2010/main" val="400858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Placeholder 7" descr="Cover_Geometry.ai"/>
          <p:cNvPicPr>
            <a:picLocks noChangeAspect="1"/>
          </p:cNvPicPr>
          <p:nvPr userDrawn="1"/>
        </p:nvPicPr>
        <p:blipFill>
          <a:blip r:embed="rId2" cstate="email">
            <a:extLst>
              <a:ext uri="{28A0092B-C50C-407E-A947-70E740481C1C}">
                <a14:useLocalDpi xmlns:a14="http://schemas.microsoft.com/office/drawing/2010/main" val="0"/>
              </a:ext>
            </a:extLst>
          </a:blip>
          <a:srcRect t="92" b="92"/>
          <a:stretch>
            <a:fillRect/>
          </a:stretch>
        </p:blipFill>
        <p:spPr>
          <a:xfrm>
            <a:off x="0" y="0"/>
            <a:ext cx="9144000" cy="6858000"/>
          </a:xfrm>
          <a:prstGeom prst="rect">
            <a:avLst/>
          </a:prstGeom>
        </p:spPr>
      </p:pic>
      <p:pic>
        <p:nvPicPr>
          <p:cNvPr id="10" name="Picture 9" descr="DVI_Logo.ai"/>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65333" y="431800"/>
            <a:ext cx="1917700" cy="355600"/>
          </a:xfrm>
          <a:prstGeom prst="rect">
            <a:avLst/>
          </a:prstGeom>
        </p:spPr>
      </p:pic>
      <p:sp>
        <p:nvSpPr>
          <p:cNvPr id="12" name="Text Placeholder 10"/>
          <p:cNvSpPr>
            <a:spLocks noGrp="1"/>
          </p:cNvSpPr>
          <p:nvPr>
            <p:ph type="body" sz="quarter" idx="17" hasCustomPrompt="1"/>
          </p:nvPr>
        </p:nvSpPr>
        <p:spPr>
          <a:xfrm>
            <a:off x="3744290" y="4895516"/>
            <a:ext cx="3665007" cy="1104537"/>
          </a:xfrm>
        </p:spPr>
        <p:txBody>
          <a:bodyPr anchor="b">
            <a:noAutofit/>
          </a:bodyPr>
          <a:lstStyle>
            <a:lvl1pPr marL="0" indent="0">
              <a:buNone/>
              <a:defRPr sz="4000" b="1">
                <a:solidFill>
                  <a:srgbClr val="E8443A"/>
                </a:solidFill>
              </a:defRPr>
            </a:lvl1pPr>
          </a:lstStyle>
          <a:p>
            <a:pPr lvl="0"/>
            <a:r>
              <a:rPr lang="en-GB" dirty="0"/>
              <a:t>report title</a:t>
            </a:r>
            <a:endParaRPr lang="en-US" dirty="0"/>
          </a:p>
        </p:txBody>
      </p:sp>
      <p:sp>
        <p:nvSpPr>
          <p:cNvPr id="8" name="Text Placeholder 10"/>
          <p:cNvSpPr>
            <a:spLocks noGrp="1"/>
          </p:cNvSpPr>
          <p:nvPr>
            <p:ph type="body" sz="quarter" idx="16" hasCustomPrompt="1"/>
          </p:nvPr>
        </p:nvSpPr>
        <p:spPr>
          <a:xfrm>
            <a:off x="3744290" y="6007751"/>
            <a:ext cx="3665007" cy="480796"/>
          </a:xfrm>
        </p:spPr>
        <p:txBody>
          <a:bodyPr anchor="ctr">
            <a:normAutofit/>
          </a:bodyPr>
          <a:lstStyle>
            <a:lvl1pPr marL="0" indent="0">
              <a:buNone/>
              <a:defRPr sz="2000" b="0">
                <a:solidFill>
                  <a:srgbClr val="E8443A"/>
                </a:solidFill>
              </a:defRPr>
            </a:lvl1pPr>
          </a:lstStyle>
          <a:p>
            <a:pPr lvl="0"/>
            <a:r>
              <a:rPr lang="en-GB" dirty="0"/>
              <a:t>Month Year</a:t>
            </a:r>
            <a:endParaRPr lang="en-US" dirty="0"/>
          </a:p>
        </p:txBody>
      </p:sp>
    </p:spTree>
    <p:extLst>
      <p:ext uri="{BB962C8B-B14F-4D97-AF65-F5344CB8AC3E}">
        <p14:creationId xmlns:p14="http://schemas.microsoft.com/office/powerpoint/2010/main" val="354855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r="19183"/>
          <a:stretch>
            <a:fillRect/>
          </a:stretch>
        </p:blipFill>
        <p:spPr bwMode="auto">
          <a:xfrm>
            <a:off x="4356100" y="404813"/>
            <a:ext cx="4787900" cy="590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457200" y="404664"/>
            <a:ext cx="8229600" cy="868958"/>
          </a:xfrm>
        </p:spPr>
        <p:txBody>
          <a:bodyPr/>
          <a:lstStyle/>
          <a:p>
            <a:r>
              <a:rPr lang="en-US" dirty="0"/>
              <a:t>Click to edit Master title style</a:t>
            </a:r>
            <a:endParaRPr lang="en-GB" dirty="0"/>
          </a:p>
        </p:txBody>
      </p:sp>
      <p:sp>
        <p:nvSpPr>
          <p:cNvPr id="4" name="Date Placeholder 2"/>
          <p:cNvSpPr>
            <a:spLocks noGrp="1"/>
          </p:cNvSpPr>
          <p:nvPr>
            <p:ph type="dt" sz="half" idx="10"/>
          </p:nvPr>
        </p:nvSpPr>
        <p:spPr>
          <a:xfrm>
            <a:off x="468313" y="6669088"/>
            <a:ext cx="1162050" cy="215900"/>
          </a:xfrm>
          <a:prstGeom prst="rect">
            <a:avLst/>
          </a:prstGeom>
        </p:spPr>
        <p:txBody>
          <a:bodyPr/>
          <a:lstStyle>
            <a:lvl1pPr>
              <a:defRPr smtClean="0"/>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r>
              <a:rPr lang="en-GB"/>
              <a:t>Implementing &amp; monitoring the Grand Bargain commitments on transparency/ www.devinit.org</a:t>
            </a:r>
          </a:p>
        </p:txBody>
      </p:sp>
      <p:sp>
        <p:nvSpPr>
          <p:cNvPr id="6" name="Slide Number Placeholder 4"/>
          <p:cNvSpPr>
            <a:spLocks noGrp="1"/>
          </p:cNvSpPr>
          <p:nvPr>
            <p:ph type="sldNum" sz="quarter" idx="12"/>
          </p:nvPr>
        </p:nvSpPr>
        <p:spPr>
          <a:xfrm>
            <a:off x="6553200" y="6669088"/>
            <a:ext cx="2133600" cy="215900"/>
          </a:xfrm>
          <a:prstGeom prst="rect">
            <a:avLst/>
          </a:prstGeom>
        </p:spPr>
        <p:txBody>
          <a:bodyPr/>
          <a:lstStyle>
            <a:lvl1pPr>
              <a:defRPr smtClean="0"/>
            </a:lvl1pPr>
          </a:lstStyle>
          <a:p>
            <a:pPr>
              <a:defRPr/>
            </a:pPr>
            <a:fld id="{9B451134-15FB-2742-AF29-D8482C88C69D}" type="slidenum">
              <a:rPr lang="en-GB"/>
              <a:pPr>
                <a:defRPr/>
              </a:pPr>
              <a:t>‹#›</a:t>
            </a:fld>
            <a:endParaRPr lang="en-GB"/>
          </a:p>
        </p:txBody>
      </p:sp>
    </p:spTree>
    <p:extLst>
      <p:ext uri="{BB962C8B-B14F-4D97-AF65-F5344CB8AC3E}">
        <p14:creationId xmlns:p14="http://schemas.microsoft.com/office/powerpoint/2010/main" val="2175373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ODI Red)">
    <p:spTree>
      <p:nvGrpSpPr>
        <p:cNvPr id="1" name=""/>
        <p:cNvGrpSpPr/>
        <p:nvPr/>
      </p:nvGrpSpPr>
      <p:grpSpPr>
        <a:xfrm>
          <a:off x="0" y="0"/>
          <a:ext cx="0" cy="0"/>
          <a:chOff x="0" y="0"/>
          <a:chExt cx="0" cy="0"/>
        </a:xfrm>
      </p:grpSpPr>
      <p:pic>
        <p:nvPicPr>
          <p:cNvPr id="2" name="Picture 10"/>
          <p:cNvPicPr>
            <a:picLocks noChangeAspect="1"/>
          </p:cNvPicPr>
          <p:nvPr/>
        </p:nvPicPr>
        <p:blipFill>
          <a:blip r:embed="rId2" cstate="print"/>
          <a:stretch>
            <a:fillRect/>
          </a:stretch>
        </p:blipFill>
        <p:spPr>
          <a:xfrm>
            <a:off x="0" y="0"/>
            <a:ext cx="8427723" cy="6858000"/>
          </a:xfrm>
          <a:prstGeom prst="rect">
            <a:avLst/>
          </a:prstGeom>
          <a:noFill/>
          <a:ln cap="flat">
            <a:noFill/>
          </a:ln>
        </p:spPr>
      </p:pic>
      <p:pic>
        <p:nvPicPr>
          <p:cNvPr id="3" name="Picture 8"/>
          <p:cNvPicPr>
            <a:picLocks noChangeAspect="1"/>
          </p:cNvPicPr>
          <p:nvPr/>
        </p:nvPicPr>
        <p:blipFill>
          <a:blip r:embed="rId3" cstate="print"/>
          <a:srcRect l="5845" t="3555" r="1248"/>
          <a:stretch>
            <a:fillRect/>
          </a:stretch>
        </p:blipFill>
        <p:spPr>
          <a:xfrm>
            <a:off x="0" y="0"/>
            <a:ext cx="7347304" cy="6614156"/>
          </a:xfrm>
          <a:prstGeom prst="rect">
            <a:avLst/>
          </a:prstGeom>
          <a:noFill/>
          <a:ln cap="flat">
            <a:noFill/>
          </a:ln>
        </p:spPr>
      </p:pic>
      <p:pic>
        <p:nvPicPr>
          <p:cNvPr id="4" name="Picture 9"/>
          <p:cNvPicPr>
            <a:picLocks noChangeAspect="1"/>
          </p:cNvPicPr>
          <p:nvPr/>
        </p:nvPicPr>
        <p:blipFill>
          <a:blip r:embed="rId2" cstate="print"/>
          <a:stretch>
            <a:fillRect/>
          </a:stretch>
        </p:blipFill>
        <p:spPr>
          <a:xfrm>
            <a:off x="5867403" y="0"/>
            <a:ext cx="3276596" cy="6858000"/>
          </a:xfrm>
          <a:prstGeom prst="rect">
            <a:avLst/>
          </a:prstGeom>
          <a:noFill/>
          <a:ln cap="flat">
            <a:noFill/>
          </a:ln>
        </p:spPr>
      </p:pic>
      <p:sp>
        <p:nvSpPr>
          <p:cNvPr id="5" name="Text Placeholder 10"/>
          <p:cNvSpPr txBox="1">
            <a:spLocks noGrp="1"/>
          </p:cNvSpPr>
          <p:nvPr>
            <p:ph type="body" idx="4294967295"/>
          </p:nvPr>
        </p:nvSpPr>
        <p:spPr>
          <a:xfrm>
            <a:off x="3744294" y="6251963"/>
            <a:ext cx="3671590" cy="453185"/>
          </a:xfrm>
          <a:solidFill>
            <a:srgbClr val="008ACC"/>
          </a:solidFill>
          <a:ln w="9528">
            <a:solidFill>
              <a:srgbClr val="008ACC"/>
            </a:solidFill>
            <a:prstDash val="solid"/>
          </a:ln>
        </p:spPr>
        <p:txBody>
          <a:bodyPr lIns="143999" tIns="143999" anchor="ctr">
            <a:spAutoFit/>
          </a:bodyPr>
          <a:lstStyle>
            <a:lvl1pPr>
              <a:defRPr lang="en-US">
                <a:solidFill>
                  <a:schemeClr val="bg1"/>
                </a:solidFill>
              </a:defRPr>
            </a:lvl1pPr>
          </a:lstStyle>
          <a:p>
            <a:pPr lvl="0"/>
            <a:r>
              <a:rPr lang="en-US" dirty="0"/>
              <a:t>Edit Master text styles</a:t>
            </a:r>
          </a:p>
        </p:txBody>
      </p:sp>
      <p:sp>
        <p:nvSpPr>
          <p:cNvPr id="6" name="Text Placeholder 10"/>
          <p:cNvSpPr txBox="1">
            <a:spLocks noGrp="1"/>
          </p:cNvSpPr>
          <p:nvPr>
            <p:ph type="body" idx="4294967295"/>
          </p:nvPr>
        </p:nvSpPr>
        <p:spPr>
          <a:xfrm>
            <a:off x="3744294" y="5212317"/>
            <a:ext cx="3671590" cy="1104540"/>
          </a:xfrm>
          <a:solidFill>
            <a:srgbClr val="008ACC"/>
          </a:solidFill>
        </p:spPr>
        <p:txBody>
          <a:bodyPr lIns="143999" tIns="143999" anchor="b"/>
          <a:lstStyle>
            <a:lvl1pPr>
              <a:spcBef>
                <a:spcPts val="1000"/>
              </a:spcBef>
              <a:defRPr lang="en-US" sz="4000" b="1">
                <a:solidFill>
                  <a:schemeClr val="bg1"/>
                </a:solidFill>
              </a:defRPr>
            </a:lvl1pPr>
          </a:lstStyle>
          <a:p>
            <a:pPr lvl="0"/>
            <a:r>
              <a:rPr lang="en-US" dirty="0"/>
              <a:t>Edit Master text styles</a:t>
            </a:r>
          </a:p>
        </p:txBody>
      </p:sp>
      <p:pic>
        <p:nvPicPr>
          <p:cNvPr id="7" name="Picture 12"/>
          <p:cNvPicPr>
            <a:picLocks noChangeAspect="1"/>
          </p:cNvPicPr>
          <p:nvPr/>
        </p:nvPicPr>
        <p:blipFill>
          <a:blip r:embed="rId4" cstate="print"/>
          <a:stretch>
            <a:fillRect/>
          </a:stretch>
        </p:blipFill>
        <p:spPr>
          <a:xfrm>
            <a:off x="5976774" y="735817"/>
            <a:ext cx="2501149" cy="473860"/>
          </a:xfrm>
          <a:prstGeom prst="rect">
            <a:avLst/>
          </a:prstGeom>
          <a:noFill/>
          <a:ln cap="flat">
            <a:noFill/>
          </a:ln>
        </p:spPr>
      </p:pic>
    </p:spTree>
    <p:extLst>
      <p:ext uri="{BB962C8B-B14F-4D97-AF65-F5344CB8AC3E}">
        <p14:creationId xmlns:p14="http://schemas.microsoft.com/office/powerpoint/2010/main" val="244097534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Divider (Red)">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008ACC"/>
          </a:solidFill>
          <a:ln w="9528" cap="flat">
            <a:solidFill>
              <a:srgbClr val="0089CC"/>
            </a:solidFill>
            <a:prstDash val="solid"/>
            <a:miter/>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457200" fontAlgn="auto">
              <a:spcBef>
                <a:spcPts val="0"/>
              </a:spcBef>
              <a:spcAft>
                <a:spcPts val="0"/>
              </a:spcAft>
              <a:defRPr sz="1800" b="0" i="0" u="none" strike="noStrike" kern="0" cap="none" spc="0" baseline="0">
                <a:solidFill>
                  <a:srgbClr val="000000"/>
                </a:solidFill>
                <a:uFillTx/>
              </a:defRPr>
            </a:pPr>
            <a:endParaRPr lang="en-US" dirty="0">
              <a:solidFill>
                <a:srgbClr val="FFFFFF"/>
              </a:solidFill>
              <a:latin typeface="Arial"/>
              <a:ea typeface="+mn-ea"/>
              <a:cs typeface="+mn-cs"/>
            </a:endParaRPr>
          </a:p>
        </p:txBody>
      </p:sp>
      <p:pic>
        <p:nvPicPr>
          <p:cNvPr id="3" name="Picture 5"/>
          <p:cNvPicPr>
            <a:picLocks noChangeAspect="1"/>
          </p:cNvPicPr>
          <p:nvPr/>
        </p:nvPicPr>
        <p:blipFill>
          <a:blip r:embed="rId2" cstate="print"/>
          <a:stretch>
            <a:fillRect/>
          </a:stretch>
        </p:blipFill>
        <p:spPr>
          <a:xfrm>
            <a:off x="0" y="0"/>
            <a:ext cx="8427723" cy="6858000"/>
          </a:xfrm>
          <a:prstGeom prst="rect">
            <a:avLst/>
          </a:prstGeom>
          <a:noFill/>
          <a:ln cap="flat">
            <a:noFill/>
          </a:ln>
        </p:spPr>
      </p:pic>
      <p:pic>
        <p:nvPicPr>
          <p:cNvPr id="4" name="Picture 6"/>
          <p:cNvPicPr>
            <a:picLocks noChangeAspect="1"/>
          </p:cNvPicPr>
          <p:nvPr/>
        </p:nvPicPr>
        <p:blipFill>
          <a:blip r:embed="rId3" cstate="print"/>
          <a:srcRect l="5845" t="3555" r="1248"/>
          <a:stretch>
            <a:fillRect/>
          </a:stretch>
        </p:blipFill>
        <p:spPr>
          <a:xfrm>
            <a:off x="0" y="0"/>
            <a:ext cx="7347304" cy="6614156"/>
          </a:xfrm>
          <a:prstGeom prst="rect">
            <a:avLst/>
          </a:prstGeom>
          <a:noFill/>
          <a:ln cap="flat">
            <a:noFill/>
          </a:ln>
        </p:spPr>
      </p:pic>
      <p:pic>
        <p:nvPicPr>
          <p:cNvPr id="5" name="Picture 7"/>
          <p:cNvPicPr>
            <a:picLocks noChangeAspect="1"/>
          </p:cNvPicPr>
          <p:nvPr/>
        </p:nvPicPr>
        <p:blipFill>
          <a:blip r:embed="rId2" cstate="print"/>
          <a:stretch>
            <a:fillRect/>
          </a:stretch>
        </p:blipFill>
        <p:spPr>
          <a:xfrm>
            <a:off x="5867403" y="0"/>
            <a:ext cx="3276596" cy="6858000"/>
          </a:xfrm>
          <a:prstGeom prst="rect">
            <a:avLst/>
          </a:prstGeom>
          <a:noFill/>
          <a:ln cap="flat">
            <a:noFill/>
          </a:ln>
        </p:spPr>
      </p:pic>
      <p:sp>
        <p:nvSpPr>
          <p:cNvPr id="6" name="Text Placeholder 10"/>
          <p:cNvSpPr txBox="1">
            <a:spLocks noGrp="1"/>
          </p:cNvSpPr>
          <p:nvPr>
            <p:ph type="body" idx="4294967295"/>
          </p:nvPr>
        </p:nvSpPr>
        <p:spPr>
          <a:xfrm>
            <a:off x="3744294" y="6021561"/>
            <a:ext cx="3671590" cy="453185"/>
          </a:xfrm>
          <a:solidFill>
            <a:srgbClr val="008ACC"/>
          </a:solidFill>
          <a:ln w="9528">
            <a:solidFill>
              <a:srgbClr val="008ACC"/>
            </a:solidFill>
            <a:prstDash val="solid"/>
          </a:ln>
        </p:spPr>
        <p:txBody>
          <a:bodyPr lIns="143999" tIns="143999" anchor="ctr">
            <a:spAutoFit/>
          </a:bodyPr>
          <a:lstStyle>
            <a:lvl1pPr>
              <a:defRPr lang="en-US">
                <a:solidFill>
                  <a:srgbClr val="FFFFFF"/>
                </a:solidFill>
              </a:defRPr>
            </a:lvl1pPr>
          </a:lstStyle>
          <a:p>
            <a:pPr lvl="0"/>
            <a:r>
              <a:rPr lang="en-US"/>
              <a:t>Edit Master text styles</a:t>
            </a:r>
          </a:p>
        </p:txBody>
      </p:sp>
      <p:sp>
        <p:nvSpPr>
          <p:cNvPr id="7" name="Text Placeholder 10"/>
          <p:cNvSpPr txBox="1">
            <a:spLocks noGrp="1"/>
          </p:cNvSpPr>
          <p:nvPr>
            <p:ph type="body" idx="4294967295"/>
          </p:nvPr>
        </p:nvSpPr>
        <p:spPr>
          <a:xfrm>
            <a:off x="3744294" y="4895514"/>
            <a:ext cx="3671590" cy="1104540"/>
          </a:xfrm>
          <a:solidFill>
            <a:srgbClr val="008ACC"/>
          </a:solidFill>
        </p:spPr>
        <p:txBody>
          <a:bodyPr lIns="143999" tIns="143999" anchor="b"/>
          <a:lstStyle>
            <a:lvl1pPr>
              <a:spcBef>
                <a:spcPts val="1000"/>
              </a:spcBef>
              <a:defRPr lang="en-US" sz="4000" b="1">
                <a:solidFill>
                  <a:srgbClr val="FFFFFF"/>
                </a:solidFill>
              </a:defRPr>
            </a:lvl1pPr>
          </a:lstStyle>
          <a:p>
            <a:pPr lvl="0"/>
            <a:r>
              <a:rPr lang="en-US"/>
              <a:t>Edit Master text styles</a:t>
            </a:r>
          </a:p>
        </p:txBody>
      </p:sp>
    </p:spTree>
    <p:extLst>
      <p:ext uri="{BB962C8B-B14F-4D97-AF65-F5344CB8AC3E}">
        <p14:creationId xmlns:p14="http://schemas.microsoft.com/office/powerpoint/2010/main" val="76702063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DI Red)">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pic>
        <p:nvPicPr>
          <p:cNvPr id="10" name="Picture Placeholder 7" descr="Cover_Geometry.ai"/>
          <p:cNvPicPr>
            <a:picLocks noChangeAspect="1"/>
          </p:cNvPicPr>
          <p:nvPr userDrawn="1"/>
        </p:nvPicPr>
        <p:blipFill>
          <a:blip r:embed="rId2" cstate="email">
            <a:extLst>
              <a:ext uri="{28A0092B-C50C-407E-A947-70E740481C1C}">
                <a14:useLocalDpi xmlns:a14="http://schemas.microsoft.com/office/drawing/2010/main" val="0"/>
              </a:ext>
            </a:extLst>
          </a:blip>
          <a:srcRect t="92" b="92"/>
          <a:stretch>
            <a:fillRect/>
          </a:stretch>
        </p:blipFill>
        <p:spPr>
          <a:xfrm>
            <a:off x="0" y="0"/>
            <a:ext cx="9144000" cy="6858000"/>
          </a:xfrm>
          <a:prstGeom prst="rect">
            <a:avLst/>
          </a:prstGeom>
        </p:spPr>
      </p:pic>
      <p:pic>
        <p:nvPicPr>
          <p:cNvPr id="8" name="Picture 7"/>
          <p:cNvPicPr>
            <a:picLocks noChangeAspect="1"/>
          </p:cNvPicPr>
          <p:nvPr userDrawn="1"/>
        </p:nvPicPr>
        <p:blipFill>
          <a:blip r:embed="rId3"/>
          <a:stretch>
            <a:fillRect/>
          </a:stretch>
        </p:blipFill>
        <p:spPr>
          <a:xfrm>
            <a:off x="3765333" y="431800"/>
            <a:ext cx="1892300" cy="355600"/>
          </a:xfrm>
          <a:prstGeom prst="rect">
            <a:avLst/>
          </a:prstGeom>
        </p:spPr>
      </p:pic>
      <p:sp>
        <p:nvSpPr>
          <p:cNvPr id="9" name="Text Placeholder 10"/>
          <p:cNvSpPr>
            <a:spLocks noGrp="1"/>
          </p:cNvSpPr>
          <p:nvPr>
            <p:ph type="body" sz="quarter" idx="14" hasCustomPrompt="1"/>
          </p:nvPr>
        </p:nvSpPr>
        <p:spPr>
          <a:xfrm>
            <a:off x="3744290" y="6007751"/>
            <a:ext cx="3671587" cy="480796"/>
          </a:xfrm>
        </p:spPr>
        <p:txBody>
          <a:bodyPr anchor="ctr">
            <a:normAutofit/>
          </a:bodyPr>
          <a:lstStyle>
            <a:lvl1pPr marL="0" indent="0">
              <a:buNone/>
              <a:defRPr sz="2000" b="0">
                <a:solidFill>
                  <a:schemeClr val="bg1"/>
                </a:solidFill>
              </a:defRPr>
            </a:lvl1pPr>
          </a:lstStyle>
          <a:p>
            <a:pPr lvl="0"/>
            <a:r>
              <a:rPr lang="en-GB" dirty="0"/>
              <a:t>Month Year</a:t>
            </a:r>
            <a:endParaRPr lang="en-US" dirty="0"/>
          </a:p>
        </p:txBody>
      </p:sp>
      <p:sp>
        <p:nvSpPr>
          <p:cNvPr id="11" name="Text Placeholder 10"/>
          <p:cNvSpPr>
            <a:spLocks noGrp="1"/>
          </p:cNvSpPr>
          <p:nvPr>
            <p:ph type="body" sz="quarter" idx="13" hasCustomPrompt="1"/>
          </p:nvPr>
        </p:nvSpPr>
        <p:spPr>
          <a:xfrm>
            <a:off x="3744290" y="4895516"/>
            <a:ext cx="3671587" cy="1104538"/>
          </a:xfrm>
        </p:spPr>
        <p:txBody>
          <a:bodyPr anchor="b">
            <a:noAutofit/>
          </a:bodyPr>
          <a:lstStyle>
            <a:lvl1pPr marL="0" indent="0">
              <a:buNone/>
              <a:defRPr sz="4000" b="1" baseline="0">
                <a:solidFill>
                  <a:schemeClr val="bg1"/>
                </a:solidFill>
              </a:defRPr>
            </a:lvl1pPr>
          </a:lstStyle>
          <a:p>
            <a:pPr lvl="0"/>
            <a:r>
              <a:rPr lang="en-GB" dirty="0"/>
              <a:t>report title</a:t>
            </a:r>
          </a:p>
        </p:txBody>
      </p:sp>
    </p:spTree>
    <p:extLst>
      <p:ext uri="{BB962C8B-B14F-4D97-AF65-F5344CB8AC3E}">
        <p14:creationId xmlns:p14="http://schemas.microsoft.com/office/powerpoint/2010/main" val="2112693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Placeholder 7" descr="Cover_Geometry.ai"/>
          <p:cNvPicPr>
            <a:picLocks noChangeAspect="1"/>
          </p:cNvPicPr>
          <p:nvPr userDrawn="1"/>
        </p:nvPicPr>
        <p:blipFill>
          <a:blip r:embed="rId2" cstate="email">
            <a:extLst>
              <a:ext uri="{28A0092B-C50C-407E-A947-70E740481C1C}">
                <a14:useLocalDpi xmlns:a14="http://schemas.microsoft.com/office/drawing/2010/main" val="0"/>
              </a:ext>
            </a:extLst>
          </a:blip>
          <a:srcRect t="92" b="92"/>
          <a:stretch>
            <a:fillRect/>
          </a:stretch>
        </p:blipFill>
        <p:spPr>
          <a:xfrm>
            <a:off x="0" y="0"/>
            <a:ext cx="9144000" cy="6858000"/>
          </a:xfrm>
          <a:prstGeom prst="rect">
            <a:avLst/>
          </a:prstGeom>
        </p:spPr>
      </p:pic>
      <p:pic>
        <p:nvPicPr>
          <p:cNvPr id="10" name="Picture 9" descr="DVI_Logo.ai"/>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65333" y="431800"/>
            <a:ext cx="1917700" cy="355600"/>
          </a:xfrm>
          <a:prstGeom prst="rect">
            <a:avLst/>
          </a:prstGeom>
        </p:spPr>
      </p:pic>
      <p:sp>
        <p:nvSpPr>
          <p:cNvPr id="12" name="Text Placeholder 10"/>
          <p:cNvSpPr>
            <a:spLocks noGrp="1"/>
          </p:cNvSpPr>
          <p:nvPr>
            <p:ph type="body" sz="quarter" idx="17" hasCustomPrompt="1"/>
          </p:nvPr>
        </p:nvSpPr>
        <p:spPr>
          <a:xfrm>
            <a:off x="3744290" y="4895516"/>
            <a:ext cx="3665007" cy="1104537"/>
          </a:xfrm>
        </p:spPr>
        <p:txBody>
          <a:bodyPr anchor="b">
            <a:noAutofit/>
          </a:bodyPr>
          <a:lstStyle>
            <a:lvl1pPr marL="0" indent="0">
              <a:buNone/>
              <a:defRPr sz="4000" b="1">
                <a:solidFill>
                  <a:srgbClr val="E8443A"/>
                </a:solidFill>
              </a:defRPr>
            </a:lvl1pPr>
          </a:lstStyle>
          <a:p>
            <a:pPr lvl="0"/>
            <a:r>
              <a:rPr lang="en-GB" dirty="0"/>
              <a:t>report title</a:t>
            </a:r>
            <a:endParaRPr lang="en-US" dirty="0"/>
          </a:p>
        </p:txBody>
      </p:sp>
      <p:sp>
        <p:nvSpPr>
          <p:cNvPr id="8" name="Text Placeholder 10"/>
          <p:cNvSpPr>
            <a:spLocks noGrp="1"/>
          </p:cNvSpPr>
          <p:nvPr>
            <p:ph type="body" sz="quarter" idx="16" hasCustomPrompt="1"/>
          </p:nvPr>
        </p:nvSpPr>
        <p:spPr>
          <a:xfrm>
            <a:off x="3744290" y="6007751"/>
            <a:ext cx="3665007" cy="480796"/>
          </a:xfrm>
        </p:spPr>
        <p:txBody>
          <a:bodyPr anchor="ctr">
            <a:normAutofit/>
          </a:bodyPr>
          <a:lstStyle>
            <a:lvl1pPr marL="0" indent="0">
              <a:buNone/>
              <a:defRPr sz="2000" b="0">
                <a:solidFill>
                  <a:srgbClr val="E8443A"/>
                </a:solidFill>
              </a:defRPr>
            </a:lvl1pPr>
          </a:lstStyle>
          <a:p>
            <a:pPr lvl="0"/>
            <a:r>
              <a:rPr lang="en-GB" dirty="0"/>
              <a:t>Month Year</a:t>
            </a:r>
            <a:endParaRPr lang="en-US" dirty="0"/>
          </a:p>
        </p:txBody>
      </p:sp>
    </p:spTree>
    <p:extLst>
      <p:ext uri="{BB962C8B-B14F-4D97-AF65-F5344CB8AC3E}">
        <p14:creationId xmlns:p14="http://schemas.microsoft.com/office/powerpoint/2010/main" val="438031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pic>
        <p:nvPicPr>
          <p:cNvPr id="2" name="Picture 1"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12" name="Footer Placeholder 11"/>
          <p:cNvSpPr>
            <a:spLocks noGrp="1"/>
          </p:cNvSpPr>
          <p:nvPr>
            <p:ph type="ftr" sz="quarter" idx="14"/>
          </p:nvPr>
        </p:nvSpPr>
        <p:spPr/>
        <p:txBody>
          <a:bodyPr lIns="90000"/>
          <a:lstStyle/>
          <a:p>
            <a:pPr algn="l"/>
            <a:r>
              <a:rPr lang="en-US" dirty="0">
                <a:solidFill>
                  <a:srgbClr val="6B656A"/>
                </a:solidFill>
                <a:latin typeface="Arial"/>
              </a:rPr>
              <a:t>Report title / www.devinit.org</a:t>
            </a:r>
          </a:p>
        </p:txBody>
      </p:sp>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047797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only_yellow">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srcRect r="71255"/>
          <a:stretch>
            <a:fillRect/>
          </a:stretch>
        </p:blipFill>
        <p:spPr>
          <a:xfrm>
            <a:off x="8259125" y="343914"/>
            <a:ext cx="543921" cy="379988"/>
          </a:xfrm>
          <a:prstGeom prst="rect">
            <a:avLst/>
          </a:prstGeom>
          <a:noFill/>
          <a:ln cap="flat">
            <a:noFill/>
          </a:ln>
        </p:spPr>
      </p:pic>
      <p:sp>
        <p:nvSpPr>
          <p:cNvPr id="12" name="Footer Placeholder 11"/>
          <p:cNvSpPr>
            <a:spLocks noGrp="1"/>
          </p:cNvSpPr>
          <p:nvPr>
            <p:ph type="ftr" sz="quarter" idx="14"/>
          </p:nvPr>
        </p:nvSpPr>
        <p:spPr/>
        <p:txBody>
          <a:bodyPr lIns="90000"/>
          <a:lstStyle/>
          <a:p>
            <a:pPr algn="l"/>
            <a:r>
              <a:rPr lang="en-US" dirty="0">
                <a:solidFill>
                  <a:srgbClr val="6B656A"/>
                </a:solidFill>
                <a:latin typeface="Arial"/>
              </a:rPr>
              <a:t>Report title / www.devinit.org</a:t>
            </a:r>
          </a:p>
        </p:txBody>
      </p:sp>
      <p:sp>
        <p:nvSpPr>
          <p:cNvPr id="3" name="Title 2"/>
          <p:cNvSpPr>
            <a:spLocks noGrp="1"/>
          </p:cNvSpPr>
          <p:nvPr>
            <p:ph type="title"/>
          </p:nvPr>
        </p:nvSpPr>
        <p:spPr/>
        <p:txBody>
          <a:bodyPr/>
          <a:lstStyle>
            <a:lvl1pPr>
              <a:defRPr>
                <a:solidFill>
                  <a:srgbClr val="F7A93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32946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only_orange">
    <p:spTree>
      <p:nvGrpSpPr>
        <p:cNvPr id="1" name=""/>
        <p:cNvGrpSpPr/>
        <p:nvPr/>
      </p:nvGrpSpPr>
      <p:grpSpPr>
        <a:xfrm>
          <a:off x="0" y="0"/>
          <a:ext cx="0" cy="0"/>
          <a:chOff x="0" y="0"/>
          <a:chExt cx="0" cy="0"/>
        </a:xfrm>
      </p:grpSpPr>
      <p:sp>
        <p:nvSpPr>
          <p:cNvPr id="12" name="Footer Placeholder 11"/>
          <p:cNvSpPr>
            <a:spLocks noGrp="1"/>
          </p:cNvSpPr>
          <p:nvPr>
            <p:ph type="ftr" sz="quarter" idx="14"/>
          </p:nvPr>
        </p:nvSpPr>
        <p:spPr/>
        <p:txBody>
          <a:bodyPr lIns="90000"/>
          <a:lstStyle/>
          <a:p>
            <a:pPr algn="l"/>
            <a:r>
              <a:rPr lang="en-US" dirty="0">
                <a:solidFill>
                  <a:srgbClr val="6B656A"/>
                </a:solidFill>
                <a:latin typeface="Arial"/>
              </a:rPr>
              <a:t>Report title / www.devinit.org</a:t>
            </a:r>
          </a:p>
        </p:txBody>
      </p:sp>
      <p:sp>
        <p:nvSpPr>
          <p:cNvPr id="3" name="Title 2"/>
          <p:cNvSpPr>
            <a:spLocks noGrp="1"/>
          </p:cNvSpPr>
          <p:nvPr>
            <p:ph type="title"/>
          </p:nvPr>
        </p:nvSpPr>
        <p:spPr/>
        <p:txBody>
          <a:bodyPr/>
          <a:lstStyle>
            <a:lvl1pPr>
              <a:defRPr>
                <a:solidFill>
                  <a:srgbClr val="EF7744"/>
                </a:solidFill>
              </a:defRPr>
            </a:lvl1pPr>
          </a:lstStyle>
          <a:p>
            <a:r>
              <a:rPr lang="en-US" dirty="0"/>
              <a:t>Click to edit Master title style</a:t>
            </a:r>
            <a:endParaRPr lang="en-GB" dirty="0"/>
          </a:p>
        </p:txBody>
      </p:sp>
      <p:pic>
        <p:nvPicPr>
          <p:cNvPr id="6" name="Picture 9"/>
          <p:cNvPicPr>
            <a:picLocks noChangeAspect="1"/>
          </p:cNvPicPr>
          <p:nvPr userDrawn="1"/>
        </p:nvPicPr>
        <p:blipFill>
          <a:blip r:embed="rId2" cstate="print"/>
          <a:srcRect r="71502"/>
          <a:stretch>
            <a:fillRect/>
          </a:stretch>
        </p:blipFill>
        <p:spPr>
          <a:xfrm>
            <a:off x="8220538" y="356268"/>
            <a:ext cx="582518" cy="387257"/>
          </a:xfrm>
          <a:prstGeom prst="rect">
            <a:avLst/>
          </a:prstGeom>
          <a:noFill/>
          <a:ln cap="flat">
            <a:noFill/>
          </a:ln>
        </p:spPr>
      </p:pic>
    </p:spTree>
    <p:extLst>
      <p:ext uri="{BB962C8B-B14F-4D97-AF65-F5344CB8AC3E}">
        <p14:creationId xmlns:p14="http://schemas.microsoft.com/office/powerpoint/2010/main" val="3839016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ing only_purple">
    <p:spTree>
      <p:nvGrpSpPr>
        <p:cNvPr id="1" name=""/>
        <p:cNvGrpSpPr/>
        <p:nvPr/>
      </p:nvGrpSpPr>
      <p:grpSpPr>
        <a:xfrm>
          <a:off x="0" y="0"/>
          <a:ext cx="0" cy="0"/>
          <a:chOff x="0" y="0"/>
          <a:chExt cx="0" cy="0"/>
        </a:xfrm>
      </p:grpSpPr>
      <p:sp>
        <p:nvSpPr>
          <p:cNvPr id="12" name="Footer Placeholder 11"/>
          <p:cNvSpPr>
            <a:spLocks noGrp="1"/>
          </p:cNvSpPr>
          <p:nvPr>
            <p:ph type="ftr" sz="quarter" idx="14"/>
          </p:nvPr>
        </p:nvSpPr>
        <p:spPr/>
        <p:txBody>
          <a:bodyPr lIns="90000"/>
          <a:lstStyle/>
          <a:p>
            <a:pPr algn="l"/>
            <a:r>
              <a:rPr lang="en-US" dirty="0">
                <a:solidFill>
                  <a:srgbClr val="6B656A"/>
                </a:solidFill>
                <a:latin typeface="Arial"/>
              </a:rPr>
              <a:t>Report title / www.devinit.org</a:t>
            </a:r>
          </a:p>
        </p:txBody>
      </p:sp>
      <p:sp>
        <p:nvSpPr>
          <p:cNvPr id="3" name="Title 2"/>
          <p:cNvSpPr>
            <a:spLocks noGrp="1"/>
          </p:cNvSpPr>
          <p:nvPr>
            <p:ph type="title"/>
          </p:nvPr>
        </p:nvSpPr>
        <p:spPr/>
        <p:txBody>
          <a:bodyPr/>
          <a:lstStyle>
            <a:lvl1pPr>
              <a:defRPr>
                <a:solidFill>
                  <a:srgbClr val="994E98"/>
                </a:solidFill>
              </a:defRPr>
            </a:lvl1pPr>
          </a:lstStyle>
          <a:p>
            <a:r>
              <a:rPr lang="en-US" dirty="0"/>
              <a:t>Click to edit Master title style</a:t>
            </a:r>
            <a:endParaRPr lang="en-GB" dirty="0"/>
          </a:p>
        </p:txBody>
      </p:sp>
      <p:pic>
        <p:nvPicPr>
          <p:cNvPr id="5" name="Picture 8"/>
          <p:cNvPicPr>
            <a:picLocks noChangeAspect="1"/>
          </p:cNvPicPr>
          <p:nvPr userDrawn="1"/>
        </p:nvPicPr>
        <p:blipFill>
          <a:blip r:embed="rId2" cstate="print"/>
          <a:srcRect l="-1" t="-652" r="71379" b="652"/>
          <a:stretch>
            <a:fillRect/>
          </a:stretch>
        </p:blipFill>
        <p:spPr>
          <a:xfrm>
            <a:off x="8247659" y="356268"/>
            <a:ext cx="555388" cy="367634"/>
          </a:xfrm>
          <a:prstGeom prst="rect">
            <a:avLst/>
          </a:prstGeom>
          <a:noFill/>
          <a:ln cap="flat">
            <a:noFill/>
          </a:ln>
        </p:spPr>
      </p:pic>
    </p:spTree>
    <p:extLst>
      <p:ext uri="{BB962C8B-B14F-4D97-AF65-F5344CB8AC3E}">
        <p14:creationId xmlns:p14="http://schemas.microsoft.com/office/powerpoint/2010/main" val="85524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Heading only_green">
    <p:spTree>
      <p:nvGrpSpPr>
        <p:cNvPr id="1" name=""/>
        <p:cNvGrpSpPr/>
        <p:nvPr/>
      </p:nvGrpSpPr>
      <p:grpSpPr>
        <a:xfrm>
          <a:off x="0" y="0"/>
          <a:ext cx="0" cy="0"/>
          <a:chOff x="0" y="0"/>
          <a:chExt cx="0" cy="0"/>
        </a:xfrm>
      </p:grpSpPr>
      <p:sp>
        <p:nvSpPr>
          <p:cNvPr id="12" name="Footer Placeholder 11"/>
          <p:cNvSpPr>
            <a:spLocks noGrp="1"/>
          </p:cNvSpPr>
          <p:nvPr>
            <p:ph type="ftr" sz="quarter" idx="14"/>
          </p:nvPr>
        </p:nvSpPr>
        <p:spPr/>
        <p:txBody>
          <a:bodyPr lIns="90000"/>
          <a:lstStyle/>
          <a:p>
            <a:pPr algn="l"/>
            <a:r>
              <a:rPr lang="en-US" dirty="0">
                <a:solidFill>
                  <a:srgbClr val="6B656A"/>
                </a:solidFill>
                <a:latin typeface="Arial"/>
              </a:rPr>
              <a:t>Report title / www.devinit.org</a:t>
            </a:r>
          </a:p>
        </p:txBody>
      </p:sp>
      <p:sp>
        <p:nvSpPr>
          <p:cNvPr id="3" name="Title 2"/>
          <p:cNvSpPr>
            <a:spLocks noGrp="1"/>
          </p:cNvSpPr>
          <p:nvPr>
            <p:ph type="title"/>
          </p:nvPr>
        </p:nvSpPr>
        <p:spPr/>
        <p:txBody>
          <a:bodyPr/>
          <a:lstStyle>
            <a:lvl1pPr>
              <a:defRPr>
                <a:solidFill>
                  <a:srgbClr val="3B8C62"/>
                </a:solidFill>
              </a:defRPr>
            </a:lvl1pPr>
          </a:lstStyle>
          <a:p>
            <a:r>
              <a:rPr lang="en-US" dirty="0"/>
              <a:t>Click to edit Master title style</a:t>
            </a:r>
            <a:endParaRPr lang="en-GB" dirty="0"/>
          </a:p>
        </p:txBody>
      </p:sp>
      <p:pic>
        <p:nvPicPr>
          <p:cNvPr id="5" name="Picture 2"/>
          <p:cNvPicPr>
            <a:picLocks noChangeAspect="1"/>
          </p:cNvPicPr>
          <p:nvPr userDrawn="1"/>
        </p:nvPicPr>
        <p:blipFill>
          <a:blip r:embed="rId2" cstate="print"/>
          <a:srcRect r="71255"/>
          <a:stretch>
            <a:fillRect/>
          </a:stretch>
        </p:blipFill>
        <p:spPr>
          <a:xfrm>
            <a:off x="8228649" y="343914"/>
            <a:ext cx="576538" cy="379988"/>
          </a:xfrm>
          <a:prstGeom prst="rect">
            <a:avLst/>
          </a:prstGeom>
          <a:noFill/>
          <a:ln cap="flat">
            <a:noFill/>
          </a:ln>
        </p:spPr>
      </p:pic>
    </p:spTree>
    <p:extLst>
      <p:ext uri="{BB962C8B-B14F-4D97-AF65-F5344CB8AC3E}">
        <p14:creationId xmlns:p14="http://schemas.microsoft.com/office/powerpoint/2010/main" val="38968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1 +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43911"/>
            <a:ext cx="7700666" cy="856817"/>
          </a:xfrm>
        </p:spPr>
        <p:txBody>
          <a:bodyPr anchor="b"/>
          <a:lstStyle/>
          <a:p>
            <a:r>
              <a:rPr lang="en-GB" dirty="0"/>
              <a:t>Click to edit title</a:t>
            </a:r>
            <a:endParaRPr lang="en-US" dirty="0"/>
          </a:p>
        </p:txBody>
      </p:sp>
      <p:pic>
        <p:nvPicPr>
          <p:cNvPr id="2" name="Picture 1"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11" name="Content Placeholder 2"/>
          <p:cNvSpPr>
            <a:spLocks noGrp="1"/>
          </p:cNvSpPr>
          <p:nvPr>
            <p:ph idx="13" hasCustomPrompt="1"/>
          </p:nvPr>
        </p:nvSpPr>
        <p:spPr>
          <a:xfrm>
            <a:off x="457200" y="2055910"/>
            <a:ext cx="8229600" cy="4070254"/>
          </a:xfrm>
        </p:spPr>
        <p:txBody>
          <a:bodyPr>
            <a:normAutofit/>
          </a:bodyPr>
          <a:lstStyle>
            <a:lvl1pPr marL="0" indent="0">
              <a:spcAft>
                <a:spcPts val="1600"/>
              </a:spcAft>
              <a:buNone/>
              <a:defRPr sz="2000" baseline="0">
                <a:solidFill>
                  <a:schemeClr val="bg2"/>
                </a:solidFill>
              </a:defRPr>
            </a:lvl1pPr>
          </a:lstStyle>
          <a:p>
            <a:pPr lvl="0"/>
            <a:r>
              <a:rPr lang="en-US" dirty="0"/>
              <a:t>Click to edit content</a:t>
            </a:r>
          </a:p>
        </p:txBody>
      </p:sp>
      <p:sp>
        <p:nvSpPr>
          <p:cNvPr id="12" name="Footer Placeholder 1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3650001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Heading only_blue">
    <p:spTree>
      <p:nvGrpSpPr>
        <p:cNvPr id="1" name=""/>
        <p:cNvGrpSpPr/>
        <p:nvPr/>
      </p:nvGrpSpPr>
      <p:grpSpPr>
        <a:xfrm>
          <a:off x="0" y="0"/>
          <a:ext cx="0" cy="0"/>
          <a:chOff x="0" y="0"/>
          <a:chExt cx="0" cy="0"/>
        </a:xfrm>
      </p:grpSpPr>
      <p:sp>
        <p:nvSpPr>
          <p:cNvPr id="12" name="Footer Placeholder 11"/>
          <p:cNvSpPr>
            <a:spLocks noGrp="1"/>
          </p:cNvSpPr>
          <p:nvPr>
            <p:ph type="ftr" sz="quarter" idx="14"/>
          </p:nvPr>
        </p:nvSpPr>
        <p:spPr/>
        <p:txBody>
          <a:bodyPr lIns="90000"/>
          <a:lstStyle/>
          <a:p>
            <a:pPr algn="l"/>
            <a:r>
              <a:rPr lang="en-US" dirty="0">
                <a:solidFill>
                  <a:srgbClr val="6B656A"/>
                </a:solidFill>
                <a:latin typeface="Arial"/>
              </a:rPr>
              <a:t>Report title / www.devinit.org</a:t>
            </a:r>
          </a:p>
        </p:txBody>
      </p:sp>
      <p:sp>
        <p:nvSpPr>
          <p:cNvPr id="3" name="Title 2"/>
          <p:cNvSpPr>
            <a:spLocks noGrp="1"/>
          </p:cNvSpPr>
          <p:nvPr>
            <p:ph type="title"/>
          </p:nvPr>
        </p:nvSpPr>
        <p:spPr/>
        <p:txBody>
          <a:bodyPr/>
          <a:lstStyle>
            <a:lvl1pPr>
              <a:defRPr>
                <a:solidFill>
                  <a:srgbClr val="3E98D4"/>
                </a:solidFill>
              </a:defRPr>
            </a:lvl1pPr>
          </a:lstStyle>
          <a:p>
            <a:r>
              <a:rPr lang="en-US" dirty="0"/>
              <a:t>Click to edit Master title style</a:t>
            </a:r>
            <a:endParaRPr lang="en-GB" dirty="0"/>
          </a:p>
        </p:txBody>
      </p:sp>
      <p:pic>
        <p:nvPicPr>
          <p:cNvPr id="5" name="Picture 6"/>
          <p:cNvPicPr>
            <a:picLocks noChangeAspect="1"/>
          </p:cNvPicPr>
          <p:nvPr userDrawn="1"/>
        </p:nvPicPr>
        <p:blipFill>
          <a:blip r:embed="rId2" cstate="print"/>
          <a:srcRect r="70637"/>
          <a:stretch>
            <a:fillRect/>
          </a:stretch>
        </p:blipFill>
        <p:spPr>
          <a:xfrm>
            <a:off x="8193088" y="343914"/>
            <a:ext cx="647696" cy="417908"/>
          </a:xfrm>
          <a:prstGeom prst="rect">
            <a:avLst/>
          </a:prstGeom>
          <a:noFill/>
          <a:ln cap="flat">
            <a:noFill/>
          </a:ln>
        </p:spPr>
      </p:pic>
    </p:spTree>
    <p:extLst>
      <p:ext uri="{BB962C8B-B14F-4D97-AF65-F5344CB8AC3E}">
        <p14:creationId xmlns:p14="http://schemas.microsoft.com/office/powerpoint/2010/main" val="2492110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only_Reddish purple">
    <p:spTree>
      <p:nvGrpSpPr>
        <p:cNvPr id="1" name=""/>
        <p:cNvGrpSpPr/>
        <p:nvPr/>
      </p:nvGrpSpPr>
      <p:grpSpPr>
        <a:xfrm>
          <a:off x="0" y="0"/>
          <a:ext cx="0" cy="0"/>
          <a:chOff x="0" y="0"/>
          <a:chExt cx="0" cy="0"/>
        </a:xfrm>
      </p:grpSpPr>
      <p:sp>
        <p:nvSpPr>
          <p:cNvPr id="12" name="Footer Placeholder 11"/>
          <p:cNvSpPr>
            <a:spLocks noGrp="1"/>
          </p:cNvSpPr>
          <p:nvPr>
            <p:ph type="ftr" sz="quarter" idx="14"/>
          </p:nvPr>
        </p:nvSpPr>
        <p:spPr/>
        <p:txBody>
          <a:bodyPr lIns="90000"/>
          <a:lstStyle/>
          <a:p>
            <a:pPr algn="l"/>
            <a:r>
              <a:rPr lang="en-US" dirty="0">
                <a:solidFill>
                  <a:srgbClr val="6B656A"/>
                </a:solidFill>
                <a:latin typeface="Arial"/>
              </a:rPr>
              <a:t>Report title / www.devinit.org</a:t>
            </a:r>
          </a:p>
        </p:txBody>
      </p:sp>
      <p:sp>
        <p:nvSpPr>
          <p:cNvPr id="3" name="Title 2"/>
          <p:cNvSpPr>
            <a:spLocks noGrp="1"/>
          </p:cNvSpPr>
          <p:nvPr>
            <p:ph type="title"/>
          </p:nvPr>
        </p:nvSpPr>
        <p:spPr/>
        <p:txBody>
          <a:bodyPr/>
          <a:lstStyle>
            <a:lvl1pPr>
              <a:defRPr>
                <a:solidFill>
                  <a:srgbClr val="D22568"/>
                </a:solidFill>
              </a:defRPr>
            </a:lvl1pPr>
          </a:lstStyle>
          <a:p>
            <a:r>
              <a:rPr lang="en-US" dirty="0"/>
              <a:t>Click to edit Master title style</a:t>
            </a:r>
            <a:endParaRPr lang="en-GB" dirty="0"/>
          </a:p>
        </p:txBody>
      </p:sp>
      <p:pic>
        <p:nvPicPr>
          <p:cNvPr id="5" name="Picture 2"/>
          <p:cNvPicPr>
            <a:picLocks noChangeAspect="1"/>
          </p:cNvPicPr>
          <p:nvPr userDrawn="1"/>
        </p:nvPicPr>
        <p:blipFill>
          <a:blip r:embed="rId2" cstate="print"/>
          <a:srcRect r="71502"/>
          <a:stretch>
            <a:fillRect/>
          </a:stretch>
        </p:blipFill>
        <p:spPr>
          <a:xfrm>
            <a:off x="8259125" y="362724"/>
            <a:ext cx="543272" cy="361169"/>
          </a:xfrm>
          <a:prstGeom prst="rect">
            <a:avLst/>
          </a:prstGeom>
          <a:noFill/>
          <a:ln cap="flat">
            <a:noFill/>
          </a:ln>
        </p:spPr>
      </p:pic>
    </p:spTree>
    <p:extLst>
      <p:ext uri="{BB962C8B-B14F-4D97-AF65-F5344CB8AC3E}">
        <p14:creationId xmlns:p14="http://schemas.microsoft.com/office/powerpoint/2010/main" val="690811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1 + content">
    <p:spTree>
      <p:nvGrpSpPr>
        <p:cNvPr id="1" name=""/>
        <p:cNvGrpSpPr/>
        <p:nvPr/>
      </p:nvGrpSpPr>
      <p:grpSpPr>
        <a:xfrm>
          <a:off x="0" y="0"/>
          <a:ext cx="0" cy="0"/>
          <a:chOff x="0" y="0"/>
          <a:chExt cx="0" cy="0"/>
        </a:xfrm>
      </p:grpSpPr>
      <p:pic>
        <p:nvPicPr>
          <p:cNvPr id="2" name="Picture 1"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11" name="Content Placeholder 2"/>
          <p:cNvSpPr>
            <a:spLocks noGrp="1"/>
          </p:cNvSpPr>
          <p:nvPr>
            <p:ph idx="13" hasCustomPrompt="1"/>
          </p:nvPr>
        </p:nvSpPr>
        <p:spPr>
          <a:xfrm>
            <a:off x="457200" y="2055910"/>
            <a:ext cx="8229600" cy="4070254"/>
          </a:xfrm>
        </p:spPr>
        <p:txBody>
          <a:bodyPr>
            <a:normAutofit/>
          </a:bodyPr>
          <a:lstStyle>
            <a:lvl1pPr marL="0" indent="0">
              <a:buNone/>
              <a:defRPr sz="2000">
                <a:solidFill>
                  <a:schemeClr val="bg2"/>
                </a:solidFill>
              </a:defRPr>
            </a:lvl1pPr>
          </a:lstStyle>
          <a:p>
            <a:pPr lvl="0"/>
            <a:r>
              <a:rPr lang="en-US" dirty="0"/>
              <a:t>Click to edit content</a:t>
            </a:r>
          </a:p>
        </p:txBody>
      </p:sp>
      <p:sp>
        <p:nvSpPr>
          <p:cNvPr id="12" name="Footer Placeholder 11"/>
          <p:cNvSpPr>
            <a:spLocks noGrp="1"/>
          </p:cNvSpPr>
          <p:nvPr>
            <p:ph type="ftr" sz="quarter" idx="14"/>
          </p:nvPr>
        </p:nvSpPr>
        <p:spPr/>
        <p:txBody>
          <a:bodyPr lIns="90000"/>
          <a:lstStyle/>
          <a:p>
            <a:pPr algn="l"/>
            <a:r>
              <a:rPr lang="en-US" dirty="0">
                <a:solidFill>
                  <a:srgbClr val="6B656A"/>
                </a:solidFill>
                <a:latin typeface="Arial"/>
              </a:rPr>
              <a:t>Report title / www.devinit.org</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5875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1 + Heading 2+ conten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457200" y="2579792"/>
            <a:ext cx="8229600" cy="3546371"/>
          </a:xfrm>
        </p:spPr>
        <p:txBody>
          <a:bodyPr>
            <a:normAutofit/>
          </a:bodyPr>
          <a:lstStyle>
            <a:lvl1pPr marL="0" indent="0">
              <a:buNone/>
              <a:defRPr sz="2000">
                <a:solidFill>
                  <a:schemeClr val="bg2"/>
                </a:solidFill>
              </a:defRPr>
            </a:lvl1pPr>
          </a:lstStyle>
          <a:p>
            <a:pPr lvl="0"/>
            <a:r>
              <a:rPr lang="en-US" dirty="0"/>
              <a:t>Click to edit content</a:t>
            </a:r>
          </a:p>
        </p:txBody>
      </p:sp>
      <p:sp>
        <p:nvSpPr>
          <p:cNvPr id="13" name="Text Placeholder 2"/>
          <p:cNvSpPr>
            <a:spLocks noGrp="1"/>
          </p:cNvSpPr>
          <p:nvPr>
            <p:ph type="body" sz="quarter" idx="13" hasCustomPrompt="1"/>
          </p:nvPr>
        </p:nvSpPr>
        <p:spPr>
          <a:xfrm>
            <a:off x="457200" y="1233488"/>
            <a:ext cx="7704000" cy="647700"/>
          </a:xfrm>
        </p:spPr>
        <p:txBody>
          <a:bodyPr/>
          <a:lstStyle>
            <a:lvl1pPr>
              <a:defRPr sz="2800">
                <a:solidFill>
                  <a:schemeClr val="tx2"/>
                </a:solidFill>
              </a:defRPr>
            </a:lvl1pPr>
          </a:lstStyle>
          <a:p>
            <a:pPr lvl="0"/>
            <a:r>
              <a:rPr lang="en-GB" dirty="0"/>
              <a:t>Click to edit subtitle</a:t>
            </a:r>
            <a:endParaRPr lang="en-US" dirty="0"/>
          </a:p>
        </p:txBody>
      </p:sp>
      <p:pic>
        <p:nvPicPr>
          <p:cNvPr id="7" name="Picture 6"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5" name="Footer Placeholder 4"/>
          <p:cNvSpPr>
            <a:spLocks noGrp="1"/>
          </p:cNvSpPr>
          <p:nvPr>
            <p:ph type="ftr" sz="quarter" idx="14"/>
          </p:nvPr>
        </p:nvSpPr>
        <p:spPr/>
        <p:txBody>
          <a:bodyPr/>
          <a:lstStyle/>
          <a:p>
            <a:pPr algn="l"/>
            <a:r>
              <a:rPr lang="en-US" dirty="0">
                <a:solidFill>
                  <a:srgbClr val="6B656A"/>
                </a:solidFill>
                <a:latin typeface="Arial"/>
              </a:rPr>
              <a:t>Report title / www.devinit.org</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1196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2642304"/>
            <a:ext cx="8229600" cy="3483859"/>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lvl="0"/>
            <a:endParaRPr lang="en-US" dirty="0"/>
          </a:p>
          <a:p>
            <a:pPr lvl="0"/>
            <a:endParaRPr lang="en-US" dirty="0"/>
          </a:p>
        </p:txBody>
      </p:sp>
      <p:sp>
        <p:nvSpPr>
          <p:cNvPr id="3" name="Text Placeholder 2"/>
          <p:cNvSpPr>
            <a:spLocks noGrp="1"/>
          </p:cNvSpPr>
          <p:nvPr>
            <p:ph type="body" sz="quarter" idx="14" hasCustomPrompt="1"/>
          </p:nvPr>
        </p:nvSpPr>
        <p:spPr>
          <a:xfrm>
            <a:off x="457200" y="2154653"/>
            <a:ext cx="8229600" cy="393825"/>
          </a:xfrm>
        </p:spPr>
        <p:txBody>
          <a:bodyPr/>
          <a:lstStyle>
            <a:lvl1pPr>
              <a:defRPr sz="2300" b="1">
                <a:solidFill>
                  <a:schemeClr val="tx2"/>
                </a:solidFill>
              </a:defRPr>
            </a:lvl1pPr>
          </a:lstStyle>
          <a:p>
            <a:pPr lvl="0"/>
            <a:r>
              <a:rPr lang="en-GB" dirty="0"/>
              <a:t>Click to edit subtitle</a:t>
            </a:r>
            <a:endParaRPr lang="en-US" dirty="0"/>
          </a:p>
        </p:txBody>
      </p:sp>
      <p:pic>
        <p:nvPicPr>
          <p:cNvPr id="7" name="Picture 6"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5" name="Footer Placeholder 4"/>
          <p:cNvSpPr>
            <a:spLocks noGrp="1"/>
          </p:cNvSpPr>
          <p:nvPr>
            <p:ph type="ftr" sz="quarter" idx="15"/>
          </p:nvPr>
        </p:nvSpPr>
        <p:spPr/>
        <p:txBody>
          <a:bodyPr/>
          <a:lstStyle/>
          <a:p>
            <a:pPr algn="l"/>
            <a:r>
              <a:rPr lang="en-US" dirty="0">
                <a:solidFill>
                  <a:srgbClr val="6B656A"/>
                </a:solidFill>
                <a:latin typeface="Arial"/>
              </a:rPr>
              <a:t>Report title / www.devinit.org</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7272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pic>
        <p:nvPicPr>
          <p:cNvPr id="6" name="Picture Placeholder 2" descr="Cover_Geometry.ai"/>
          <p:cNvPicPr>
            <a:picLocks noChangeAspect="1"/>
          </p:cNvPicPr>
          <p:nvPr userDrawn="1"/>
        </p:nvPicPr>
        <p:blipFill>
          <a:blip r:embed="rId2" cstate="email">
            <a:extLst>
              <a:ext uri="{28A0092B-C50C-407E-A947-70E740481C1C}">
                <a14:useLocalDpi xmlns:a14="http://schemas.microsoft.com/office/drawing/2010/main" val="0"/>
              </a:ext>
            </a:extLst>
          </a:blip>
          <a:srcRect t="92" b="92"/>
          <a:stretch>
            <a:fillRect/>
          </a:stretch>
        </p:blipFill>
        <p:spPr>
          <a:xfrm>
            <a:off x="0" y="0"/>
            <a:ext cx="9144000" cy="6858000"/>
          </a:xfrm>
          <a:prstGeom prst="rect">
            <a:avLst/>
          </a:prstGeom>
        </p:spPr>
      </p:pic>
      <p:sp>
        <p:nvSpPr>
          <p:cNvPr id="4" name="Text Placeholder 10"/>
          <p:cNvSpPr>
            <a:spLocks noGrp="1"/>
          </p:cNvSpPr>
          <p:nvPr>
            <p:ph type="body" sz="quarter" idx="14" hasCustomPrompt="1"/>
          </p:nvPr>
        </p:nvSpPr>
        <p:spPr>
          <a:xfrm>
            <a:off x="3769307" y="6007751"/>
            <a:ext cx="4001900" cy="480796"/>
          </a:xfrm>
        </p:spPr>
        <p:txBody>
          <a:bodyPr anchor="ctr">
            <a:normAutofit/>
          </a:bodyPr>
          <a:lstStyle>
            <a:lvl1pPr marL="0" indent="0">
              <a:buNone/>
              <a:defRPr sz="2000" b="0">
                <a:solidFill>
                  <a:schemeClr val="bg1"/>
                </a:solidFill>
              </a:defRPr>
            </a:lvl1pPr>
          </a:lstStyle>
          <a:p>
            <a:pPr lvl="0"/>
            <a:r>
              <a:rPr lang="en-GB" dirty="0"/>
              <a:t>section subhead</a:t>
            </a:r>
            <a:endParaRPr lang="en-US" dirty="0"/>
          </a:p>
        </p:txBody>
      </p:sp>
      <p:sp>
        <p:nvSpPr>
          <p:cNvPr id="9" name="Text Placeholder 10"/>
          <p:cNvSpPr>
            <a:spLocks noGrp="1"/>
          </p:cNvSpPr>
          <p:nvPr>
            <p:ph type="body" sz="quarter" idx="13" hasCustomPrompt="1"/>
          </p:nvPr>
        </p:nvSpPr>
        <p:spPr>
          <a:xfrm>
            <a:off x="3769307" y="4895516"/>
            <a:ext cx="4001900" cy="1104537"/>
          </a:xfrm>
        </p:spPr>
        <p:txBody>
          <a:bodyPr anchor="b">
            <a:noAutofit/>
          </a:bodyPr>
          <a:lstStyle>
            <a:lvl1pPr marL="0" indent="0">
              <a:buNone/>
              <a:defRPr sz="4000" b="1">
                <a:solidFill>
                  <a:schemeClr val="bg1"/>
                </a:solidFill>
              </a:defRPr>
            </a:lvl1pPr>
          </a:lstStyle>
          <a:p>
            <a:pPr lvl="0"/>
            <a:r>
              <a:rPr lang="en-GB" dirty="0"/>
              <a:t>section heading</a:t>
            </a:r>
            <a:endParaRPr lang="en-US" dirty="0"/>
          </a:p>
        </p:txBody>
      </p:sp>
    </p:spTree>
    <p:extLst>
      <p:ext uri="{BB962C8B-B14F-4D97-AF65-F5344CB8AC3E}">
        <p14:creationId xmlns:p14="http://schemas.microsoft.com/office/powerpoint/2010/main" val="3151949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pic>
        <p:nvPicPr>
          <p:cNvPr id="5" name="Picture Placeholder 9" descr="Cover_Geometry.ai"/>
          <p:cNvPicPr>
            <a:picLocks noChangeAspect="1"/>
          </p:cNvPicPr>
          <p:nvPr userDrawn="1"/>
        </p:nvPicPr>
        <p:blipFill>
          <a:blip r:embed="rId2" cstate="email">
            <a:extLst>
              <a:ext uri="{28A0092B-C50C-407E-A947-70E740481C1C}">
                <a14:useLocalDpi xmlns:a14="http://schemas.microsoft.com/office/drawing/2010/main" val="0"/>
              </a:ext>
            </a:extLst>
          </a:blip>
          <a:srcRect t="92" b="92"/>
          <a:stretch>
            <a:fillRect/>
          </a:stretch>
        </p:blipFill>
        <p:spPr>
          <a:xfrm>
            <a:off x="0" y="0"/>
            <a:ext cx="9144000" cy="6858000"/>
          </a:xfrm>
          <a:prstGeom prst="rect">
            <a:avLst/>
          </a:prstGeom>
        </p:spPr>
      </p:pic>
      <p:sp>
        <p:nvSpPr>
          <p:cNvPr id="4" name="Text Placeholder 10"/>
          <p:cNvSpPr>
            <a:spLocks noGrp="1"/>
          </p:cNvSpPr>
          <p:nvPr>
            <p:ph type="body" sz="quarter" idx="14" hasCustomPrompt="1"/>
          </p:nvPr>
        </p:nvSpPr>
        <p:spPr>
          <a:xfrm>
            <a:off x="3756147" y="6007751"/>
            <a:ext cx="4008480" cy="480796"/>
          </a:xfrm>
        </p:spPr>
        <p:txBody>
          <a:bodyPr anchor="ctr">
            <a:normAutofit/>
          </a:bodyPr>
          <a:lstStyle>
            <a:lvl1pPr marL="0" indent="0">
              <a:buNone/>
              <a:defRPr sz="2000" b="0">
                <a:solidFill>
                  <a:schemeClr val="tx2"/>
                </a:solidFill>
              </a:defRPr>
            </a:lvl1pPr>
          </a:lstStyle>
          <a:p>
            <a:pPr lvl="0"/>
            <a:r>
              <a:rPr lang="en-GB" dirty="0"/>
              <a:t>section subhead</a:t>
            </a:r>
            <a:endParaRPr lang="en-US" dirty="0"/>
          </a:p>
        </p:txBody>
      </p:sp>
      <p:sp>
        <p:nvSpPr>
          <p:cNvPr id="7" name="Text Placeholder 10"/>
          <p:cNvSpPr>
            <a:spLocks noGrp="1"/>
          </p:cNvSpPr>
          <p:nvPr>
            <p:ph type="body" sz="quarter" idx="16" hasCustomPrompt="1"/>
          </p:nvPr>
        </p:nvSpPr>
        <p:spPr>
          <a:xfrm>
            <a:off x="3756147" y="4895516"/>
            <a:ext cx="4008480" cy="1104537"/>
          </a:xfrm>
        </p:spPr>
        <p:txBody>
          <a:bodyPr anchor="b">
            <a:noAutofit/>
          </a:bodyPr>
          <a:lstStyle>
            <a:lvl1pPr marL="0" indent="0">
              <a:buNone/>
              <a:defRPr sz="4000" b="1">
                <a:solidFill>
                  <a:schemeClr val="tx2"/>
                </a:solidFill>
              </a:defRPr>
            </a:lvl1pPr>
          </a:lstStyle>
          <a:p>
            <a:pPr lvl="0"/>
            <a:r>
              <a:rPr lang="en-GB" dirty="0"/>
              <a:t>section heading</a:t>
            </a:r>
            <a:endParaRPr lang="en-US" dirty="0"/>
          </a:p>
        </p:txBody>
      </p:sp>
    </p:spTree>
    <p:extLst>
      <p:ext uri="{BB962C8B-B14F-4D97-AF65-F5344CB8AC3E}">
        <p14:creationId xmlns:p14="http://schemas.microsoft.com/office/powerpoint/2010/main" val="3576509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 picture">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2577859"/>
            <a:ext cx="3991648" cy="354830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lvl="0"/>
            <a:endParaRPr lang="en-US" dirty="0"/>
          </a:p>
          <a:p>
            <a:pPr lvl="0"/>
            <a:endParaRPr lang="en-US" dirty="0"/>
          </a:p>
        </p:txBody>
      </p:sp>
      <p:sp>
        <p:nvSpPr>
          <p:cNvPr id="9" name="Picture Placeholder 11"/>
          <p:cNvSpPr>
            <a:spLocks noGrp="1"/>
          </p:cNvSpPr>
          <p:nvPr>
            <p:ph type="pic" sz="quarter" idx="15"/>
          </p:nvPr>
        </p:nvSpPr>
        <p:spPr>
          <a:xfrm>
            <a:off x="4618038" y="2577859"/>
            <a:ext cx="4068762" cy="3548304"/>
          </a:xfrm>
        </p:spPr>
        <p:txBody>
          <a:bodyPr/>
          <a:lstStyle/>
          <a:p>
            <a:endParaRPr lang="en-US" dirty="0"/>
          </a:p>
        </p:txBody>
      </p:sp>
      <p:sp>
        <p:nvSpPr>
          <p:cNvPr id="11" name="Text Placeholder 2"/>
          <p:cNvSpPr>
            <a:spLocks noGrp="1"/>
          </p:cNvSpPr>
          <p:nvPr>
            <p:ph type="body" sz="quarter" idx="13" hasCustomPrompt="1"/>
          </p:nvPr>
        </p:nvSpPr>
        <p:spPr>
          <a:xfrm>
            <a:off x="457200" y="1233488"/>
            <a:ext cx="7704000" cy="647700"/>
          </a:xfrm>
        </p:spPr>
        <p:txBody>
          <a:bodyPr/>
          <a:lstStyle>
            <a:lvl1pPr>
              <a:defRPr sz="2800">
                <a:solidFill>
                  <a:schemeClr val="tx2"/>
                </a:solidFill>
              </a:defRPr>
            </a:lvl1pPr>
          </a:lstStyle>
          <a:p>
            <a:pPr lvl="0"/>
            <a:r>
              <a:rPr lang="en-GB" dirty="0"/>
              <a:t>Click to edit subtitle</a:t>
            </a:r>
            <a:endParaRPr lang="en-US" dirty="0"/>
          </a:p>
        </p:txBody>
      </p:sp>
      <p:pic>
        <p:nvPicPr>
          <p:cNvPr id="10" name="Picture 9"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5" name="Footer Placeholder 4"/>
          <p:cNvSpPr>
            <a:spLocks noGrp="1"/>
          </p:cNvSpPr>
          <p:nvPr>
            <p:ph type="ftr" sz="quarter" idx="16"/>
          </p:nvPr>
        </p:nvSpPr>
        <p:spPr/>
        <p:txBody>
          <a:bodyPr/>
          <a:lstStyle/>
          <a:p>
            <a:pPr algn="l"/>
            <a:r>
              <a:rPr lang="en-US" dirty="0">
                <a:solidFill>
                  <a:srgbClr val="6B656A"/>
                </a:solidFill>
                <a:latin typeface="Arial"/>
              </a:rPr>
              <a:t>Report title / www.devinit.org</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8172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1 + picture">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457200" y="1339273"/>
            <a:ext cx="8229600" cy="4786889"/>
          </a:xfrm>
        </p:spPr>
        <p:txBody>
          <a:bodyPr/>
          <a:lstStyle/>
          <a:p>
            <a:endParaRPr lang="en-US" dirty="0"/>
          </a:p>
        </p:txBody>
      </p:sp>
      <p:pic>
        <p:nvPicPr>
          <p:cNvPr id="8" name="Picture 7"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5" name="Footer Placeholder 4"/>
          <p:cNvSpPr>
            <a:spLocks noGrp="1"/>
          </p:cNvSpPr>
          <p:nvPr>
            <p:ph type="ftr" sz="quarter" idx="14"/>
          </p:nvPr>
        </p:nvSpPr>
        <p:spPr/>
        <p:txBody>
          <a:bodyPr/>
          <a:lstStyle/>
          <a:p>
            <a:pPr algn="l"/>
            <a:r>
              <a:rPr lang="en-US" dirty="0">
                <a:solidFill>
                  <a:srgbClr val="6B656A"/>
                </a:solidFill>
                <a:latin typeface="Arial"/>
              </a:rPr>
              <a:t>Report title / www.devinit.org</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49071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hort)">
    <p:spTree>
      <p:nvGrpSpPr>
        <p:cNvPr id="1" name=""/>
        <p:cNvGrpSpPr/>
        <p:nvPr/>
      </p:nvGrpSpPr>
      <p:grpSpPr>
        <a:xfrm>
          <a:off x="0" y="0"/>
          <a:ext cx="0" cy="0"/>
          <a:chOff x="0" y="0"/>
          <a:chExt cx="0" cy="0"/>
        </a:xfrm>
      </p:grpSpPr>
      <p:cxnSp>
        <p:nvCxnSpPr>
          <p:cNvPr id="7" name="Straight Connector 6"/>
          <p:cNvCxnSpPr/>
          <p:nvPr userDrawn="1"/>
        </p:nvCxnSpPr>
        <p:spPr>
          <a:xfrm>
            <a:off x="1566835" y="2355273"/>
            <a:ext cx="537923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566835" y="4076301"/>
            <a:ext cx="537923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hasCustomPrompt="1"/>
          </p:nvPr>
        </p:nvSpPr>
        <p:spPr>
          <a:xfrm>
            <a:off x="1566404" y="2481263"/>
            <a:ext cx="5379663" cy="1108075"/>
          </a:xfrm>
        </p:spPr>
        <p:txBody>
          <a:bodyPr anchor="ctr"/>
          <a:lstStyle>
            <a:lvl1pPr>
              <a:defRPr sz="1800" b="1" baseline="0">
                <a:solidFill>
                  <a:srgbClr val="BD2729"/>
                </a:solidFill>
                <a:latin typeface="+mj-lt"/>
              </a:defRPr>
            </a:lvl1pPr>
          </a:lstStyle>
          <a:p>
            <a:pPr lvl="0"/>
            <a:r>
              <a:rPr lang="en-GB" dirty="0"/>
              <a:t>Click to edit small quote of about 4 lines Click to edit small quote of about 4 lines Click to edit small quote of about 4 lines Click to edit small quote Click to edit small quote of about 4 lines </a:t>
            </a:r>
            <a:endParaRPr lang="en-US" dirty="0"/>
          </a:p>
        </p:txBody>
      </p:sp>
      <p:pic>
        <p:nvPicPr>
          <p:cNvPr id="9" name="Picture 8"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3" name="Text Placeholder 2"/>
          <p:cNvSpPr>
            <a:spLocks noGrp="1"/>
          </p:cNvSpPr>
          <p:nvPr>
            <p:ph type="body" sz="quarter" idx="14" hasCustomPrompt="1"/>
          </p:nvPr>
        </p:nvSpPr>
        <p:spPr>
          <a:xfrm>
            <a:off x="1566835" y="3652594"/>
            <a:ext cx="2982913" cy="252957"/>
          </a:xfrm>
        </p:spPr>
        <p:txBody>
          <a:bodyPr anchor="t"/>
          <a:lstStyle>
            <a:lvl1pPr>
              <a:defRPr sz="1800" baseline="0">
                <a:solidFill>
                  <a:srgbClr val="BD2729"/>
                </a:solidFill>
              </a:defRPr>
            </a:lvl1pPr>
          </a:lstStyle>
          <a:p>
            <a:pPr lvl="0"/>
            <a:r>
              <a:rPr lang="en-US" dirty="0"/>
              <a:t>− Click to insert source</a:t>
            </a:r>
          </a:p>
        </p:txBody>
      </p:sp>
      <p:sp>
        <p:nvSpPr>
          <p:cNvPr id="5" name="Footer Placeholder 4"/>
          <p:cNvSpPr>
            <a:spLocks noGrp="1"/>
          </p:cNvSpPr>
          <p:nvPr>
            <p:ph type="ftr" sz="quarter" idx="15"/>
          </p:nvPr>
        </p:nvSpPr>
        <p:spPr/>
        <p:txBody>
          <a:bodyPr/>
          <a:lstStyle/>
          <a:p>
            <a:pPr algn="l"/>
            <a:r>
              <a:rPr lang="en-US" dirty="0">
                <a:solidFill>
                  <a:srgbClr val="6B656A"/>
                </a:solidFill>
                <a:latin typeface="Arial"/>
              </a:rPr>
              <a:t>Report title / www.devinit.org</a:t>
            </a:r>
          </a:p>
        </p:txBody>
      </p:sp>
    </p:spTree>
    <p:extLst>
      <p:ext uri="{BB962C8B-B14F-4D97-AF65-F5344CB8AC3E}">
        <p14:creationId xmlns:p14="http://schemas.microsoft.com/office/powerpoint/2010/main" val="26629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1 + Heading 2+ conten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457200" y="2579792"/>
            <a:ext cx="8229600" cy="3546371"/>
          </a:xfrm>
        </p:spPr>
        <p:txBody>
          <a:bodyPr>
            <a:normAutofit/>
          </a:bodyPr>
          <a:lstStyle>
            <a:lvl1pPr marL="0" indent="0">
              <a:spcAft>
                <a:spcPts val="1600"/>
              </a:spcAft>
              <a:buNone/>
              <a:defRPr sz="2000">
                <a:solidFill>
                  <a:schemeClr val="bg2"/>
                </a:solidFill>
              </a:defRPr>
            </a:lvl1pPr>
          </a:lstStyle>
          <a:p>
            <a:pPr lvl="0"/>
            <a:r>
              <a:rPr lang="en-US" dirty="0"/>
              <a:t>Click to edit content</a:t>
            </a:r>
          </a:p>
        </p:txBody>
      </p:sp>
      <p:sp>
        <p:nvSpPr>
          <p:cNvPr id="8" name="Title 1"/>
          <p:cNvSpPr>
            <a:spLocks noGrp="1"/>
          </p:cNvSpPr>
          <p:nvPr>
            <p:ph type="title" hasCustomPrompt="1"/>
          </p:nvPr>
        </p:nvSpPr>
        <p:spPr>
          <a:xfrm>
            <a:off x="457200" y="343911"/>
            <a:ext cx="7704000" cy="856817"/>
          </a:xfrm>
        </p:spPr>
        <p:txBody>
          <a:bodyPr anchor="b"/>
          <a:lstStyle/>
          <a:p>
            <a:r>
              <a:rPr lang="en-GB" dirty="0"/>
              <a:t>Click to edit title</a:t>
            </a:r>
            <a:endParaRPr lang="en-US" dirty="0"/>
          </a:p>
        </p:txBody>
      </p:sp>
      <p:sp>
        <p:nvSpPr>
          <p:cNvPr id="13" name="Text Placeholder 2"/>
          <p:cNvSpPr>
            <a:spLocks noGrp="1"/>
          </p:cNvSpPr>
          <p:nvPr>
            <p:ph type="body" sz="quarter" idx="13" hasCustomPrompt="1"/>
          </p:nvPr>
        </p:nvSpPr>
        <p:spPr>
          <a:xfrm>
            <a:off x="457200" y="1233488"/>
            <a:ext cx="7704000" cy="647700"/>
          </a:xfrm>
        </p:spPr>
        <p:txBody>
          <a:bodyPr/>
          <a:lstStyle>
            <a:lvl1pPr>
              <a:defRPr sz="3000">
                <a:solidFill>
                  <a:schemeClr val="tx2"/>
                </a:solidFill>
              </a:defRPr>
            </a:lvl1pPr>
          </a:lstStyle>
          <a:p>
            <a:pPr lvl="0"/>
            <a:r>
              <a:rPr lang="en-GB" dirty="0"/>
              <a:t>Click to edit subtitle</a:t>
            </a:r>
            <a:endParaRPr lang="en-US" dirty="0"/>
          </a:p>
        </p:txBody>
      </p:sp>
      <p:pic>
        <p:nvPicPr>
          <p:cNvPr id="7" name="Picture 6"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5" name="Footer Placeholder 4"/>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3190161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Medium)">
    <p:spTree>
      <p:nvGrpSpPr>
        <p:cNvPr id="1" name=""/>
        <p:cNvGrpSpPr/>
        <p:nvPr/>
      </p:nvGrpSpPr>
      <p:grpSpPr>
        <a:xfrm>
          <a:off x="0" y="0"/>
          <a:ext cx="0" cy="0"/>
          <a:chOff x="0" y="0"/>
          <a:chExt cx="0" cy="0"/>
        </a:xfrm>
      </p:grpSpPr>
      <p:pic>
        <p:nvPicPr>
          <p:cNvPr id="9" name="Picture 8"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cxnSp>
        <p:nvCxnSpPr>
          <p:cNvPr id="19" name="Straight Connector 18"/>
          <p:cNvCxnSpPr/>
          <p:nvPr userDrawn="1"/>
        </p:nvCxnSpPr>
        <p:spPr>
          <a:xfrm>
            <a:off x="1566835" y="2015917"/>
            <a:ext cx="5378801" cy="0"/>
          </a:xfrm>
          <a:prstGeom prst="line">
            <a:avLst/>
          </a:prstGeom>
          <a:ln>
            <a:solidFill>
              <a:srgbClr val="BD2729"/>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
          <p:cNvSpPr>
            <a:spLocks noGrp="1"/>
          </p:cNvSpPr>
          <p:nvPr>
            <p:ph type="body" sz="quarter" idx="13" hasCustomPrompt="1"/>
          </p:nvPr>
        </p:nvSpPr>
        <p:spPr>
          <a:xfrm>
            <a:off x="1566404" y="2142676"/>
            <a:ext cx="5379232"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rgbClr val="BD2729"/>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a:t>
            </a:r>
            <a:br>
              <a:rPr lang="en-GB" dirty="0"/>
            </a:br>
            <a:r>
              <a:rPr lang="en-GB" dirty="0"/>
              <a:t>edit medium quote of about 6 lines Click to edit medium quote of about 6 lines Click to edit medium quote of about 6 lines</a:t>
            </a:r>
            <a:endParaRPr lang="en-US" dirty="0"/>
          </a:p>
        </p:txBody>
      </p:sp>
      <p:cxnSp>
        <p:nvCxnSpPr>
          <p:cNvPr id="22" name="Straight Connector 21"/>
          <p:cNvCxnSpPr/>
          <p:nvPr userDrawn="1"/>
        </p:nvCxnSpPr>
        <p:spPr>
          <a:xfrm>
            <a:off x="1567266" y="4414742"/>
            <a:ext cx="537837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
          <p:cNvSpPr>
            <a:spLocks noGrp="1"/>
          </p:cNvSpPr>
          <p:nvPr>
            <p:ph type="body" sz="quarter" idx="17" hasCustomPrompt="1"/>
          </p:nvPr>
        </p:nvSpPr>
        <p:spPr>
          <a:xfrm>
            <a:off x="1567266" y="3991035"/>
            <a:ext cx="2982913" cy="252957"/>
          </a:xfrm>
        </p:spPr>
        <p:txBody>
          <a:bodyPr anchor="t"/>
          <a:lstStyle>
            <a:lvl1pPr>
              <a:defRPr sz="1800" baseline="0">
                <a:solidFill>
                  <a:srgbClr val="BD2729"/>
                </a:solidFill>
              </a:defRPr>
            </a:lvl1pPr>
          </a:lstStyle>
          <a:p>
            <a:pPr lvl="0"/>
            <a:r>
              <a:rPr lang="en-US" dirty="0"/>
              <a:t>− Click to insert source</a:t>
            </a:r>
          </a:p>
        </p:txBody>
      </p:sp>
      <p:sp>
        <p:nvSpPr>
          <p:cNvPr id="5" name="Footer Placeholder 4"/>
          <p:cNvSpPr>
            <a:spLocks noGrp="1"/>
          </p:cNvSpPr>
          <p:nvPr>
            <p:ph type="ftr" sz="quarter" idx="18"/>
          </p:nvPr>
        </p:nvSpPr>
        <p:spPr/>
        <p:txBody>
          <a:bodyPr/>
          <a:lstStyle/>
          <a:p>
            <a:pPr algn="l"/>
            <a:r>
              <a:rPr lang="en-US" dirty="0">
                <a:solidFill>
                  <a:srgbClr val="6B656A"/>
                </a:solidFill>
                <a:latin typeface="Arial"/>
              </a:rPr>
              <a:t>Report title / www.devinit.org</a:t>
            </a:r>
          </a:p>
        </p:txBody>
      </p:sp>
    </p:spTree>
    <p:extLst>
      <p:ext uri="{BB962C8B-B14F-4D97-AF65-F5344CB8AC3E}">
        <p14:creationId xmlns:p14="http://schemas.microsoft.com/office/powerpoint/2010/main" val="1027881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ong)">
    <p:spTree>
      <p:nvGrpSpPr>
        <p:cNvPr id="1" name=""/>
        <p:cNvGrpSpPr/>
        <p:nvPr/>
      </p:nvGrpSpPr>
      <p:grpSpPr>
        <a:xfrm>
          <a:off x="0" y="0"/>
          <a:ext cx="0" cy="0"/>
          <a:chOff x="0" y="0"/>
          <a:chExt cx="0" cy="0"/>
        </a:xfrm>
      </p:grpSpPr>
      <p:cxnSp>
        <p:nvCxnSpPr>
          <p:cNvPr id="7" name="Straight Connector 6"/>
          <p:cNvCxnSpPr/>
          <p:nvPr userDrawn="1"/>
        </p:nvCxnSpPr>
        <p:spPr>
          <a:xfrm>
            <a:off x="1566404" y="1678165"/>
            <a:ext cx="5378370" cy="0"/>
          </a:xfrm>
          <a:prstGeom prst="line">
            <a:avLst/>
          </a:prstGeom>
          <a:ln>
            <a:solidFill>
              <a:srgbClr val="BD272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566404" y="4740756"/>
            <a:ext cx="5378370" cy="0"/>
          </a:xfrm>
          <a:prstGeom prst="line">
            <a:avLst/>
          </a:prstGeom>
          <a:ln>
            <a:solidFill>
              <a:srgbClr val="BD2729"/>
            </a:solidFill>
          </a:ln>
          <a:effectLst/>
        </p:spPr>
        <p:style>
          <a:lnRef idx="2">
            <a:schemeClr val="accent1"/>
          </a:lnRef>
          <a:fillRef idx="0">
            <a:schemeClr val="accent1"/>
          </a:fillRef>
          <a:effectRef idx="1">
            <a:schemeClr val="accent1"/>
          </a:effectRef>
          <a:fontRef idx="minor">
            <a:schemeClr val="tx1"/>
          </a:fontRef>
        </p:style>
      </p:cxnSp>
      <p:pic>
        <p:nvPicPr>
          <p:cNvPr id="9" name="Picture 8"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23" name="Text Placeholder 2"/>
          <p:cNvSpPr>
            <a:spLocks noGrp="1"/>
          </p:cNvSpPr>
          <p:nvPr>
            <p:ph type="body" sz="quarter" idx="17" hasCustomPrompt="1"/>
          </p:nvPr>
        </p:nvSpPr>
        <p:spPr>
          <a:xfrm>
            <a:off x="1565973" y="4329590"/>
            <a:ext cx="2982913" cy="252957"/>
          </a:xfrm>
        </p:spPr>
        <p:txBody>
          <a:bodyPr anchor="t"/>
          <a:lstStyle>
            <a:lvl1pPr>
              <a:defRPr sz="1800" baseline="0">
                <a:solidFill>
                  <a:srgbClr val="BD2729"/>
                </a:solidFill>
              </a:defRPr>
            </a:lvl1pPr>
          </a:lstStyle>
          <a:p>
            <a:pPr lvl="0"/>
            <a:r>
              <a:rPr lang="en-US" dirty="0"/>
              <a:t>− Click to insert source</a:t>
            </a:r>
          </a:p>
        </p:txBody>
      </p:sp>
      <p:sp>
        <p:nvSpPr>
          <p:cNvPr id="26" name="Text Placeholder 2"/>
          <p:cNvSpPr>
            <a:spLocks noGrp="1"/>
          </p:cNvSpPr>
          <p:nvPr>
            <p:ph type="body" sz="quarter" idx="13" hasCustomPrompt="1"/>
          </p:nvPr>
        </p:nvSpPr>
        <p:spPr>
          <a:xfrm>
            <a:off x="1565972" y="1804122"/>
            <a:ext cx="5378801" cy="246221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chemeClr val="accent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dirty="0"/>
          </a:p>
        </p:txBody>
      </p:sp>
      <p:sp>
        <p:nvSpPr>
          <p:cNvPr id="5" name="Footer Placeholder 4"/>
          <p:cNvSpPr>
            <a:spLocks noGrp="1"/>
          </p:cNvSpPr>
          <p:nvPr>
            <p:ph type="ftr" sz="quarter" idx="18"/>
          </p:nvPr>
        </p:nvSpPr>
        <p:spPr/>
        <p:txBody>
          <a:bodyPr/>
          <a:lstStyle/>
          <a:p>
            <a:pPr algn="l"/>
            <a:r>
              <a:rPr lang="en-US" dirty="0">
                <a:solidFill>
                  <a:srgbClr val="6B656A"/>
                </a:solidFill>
                <a:latin typeface="Arial"/>
              </a:rPr>
              <a:t>Report title / www.devinit.org</a:t>
            </a:r>
          </a:p>
        </p:txBody>
      </p:sp>
    </p:spTree>
    <p:extLst>
      <p:ext uri="{BB962C8B-B14F-4D97-AF65-F5344CB8AC3E}">
        <p14:creationId xmlns:p14="http://schemas.microsoft.com/office/powerpoint/2010/main" val="1905110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Case Study_1">
    <p:spTree>
      <p:nvGrpSpPr>
        <p:cNvPr id="1" name=""/>
        <p:cNvGrpSpPr/>
        <p:nvPr/>
      </p:nvGrpSpPr>
      <p:grpSpPr>
        <a:xfrm>
          <a:off x="0" y="0"/>
          <a:ext cx="0" cy="0"/>
          <a:chOff x="0" y="0"/>
          <a:chExt cx="0" cy="0"/>
        </a:xfrm>
      </p:grpSpPr>
      <p:pic>
        <p:nvPicPr>
          <p:cNvPr id="9" name="Picture 8"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cxnSp>
        <p:nvCxnSpPr>
          <p:cNvPr id="22" name="Straight Connector 21"/>
          <p:cNvCxnSpPr/>
          <p:nvPr userDrawn="1"/>
        </p:nvCxnSpPr>
        <p:spPr>
          <a:xfrm>
            <a:off x="1566404" y="1785669"/>
            <a:ext cx="647093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566404" y="4509705"/>
            <a:ext cx="647093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4" name="Title 1"/>
          <p:cNvSpPr>
            <a:spLocks noGrp="1"/>
          </p:cNvSpPr>
          <p:nvPr>
            <p:ph type="title" hasCustomPrompt="1"/>
          </p:nvPr>
        </p:nvSpPr>
        <p:spPr>
          <a:xfrm>
            <a:off x="1566404" y="1911626"/>
            <a:ext cx="6470938" cy="423375"/>
          </a:xfrm>
        </p:spPr>
        <p:txBody>
          <a:bodyPr anchor="b"/>
          <a:lstStyle>
            <a:lvl1pPr>
              <a:defRPr sz="3000"/>
            </a:lvl1pPr>
          </a:lstStyle>
          <a:p>
            <a:r>
              <a:rPr lang="en-GB" dirty="0"/>
              <a:t>Click to edit title</a:t>
            </a:r>
            <a:endParaRPr lang="en-US" dirty="0"/>
          </a:p>
        </p:txBody>
      </p:sp>
      <p:sp>
        <p:nvSpPr>
          <p:cNvPr id="25" name="Text Placeholder 2"/>
          <p:cNvSpPr>
            <a:spLocks noGrp="1"/>
          </p:cNvSpPr>
          <p:nvPr>
            <p:ph type="body" sz="quarter" idx="15" hasCustomPrompt="1"/>
          </p:nvPr>
        </p:nvSpPr>
        <p:spPr>
          <a:xfrm>
            <a:off x="1566404" y="2367761"/>
            <a:ext cx="6470938" cy="350195"/>
          </a:xfrm>
        </p:spPr>
        <p:txBody>
          <a:bodyPr/>
          <a:lstStyle>
            <a:lvl1pPr>
              <a:defRPr sz="2300">
                <a:solidFill>
                  <a:schemeClr val="tx2"/>
                </a:solidFill>
              </a:defRPr>
            </a:lvl1pPr>
          </a:lstStyle>
          <a:p>
            <a:pPr lvl="0"/>
            <a:r>
              <a:rPr lang="en-GB" dirty="0"/>
              <a:t>Click to edit subtitle</a:t>
            </a:r>
            <a:endParaRPr lang="en-US" dirty="0"/>
          </a:p>
        </p:txBody>
      </p:sp>
      <p:sp>
        <p:nvSpPr>
          <p:cNvPr id="26" name="Text Placeholder 2"/>
          <p:cNvSpPr>
            <a:spLocks noGrp="1"/>
          </p:cNvSpPr>
          <p:nvPr>
            <p:ph type="body" sz="quarter" idx="13" hasCustomPrompt="1"/>
          </p:nvPr>
        </p:nvSpPr>
        <p:spPr>
          <a:xfrm>
            <a:off x="1565972" y="2842305"/>
            <a:ext cx="6471369" cy="153153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baseline="0">
                <a:solidFill>
                  <a:schemeClr val="bg2"/>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content of about 5 lines click to edit content of about 5 lines click to edit content of about 5 lines click to edit content of about 5 lines click to edit content of about 5 lines click to edit content of about 5 lines click to edit content of about 5 lines click to edit content</a:t>
            </a:r>
            <a:endParaRPr lang="en-US" dirty="0"/>
          </a:p>
        </p:txBody>
      </p:sp>
      <p:sp>
        <p:nvSpPr>
          <p:cNvPr id="5" name="Footer Placeholder 4"/>
          <p:cNvSpPr>
            <a:spLocks noGrp="1"/>
          </p:cNvSpPr>
          <p:nvPr>
            <p:ph type="ftr" sz="quarter" idx="16"/>
          </p:nvPr>
        </p:nvSpPr>
        <p:spPr/>
        <p:txBody>
          <a:bodyPr/>
          <a:lstStyle/>
          <a:p>
            <a:pPr algn="l"/>
            <a:r>
              <a:rPr lang="en-US" dirty="0">
                <a:solidFill>
                  <a:srgbClr val="6B656A"/>
                </a:solidFill>
                <a:latin typeface="Arial"/>
              </a:rPr>
              <a:t>Report title / www.devinit.org</a:t>
            </a:r>
          </a:p>
        </p:txBody>
      </p:sp>
    </p:spTree>
    <p:extLst>
      <p:ext uri="{BB962C8B-B14F-4D97-AF65-F5344CB8AC3E}">
        <p14:creationId xmlns:p14="http://schemas.microsoft.com/office/powerpoint/2010/main" val="394930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Tree>
    <p:extLst>
      <p:ext uri="{BB962C8B-B14F-4D97-AF65-F5344CB8AC3E}">
        <p14:creationId xmlns:p14="http://schemas.microsoft.com/office/powerpoint/2010/main" val="421161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l"/>
            <a:r>
              <a:rPr lang="en-US" dirty="0">
                <a:solidFill>
                  <a:srgbClr val="6B656A"/>
                </a:solidFill>
                <a:latin typeface="Arial"/>
              </a:rPr>
              <a:t>Report title / www.devinit.org</a:t>
            </a:r>
          </a:p>
        </p:txBody>
      </p:sp>
      <p:sp>
        <p:nvSpPr>
          <p:cNvPr id="4" name="Slide Number Placeholder 3"/>
          <p:cNvSpPr>
            <a:spLocks noGrp="1"/>
          </p:cNvSpPr>
          <p:nvPr>
            <p:ph type="sldNum" sz="quarter" idx="11"/>
          </p:nvPr>
        </p:nvSpPr>
        <p:spPr>
          <a:xfrm>
            <a:off x="7042375" y="6356350"/>
            <a:ext cx="1740635" cy="365125"/>
          </a:xfrm>
          <a:prstGeom prst="rect">
            <a:avLst/>
          </a:prstGeom>
        </p:spPr>
        <p:txBody>
          <a:bodyPr/>
          <a:lstStyle/>
          <a:p>
            <a:pPr defTabSz="457200" fontAlgn="auto">
              <a:spcBef>
                <a:spcPts val="0"/>
              </a:spcBef>
              <a:spcAft>
                <a:spcPts val="0"/>
              </a:spcAft>
            </a:pPr>
            <a:fld id="{FDA1B1DD-D828-6341-9371-DC2F43F08BC0}" type="slidenum">
              <a:rPr lang="en-US" smtClean="0">
                <a:solidFill>
                  <a:prstClr val="black"/>
                </a:solidFill>
                <a:latin typeface="Arial"/>
                <a:ea typeface="+mn-ea"/>
                <a:cs typeface="+mn-cs"/>
              </a:rPr>
              <a:pPr defTabSz="457200" fontAlgn="auto">
                <a:spcBef>
                  <a:spcPts val="0"/>
                </a:spcBef>
                <a:spcAft>
                  <a:spcPts val="0"/>
                </a:spcAft>
              </a:pPr>
              <a:t>‹#›</a:t>
            </a:fld>
            <a:endParaRPr lang="en-US" dirty="0">
              <a:solidFill>
                <a:prstClr val="black"/>
              </a:solidFill>
              <a:latin typeface="Arial"/>
              <a:ea typeface="+mn-ea"/>
              <a:cs typeface="+mn-cs"/>
            </a:endParaRPr>
          </a:p>
        </p:txBody>
      </p:sp>
      <p:sp>
        <p:nvSpPr>
          <p:cNvPr id="5" name="Rectangle 4"/>
          <p:cNvSpPr/>
          <p:nvPr userDrawn="1"/>
        </p:nvSpPr>
        <p:spPr>
          <a:xfrm>
            <a:off x="0" y="0"/>
            <a:ext cx="9144000" cy="6858000"/>
          </a:xfrm>
          <a:prstGeom prst="rect">
            <a:avLst/>
          </a:prstGeom>
          <a:solidFill>
            <a:srgbClr val="3E98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9" name="TextBox 8"/>
          <p:cNvSpPr txBox="1"/>
          <p:nvPr userDrawn="1"/>
        </p:nvSpPr>
        <p:spPr>
          <a:xfrm>
            <a:off x="336256" y="3661602"/>
            <a:ext cx="2781848" cy="1600438"/>
          </a:xfrm>
          <a:prstGeom prst="rect">
            <a:avLst/>
          </a:prstGeom>
          <a:noFill/>
        </p:spPr>
        <p:txBody>
          <a:bodyPr wrap="square" rtlCol="0">
            <a:spAutoFit/>
          </a:bodyPr>
          <a:lstStyle/>
          <a:p>
            <a:pPr defTabSz="457200" fontAlgn="auto">
              <a:spcBef>
                <a:spcPts val="0"/>
              </a:spcBef>
              <a:spcAft>
                <a:spcPts val="0"/>
              </a:spcAft>
            </a:pPr>
            <a:r>
              <a:rPr lang="en-US" sz="1400" dirty="0">
                <a:solidFill>
                  <a:srgbClr val="FFFFFF"/>
                </a:solidFill>
                <a:latin typeface="Arial"/>
                <a:ea typeface="+mn-ea"/>
                <a:cs typeface="+mn-cs"/>
              </a:rPr>
              <a:t>Development Initiatives</a:t>
            </a:r>
          </a:p>
          <a:p>
            <a:pPr defTabSz="457200" fontAlgn="auto">
              <a:spcBef>
                <a:spcPts val="0"/>
              </a:spcBef>
              <a:spcAft>
                <a:spcPts val="0"/>
              </a:spcAft>
            </a:pPr>
            <a:r>
              <a:rPr lang="en-US" sz="1400" dirty="0">
                <a:solidFill>
                  <a:srgbClr val="FFFFFF"/>
                </a:solidFill>
                <a:latin typeface="Arial"/>
                <a:ea typeface="+mn-ea"/>
                <a:cs typeface="+mn-cs"/>
              </a:rPr>
              <a:t>North Quay House</a:t>
            </a:r>
          </a:p>
          <a:p>
            <a:pPr defTabSz="457200" fontAlgn="auto">
              <a:spcBef>
                <a:spcPts val="0"/>
              </a:spcBef>
              <a:spcAft>
                <a:spcPts val="0"/>
              </a:spcAft>
            </a:pPr>
            <a:r>
              <a:rPr lang="en-US" sz="1400" dirty="0">
                <a:solidFill>
                  <a:srgbClr val="FFFFFF"/>
                </a:solidFill>
                <a:latin typeface="Arial"/>
                <a:ea typeface="+mn-ea"/>
                <a:cs typeface="+mn-cs"/>
              </a:rPr>
              <a:t>Quay side</a:t>
            </a:r>
          </a:p>
          <a:p>
            <a:pPr defTabSz="457200" fontAlgn="auto">
              <a:spcBef>
                <a:spcPts val="0"/>
              </a:spcBef>
              <a:spcAft>
                <a:spcPts val="0"/>
              </a:spcAft>
            </a:pPr>
            <a:r>
              <a:rPr lang="en-US" sz="1400" dirty="0">
                <a:solidFill>
                  <a:srgbClr val="FFFFFF"/>
                </a:solidFill>
                <a:latin typeface="Arial"/>
                <a:ea typeface="+mn-ea"/>
                <a:cs typeface="+mn-cs"/>
              </a:rPr>
              <a:t>Temple Back</a:t>
            </a:r>
          </a:p>
          <a:p>
            <a:pPr defTabSz="457200" fontAlgn="auto">
              <a:spcBef>
                <a:spcPts val="0"/>
              </a:spcBef>
              <a:spcAft>
                <a:spcPts val="0"/>
              </a:spcAft>
            </a:pPr>
            <a:r>
              <a:rPr lang="en-US" sz="1400" dirty="0">
                <a:solidFill>
                  <a:srgbClr val="FFFFFF"/>
                </a:solidFill>
                <a:latin typeface="Arial"/>
                <a:ea typeface="+mn-ea"/>
                <a:cs typeface="+mn-cs"/>
              </a:rPr>
              <a:t>Bristol</a:t>
            </a:r>
          </a:p>
          <a:p>
            <a:pPr defTabSz="457200" fontAlgn="auto">
              <a:spcBef>
                <a:spcPts val="0"/>
              </a:spcBef>
              <a:spcAft>
                <a:spcPts val="0"/>
              </a:spcAft>
            </a:pPr>
            <a:r>
              <a:rPr lang="en-US" sz="1400" dirty="0">
                <a:solidFill>
                  <a:srgbClr val="FFFFFF"/>
                </a:solidFill>
                <a:latin typeface="Arial"/>
                <a:ea typeface="+mn-ea"/>
                <a:cs typeface="+mn-cs"/>
              </a:rPr>
              <a:t>BS1 6FL</a:t>
            </a:r>
          </a:p>
          <a:p>
            <a:pPr defTabSz="457200" fontAlgn="auto">
              <a:spcBef>
                <a:spcPts val="0"/>
              </a:spcBef>
              <a:spcAft>
                <a:spcPts val="0"/>
              </a:spcAft>
            </a:pPr>
            <a:r>
              <a:rPr lang="en-US" sz="1400" dirty="0">
                <a:solidFill>
                  <a:srgbClr val="FFFFFF"/>
                </a:solidFill>
                <a:latin typeface="Arial"/>
                <a:ea typeface="+mn-ea"/>
                <a:cs typeface="+mn-cs"/>
              </a:rPr>
              <a:t>United Kingdom</a:t>
            </a:r>
          </a:p>
        </p:txBody>
      </p:sp>
      <p:sp>
        <p:nvSpPr>
          <p:cNvPr id="10" name="TextBox 9"/>
          <p:cNvSpPr txBox="1"/>
          <p:nvPr userDrawn="1"/>
        </p:nvSpPr>
        <p:spPr>
          <a:xfrm>
            <a:off x="336256" y="5269599"/>
            <a:ext cx="2562626" cy="307777"/>
          </a:xfrm>
          <a:prstGeom prst="rect">
            <a:avLst/>
          </a:prstGeom>
          <a:noFill/>
        </p:spPr>
        <p:txBody>
          <a:bodyPr wrap="square" rtlCol="0">
            <a:spAutoFit/>
          </a:bodyPr>
          <a:lstStyle/>
          <a:p>
            <a:pPr defTabSz="457200" fontAlgn="auto">
              <a:spcBef>
                <a:spcPts val="0"/>
              </a:spcBef>
              <a:spcAft>
                <a:spcPts val="0"/>
              </a:spcAft>
            </a:pPr>
            <a:r>
              <a:rPr lang="en-US" sz="1400" b="1" dirty="0">
                <a:solidFill>
                  <a:srgbClr val="FFFFFF"/>
                </a:solidFill>
                <a:latin typeface="Arial"/>
                <a:ea typeface="+mn-ea"/>
                <a:cs typeface="+mn-cs"/>
              </a:rPr>
              <a:t>www.devinit.org</a:t>
            </a:r>
          </a:p>
        </p:txBody>
      </p:sp>
      <p:grpSp>
        <p:nvGrpSpPr>
          <p:cNvPr id="2" name="Group 1"/>
          <p:cNvGrpSpPr/>
          <p:nvPr userDrawn="1"/>
        </p:nvGrpSpPr>
        <p:grpSpPr>
          <a:xfrm>
            <a:off x="430880" y="6061199"/>
            <a:ext cx="1892300" cy="360127"/>
            <a:chOff x="430880" y="6061199"/>
            <a:chExt cx="1892300" cy="360127"/>
          </a:xfrm>
        </p:grpSpPr>
        <p:pic>
          <p:nvPicPr>
            <p:cNvPr id="8" name="Picture 7"/>
            <p:cNvPicPr>
              <a:picLocks noChangeAspect="1"/>
            </p:cNvPicPr>
            <p:nvPr userDrawn="1"/>
          </p:nvPicPr>
          <p:blipFill>
            <a:blip r:embed="rId2"/>
            <a:stretch>
              <a:fillRect/>
            </a:stretch>
          </p:blipFill>
          <p:spPr>
            <a:xfrm>
              <a:off x="430880" y="6061200"/>
              <a:ext cx="1892300" cy="355600"/>
            </a:xfrm>
            <a:prstGeom prst="rect">
              <a:avLst/>
            </a:prstGeom>
          </p:spPr>
        </p:pic>
        <p:pic>
          <p:nvPicPr>
            <p:cNvPr id="11" name="Picture 6"/>
            <p:cNvPicPr>
              <a:picLocks noChangeAspect="1"/>
            </p:cNvPicPr>
            <p:nvPr userDrawn="1"/>
          </p:nvPicPr>
          <p:blipFill>
            <a:blip r:embed="rId3" cstate="print"/>
            <a:srcRect r="70637"/>
            <a:stretch>
              <a:fillRect/>
            </a:stretch>
          </p:blipFill>
          <p:spPr>
            <a:xfrm>
              <a:off x="430880" y="6061199"/>
              <a:ext cx="558144" cy="360127"/>
            </a:xfrm>
            <a:prstGeom prst="rect">
              <a:avLst/>
            </a:prstGeom>
            <a:noFill/>
            <a:ln cap="flat">
              <a:noFill/>
            </a:ln>
          </p:spPr>
        </p:pic>
      </p:grpSp>
    </p:spTree>
    <p:extLst>
      <p:ext uri="{BB962C8B-B14F-4D97-AF65-F5344CB8AC3E}">
        <p14:creationId xmlns:p14="http://schemas.microsoft.com/office/powerpoint/2010/main" val="3252201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9" name="TextBox 8"/>
          <p:cNvSpPr txBox="1"/>
          <p:nvPr userDrawn="1"/>
        </p:nvSpPr>
        <p:spPr>
          <a:xfrm>
            <a:off x="336256" y="3661602"/>
            <a:ext cx="2781848" cy="1600438"/>
          </a:xfrm>
          <a:prstGeom prst="rect">
            <a:avLst/>
          </a:prstGeom>
          <a:noFill/>
        </p:spPr>
        <p:txBody>
          <a:bodyPr wrap="square" rtlCol="0">
            <a:spAutoFit/>
          </a:bodyPr>
          <a:lstStyle/>
          <a:p>
            <a:pPr defTabSz="457200" fontAlgn="auto">
              <a:spcBef>
                <a:spcPts val="0"/>
              </a:spcBef>
              <a:spcAft>
                <a:spcPts val="0"/>
              </a:spcAft>
            </a:pPr>
            <a:r>
              <a:rPr lang="en-US" sz="1400" dirty="0">
                <a:solidFill>
                  <a:srgbClr val="E8443A"/>
                </a:solidFill>
                <a:latin typeface="Arial"/>
                <a:ea typeface="+mn-ea"/>
                <a:cs typeface="+mn-cs"/>
              </a:rPr>
              <a:t>Development Initiatives</a:t>
            </a:r>
          </a:p>
          <a:p>
            <a:pPr defTabSz="457200" fontAlgn="auto">
              <a:spcBef>
                <a:spcPts val="0"/>
              </a:spcBef>
              <a:spcAft>
                <a:spcPts val="0"/>
              </a:spcAft>
            </a:pPr>
            <a:r>
              <a:rPr lang="en-US" sz="1400" dirty="0">
                <a:solidFill>
                  <a:srgbClr val="E8443A"/>
                </a:solidFill>
                <a:latin typeface="Arial"/>
                <a:ea typeface="+mn-ea"/>
                <a:cs typeface="+mn-cs"/>
              </a:rPr>
              <a:t>North Quay House</a:t>
            </a:r>
          </a:p>
          <a:p>
            <a:pPr defTabSz="457200" fontAlgn="auto">
              <a:spcBef>
                <a:spcPts val="0"/>
              </a:spcBef>
              <a:spcAft>
                <a:spcPts val="0"/>
              </a:spcAft>
            </a:pPr>
            <a:r>
              <a:rPr lang="en-US" sz="1400" dirty="0">
                <a:solidFill>
                  <a:srgbClr val="E8443A"/>
                </a:solidFill>
                <a:latin typeface="Arial"/>
                <a:ea typeface="+mn-ea"/>
                <a:cs typeface="+mn-cs"/>
              </a:rPr>
              <a:t>Quay side</a:t>
            </a:r>
          </a:p>
          <a:p>
            <a:pPr defTabSz="457200" fontAlgn="auto">
              <a:spcBef>
                <a:spcPts val="0"/>
              </a:spcBef>
              <a:spcAft>
                <a:spcPts val="0"/>
              </a:spcAft>
            </a:pPr>
            <a:r>
              <a:rPr lang="en-US" sz="1400" dirty="0">
                <a:solidFill>
                  <a:srgbClr val="E8443A"/>
                </a:solidFill>
                <a:latin typeface="Arial"/>
                <a:ea typeface="+mn-ea"/>
                <a:cs typeface="+mn-cs"/>
              </a:rPr>
              <a:t>Temple Back</a:t>
            </a:r>
          </a:p>
          <a:p>
            <a:pPr defTabSz="457200" fontAlgn="auto">
              <a:spcBef>
                <a:spcPts val="0"/>
              </a:spcBef>
              <a:spcAft>
                <a:spcPts val="0"/>
              </a:spcAft>
            </a:pPr>
            <a:r>
              <a:rPr lang="en-US" sz="1400" dirty="0">
                <a:solidFill>
                  <a:srgbClr val="E8443A"/>
                </a:solidFill>
                <a:latin typeface="Arial"/>
                <a:ea typeface="+mn-ea"/>
                <a:cs typeface="+mn-cs"/>
              </a:rPr>
              <a:t>Bristol</a:t>
            </a:r>
          </a:p>
          <a:p>
            <a:pPr defTabSz="457200" fontAlgn="auto">
              <a:spcBef>
                <a:spcPts val="0"/>
              </a:spcBef>
              <a:spcAft>
                <a:spcPts val="0"/>
              </a:spcAft>
            </a:pPr>
            <a:r>
              <a:rPr lang="en-US" sz="1400" dirty="0">
                <a:solidFill>
                  <a:srgbClr val="E8443A"/>
                </a:solidFill>
                <a:latin typeface="Arial"/>
                <a:ea typeface="+mn-ea"/>
                <a:cs typeface="+mn-cs"/>
              </a:rPr>
              <a:t>BS1 6FL</a:t>
            </a:r>
          </a:p>
          <a:p>
            <a:pPr defTabSz="457200" fontAlgn="auto">
              <a:spcBef>
                <a:spcPts val="0"/>
              </a:spcBef>
              <a:spcAft>
                <a:spcPts val="0"/>
              </a:spcAft>
            </a:pPr>
            <a:r>
              <a:rPr lang="en-US" sz="1400" dirty="0">
                <a:solidFill>
                  <a:srgbClr val="E8443A"/>
                </a:solidFill>
                <a:latin typeface="Arial"/>
                <a:ea typeface="+mn-ea"/>
                <a:cs typeface="+mn-cs"/>
              </a:rPr>
              <a:t>United Kingdom</a:t>
            </a:r>
          </a:p>
        </p:txBody>
      </p:sp>
      <p:sp>
        <p:nvSpPr>
          <p:cNvPr id="10" name="TextBox 9"/>
          <p:cNvSpPr txBox="1"/>
          <p:nvPr userDrawn="1"/>
        </p:nvSpPr>
        <p:spPr>
          <a:xfrm>
            <a:off x="336256" y="5269599"/>
            <a:ext cx="2562626" cy="307777"/>
          </a:xfrm>
          <a:prstGeom prst="rect">
            <a:avLst/>
          </a:prstGeom>
          <a:noFill/>
        </p:spPr>
        <p:txBody>
          <a:bodyPr wrap="square" rtlCol="0">
            <a:spAutoFit/>
          </a:bodyPr>
          <a:lstStyle/>
          <a:p>
            <a:pPr defTabSz="457200" fontAlgn="auto">
              <a:spcBef>
                <a:spcPts val="0"/>
              </a:spcBef>
              <a:spcAft>
                <a:spcPts val="0"/>
              </a:spcAft>
            </a:pPr>
            <a:r>
              <a:rPr lang="en-US" sz="1400" b="1" dirty="0">
                <a:solidFill>
                  <a:srgbClr val="E8443A"/>
                </a:solidFill>
                <a:latin typeface="Arial"/>
                <a:ea typeface="+mn-ea"/>
                <a:cs typeface="+mn-cs"/>
              </a:rPr>
              <a:t>www.devinit.org</a:t>
            </a:r>
          </a:p>
        </p:txBody>
      </p:sp>
      <p:pic>
        <p:nvPicPr>
          <p:cNvPr id="12" name="Picture 11"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0880" y="6061200"/>
            <a:ext cx="1917700" cy="355600"/>
          </a:xfrm>
          <a:prstGeom prst="rect">
            <a:avLst/>
          </a:prstGeom>
        </p:spPr>
      </p:pic>
    </p:spTree>
    <p:extLst>
      <p:ext uri="{BB962C8B-B14F-4D97-AF65-F5344CB8AC3E}">
        <p14:creationId xmlns:p14="http://schemas.microsoft.com/office/powerpoint/2010/main" val="326999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2642304"/>
            <a:ext cx="8229600" cy="3483859"/>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lvl="0"/>
            <a:endParaRPr lang="en-US" dirty="0"/>
          </a:p>
          <a:p>
            <a:pPr lvl="0"/>
            <a:endParaRPr lang="en-US" dirty="0"/>
          </a:p>
        </p:txBody>
      </p:sp>
      <p:sp>
        <p:nvSpPr>
          <p:cNvPr id="9" name="Title 1"/>
          <p:cNvSpPr>
            <a:spLocks noGrp="1"/>
          </p:cNvSpPr>
          <p:nvPr>
            <p:ph type="title" hasCustomPrompt="1"/>
          </p:nvPr>
        </p:nvSpPr>
        <p:spPr>
          <a:xfrm>
            <a:off x="457200" y="343911"/>
            <a:ext cx="7704000" cy="856817"/>
          </a:xfrm>
        </p:spPr>
        <p:txBody>
          <a:bodyPr anchor="b"/>
          <a:lstStyle/>
          <a:p>
            <a:r>
              <a:rPr lang="en-GB" dirty="0"/>
              <a:t>Click to edit title</a:t>
            </a:r>
            <a:endParaRPr lang="en-US" dirty="0"/>
          </a:p>
        </p:txBody>
      </p:sp>
      <p:sp>
        <p:nvSpPr>
          <p:cNvPr id="3" name="Text Placeholder 2"/>
          <p:cNvSpPr>
            <a:spLocks noGrp="1"/>
          </p:cNvSpPr>
          <p:nvPr>
            <p:ph type="body" sz="quarter" idx="14" hasCustomPrompt="1"/>
          </p:nvPr>
        </p:nvSpPr>
        <p:spPr>
          <a:xfrm>
            <a:off x="457200" y="2154653"/>
            <a:ext cx="8229600" cy="393825"/>
          </a:xfrm>
        </p:spPr>
        <p:txBody>
          <a:bodyPr/>
          <a:lstStyle>
            <a:lvl1pPr>
              <a:defRPr sz="2300" b="1">
                <a:solidFill>
                  <a:schemeClr val="tx2"/>
                </a:solidFill>
              </a:defRPr>
            </a:lvl1pPr>
          </a:lstStyle>
          <a:p>
            <a:pPr lvl="0"/>
            <a:r>
              <a:rPr lang="en-GB" dirty="0"/>
              <a:t>Click to edit subtitle</a:t>
            </a:r>
            <a:endParaRPr lang="en-US" dirty="0"/>
          </a:p>
        </p:txBody>
      </p:sp>
      <p:pic>
        <p:nvPicPr>
          <p:cNvPr id="7" name="Picture 6"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5" name="Footer Placeholder 4"/>
          <p:cNvSpPr>
            <a:spLocks noGrp="1"/>
          </p:cNvSpPr>
          <p:nvPr>
            <p:ph type="ftr" sz="quarter" idx="15"/>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Placeholder 2" descr="Cover_Geometry.ai"/>
          <p:cNvPicPr>
            <a:picLocks noChangeAspect="1"/>
          </p:cNvPicPr>
          <p:nvPr userDrawn="1"/>
        </p:nvPicPr>
        <p:blipFill>
          <a:blip r:embed="rId2" cstate="email">
            <a:extLst>
              <a:ext uri="{28A0092B-C50C-407E-A947-70E740481C1C}">
                <a14:useLocalDpi xmlns:a14="http://schemas.microsoft.com/office/drawing/2010/main" val="0"/>
              </a:ext>
            </a:extLst>
          </a:blip>
          <a:srcRect t="92" b="92"/>
          <a:stretch>
            <a:fillRect/>
          </a:stretch>
        </p:blipFill>
        <p:spPr>
          <a:xfrm>
            <a:off x="0" y="0"/>
            <a:ext cx="9144000" cy="6858000"/>
          </a:xfrm>
          <a:prstGeom prst="rect">
            <a:avLst/>
          </a:prstGeom>
        </p:spPr>
      </p:pic>
      <p:sp>
        <p:nvSpPr>
          <p:cNvPr id="4" name="Text Placeholder 10"/>
          <p:cNvSpPr>
            <a:spLocks noGrp="1"/>
          </p:cNvSpPr>
          <p:nvPr>
            <p:ph type="body" sz="quarter" idx="14" hasCustomPrompt="1"/>
          </p:nvPr>
        </p:nvSpPr>
        <p:spPr>
          <a:xfrm>
            <a:off x="3769307" y="6007751"/>
            <a:ext cx="4001900" cy="480796"/>
          </a:xfrm>
        </p:spPr>
        <p:txBody>
          <a:bodyPr anchor="ctr">
            <a:normAutofit/>
          </a:bodyPr>
          <a:lstStyle>
            <a:lvl1pPr marL="0" indent="0">
              <a:buNone/>
              <a:defRPr sz="2000" b="0">
                <a:solidFill>
                  <a:schemeClr val="bg1"/>
                </a:solidFill>
              </a:defRPr>
            </a:lvl1pPr>
          </a:lstStyle>
          <a:p>
            <a:pPr lvl="0"/>
            <a:r>
              <a:rPr lang="en-GB" dirty="0"/>
              <a:t>section subhead</a:t>
            </a:r>
            <a:endParaRPr lang="en-US" dirty="0"/>
          </a:p>
        </p:txBody>
      </p:sp>
      <p:sp>
        <p:nvSpPr>
          <p:cNvPr id="9" name="Text Placeholder 10"/>
          <p:cNvSpPr>
            <a:spLocks noGrp="1"/>
          </p:cNvSpPr>
          <p:nvPr>
            <p:ph type="body" sz="quarter" idx="13" hasCustomPrompt="1"/>
          </p:nvPr>
        </p:nvSpPr>
        <p:spPr>
          <a:xfrm>
            <a:off x="3769307" y="4895516"/>
            <a:ext cx="4001900" cy="1104537"/>
          </a:xfrm>
        </p:spPr>
        <p:txBody>
          <a:bodyPr anchor="b">
            <a:noAutofit/>
          </a:bodyPr>
          <a:lstStyle>
            <a:lvl1pPr marL="0" indent="0">
              <a:buNone/>
              <a:defRPr sz="4000" b="1">
                <a:solidFill>
                  <a:schemeClr val="bg1"/>
                </a:solidFill>
              </a:defRPr>
            </a:lvl1pPr>
          </a:lstStyle>
          <a:p>
            <a:pPr lvl="0"/>
            <a:r>
              <a:rPr lang="en-GB" dirty="0"/>
              <a:t>section heading</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pic>
        <p:nvPicPr>
          <p:cNvPr id="5" name="Picture Placeholder 9" descr="Cover_Geometry.ai"/>
          <p:cNvPicPr>
            <a:picLocks noChangeAspect="1"/>
          </p:cNvPicPr>
          <p:nvPr userDrawn="1"/>
        </p:nvPicPr>
        <p:blipFill>
          <a:blip r:embed="rId2" cstate="email">
            <a:extLst>
              <a:ext uri="{28A0092B-C50C-407E-A947-70E740481C1C}">
                <a14:useLocalDpi xmlns:a14="http://schemas.microsoft.com/office/drawing/2010/main" val="0"/>
              </a:ext>
            </a:extLst>
          </a:blip>
          <a:srcRect t="92" b="92"/>
          <a:stretch>
            <a:fillRect/>
          </a:stretch>
        </p:blipFill>
        <p:spPr>
          <a:xfrm>
            <a:off x="0" y="0"/>
            <a:ext cx="9144000" cy="6858000"/>
          </a:xfrm>
          <a:prstGeom prst="rect">
            <a:avLst/>
          </a:prstGeom>
        </p:spPr>
      </p:pic>
      <p:sp>
        <p:nvSpPr>
          <p:cNvPr id="4" name="Text Placeholder 10"/>
          <p:cNvSpPr>
            <a:spLocks noGrp="1"/>
          </p:cNvSpPr>
          <p:nvPr>
            <p:ph type="body" sz="quarter" idx="14" hasCustomPrompt="1"/>
          </p:nvPr>
        </p:nvSpPr>
        <p:spPr>
          <a:xfrm>
            <a:off x="3756147" y="6007751"/>
            <a:ext cx="4008480" cy="480796"/>
          </a:xfrm>
        </p:spPr>
        <p:txBody>
          <a:bodyPr anchor="ctr">
            <a:normAutofit/>
          </a:bodyPr>
          <a:lstStyle>
            <a:lvl1pPr marL="0" indent="0">
              <a:buNone/>
              <a:defRPr sz="2000" b="0">
                <a:solidFill>
                  <a:schemeClr val="tx2"/>
                </a:solidFill>
              </a:defRPr>
            </a:lvl1pPr>
          </a:lstStyle>
          <a:p>
            <a:pPr lvl="0"/>
            <a:r>
              <a:rPr lang="en-GB" dirty="0"/>
              <a:t>section subhead</a:t>
            </a:r>
            <a:endParaRPr lang="en-US" dirty="0"/>
          </a:p>
        </p:txBody>
      </p:sp>
      <p:sp>
        <p:nvSpPr>
          <p:cNvPr id="7" name="Text Placeholder 10"/>
          <p:cNvSpPr>
            <a:spLocks noGrp="1"/>
          </p:cNvSpPr>
          <p:nvPr>
            <p:ph type="body" sz="quarter" idx="16" hasCustomPrompt="1"/>
          </p:nvPr>
        </p:nvSpPr>
        <p:spPr>
          <a:xfrm>
            <a:off x="3756147" y="4895516"/>
            <a:ext cx="4008480" cy="1104537"/>
          </a:xfrm>
        </p:spPr>
        <p:txBody>
          <a:bodyPr anchor="b">
            <a:noAutofit/>
          </a:bodyPr>
          <a:lstStyle>
            <a:lvl1pPr marL="0" indent="0">
              <a:buNone/>
              <a:defRPr sz="4000" b="1">
                <a:solidFill>
                  <a:schemeClr val="tx2"/>
                </a:solidFill>
              </a:defRPr>
            </a:lvl1pPr>
          </a:lstStyle>
          <a:p>
            <a:pPr lvl="0"/>
            <a:r>
              <a:rPr lang="en-GB" dirty="0"/>
              <a:t>section heading</a:t>
            </a:r>
            <a:endParaRPr lang="en-US" dirty="0"/>
          </a:p>
        </p:txBody>
      </p:sp>
    </p:spTree>
    <p:extLst>
      <p:ext uri="{BB962C8B-B14F-4D97-AF65-F5344CB8AC3E}">
        <p14:creationId xmlns:p14="http://schemas.microsoft.com/office/powerpoint/2010/main" val="29521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 picture">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2577859"/>
            <a:ext cx="3991648" cy="354830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lvl="0"/>
            <a:endParaRPr lang="en-US" dirty="0"/>
          </a:p>
          <a:p>
            <a:pPr lvl="0"/>
            <a:endParaRPr lang="en-US" dirty="0"/>
          </a:p>
        </p:txBody>
      </p:sp>
      <p:sp>
        <p:nvSpPr>
          <p:cNvPr id="8" name="Title 1"/>
          <p:cNvSpPr>
            <a:spLocks noGrp="1"/>
          </p:cNvSpPr>
          <p:nvPr>
            <p:ph type="title" hasCustomPrompt="1"/>
          </p:nvPr>
        </p:nvSpPr>
        <p:spPr>
          <a:xfrm>
            <a:off x="457200" y="343911"/>
            <a:ext cx="7704000" cy="856817"/>
          </a:xfrm>
        </p:spPr>
        <p:txBody>
          <a:bodyPr anchor="b"/>
          <a:lstStyle/>
          <a:p>
            <a:r>
              <a:rPr lang="en-GB" dirty="0"/>
              <a:t>Click to edit title</a:t>
            </a:r>
            <a:endParaRPr lang="en-US" dirty="0"/>
          </a:p>
        </p:txBody>
      </p:sp>
      <p:sp>
        <p:nvSpPr>
          <p:cNvPr id="9" name="Picture Placeholder 11"/>
          <p:cNvSpPr>
            <a:spLocks noGrp="1"/>
          </p:cNvSpPr>
          <p:nvPr>
            <p:ph type="pic" sz="quarter" idx="15"/>
          </p:nvPr>
        </p:nvSpPr>
        <p:spPr>
          <a:xfrm>
            <a:off x="4618038" y="2577859"/>
            <a:ext cx="4068762" cy="3548304"/>
          </a:xfrm>
        </p:spPr>
        <p:txBody>
          <a:bodyPr/>
          <a:lstStyle/>
          <a:p>
            <a:r>
              <a:rPr lang="en-US"/>
              <a:t>Click icon to add picture</a:t>
            </a:r>
            <a:endParaRPr lang="en-US" dirty="0"/>
          </a:p>
        </p:txBody>
      </p:sp>
      <p:sp>
        <p:nvSpPr>
          <p:cNvPr id="11" name="Text Placeholder 2"/>
          <p:cNvSpPr>
            <a:spLocks noGrp="1"/>
          </p:cNvSpPr>
          <p:nvPr>
            <p:ph type="body" sz="quarter" idx="13" hasCustomPrompt="1"/>
          </p:nvPr>
        </p:nvSpPr>
        <p:spPr>
          <a:xfrm>
            <a:off x="457200" y="1233488"/>
            <a:ext cx="7704000" cy="647700"/>
          </a:xfrm>
        </p:spPr>
        <p:txBody>
          <a:bodyPr/>
          <a:lstStyle>
            <a:lvl1pPr>
              <a:defRPr sz="3000">
                <a:solidFill>
                  <a:schemeClr val="tx2"/>
                </a:solidFill>
              </a:defRPr>
            </a:lvl1pPr>
          </a:lstStyle>
          <a:p>
            <a:pPr lvl="0"/>
            <a:r>
              <a:rPr lang="en-GB" dirty="0"/>
              <a:t>Click to edit subtitle</a:t>
            </a:r>
            <a:endParaRPr lang="en-US" dirty="0"/>
          </a:p>
        </p:txBody>
      </p:sp>
      <p:pic>
        <p:nvPicPr>
          <p:cNvPr id="10" name="Picture 9"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5" name="Footer Placeholder 4"/>
          <p:cNvSpPr>
            <a:spLocks noGrp="1"/>
          </p:cNvSpPr>
          <p:nvPr>
            <p:ph type="ftr" sz="quarter" idx="16"/>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1 + pictur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43911"/>
            <a:ext cx="7704000" cy="856817"/>
          </a:xfrm>
        </p:spPr>
        <p:txBody>
          <a:bodyPr anchor="b"/>
          <a:lstStyle/>
          <a:p>
            <a:r>
              <a:rPr lang="en-GB" dirty="0"/>
              <a:t>Click to edit title</a:t>
            </a:r>
            <a:endParaRPr lang="en-US" dirty="0"/>
          </a:p>
        </p:txBody>
      </p:sp>
      <p:sp>
        <p:nvSpPr>
          <p:cNvPr id="7" name="Picture Placeholder 10"/>
          <p:cNvSpPr>
            <a:spLocks noGrp="1"/>
          </p:cNvSpPr>
          <p:nvPr>
            <p:ph type="pic" sz="quarter" idx="13"/>
          </p:nvPr>
        </p:nvSpPr>
        <p:spPr>
          <a:xfrm>
            <a:off x="457200" y="1339273"/>
            <a:ext cx="8229600" cy="4786889"/>
          </a:xfrm>
        </p:spPr>
        <p:txBody>
          <a:bodyPr/>
          <a:lstStyle/>
          <a:p>
            <a:r>
              <a:rPr lang="en-US"/>
              <a:t>Click icon to add picture</a:t>
            </a:r>
          </a:p>
        </p:txBody>
      </p:sp>
      <p:pic>
        <p:nvPicPr>
          <p:cNvPr id="8" name="Picture 7" descr="DVI_Logo.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93054" y="323754"/>
            <a:ext cx="647700" cy="431800"/>
          </a:xfrm>
          <a:prstGeom prst="rect">
            <a:avLst/>
          </a:prstGeom>
        </p:spPr>
      </p:pic>
      <p:sp>
        <p:nvSpPr>
          <p:cNvPr id="5" name="Footer Placeholder 4"/>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theme" Target="../theme/theme2.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5" name="Footer Placeholder 4"/>
          <p:cNvSpPr>
            <a:spLocks noGrp="1"/>
          </p:cNvSpPr>
          <p:nvPr>
            <p:ph type="ftr" sz="quarter" idx="3"/>
          </p:nvPr>
        </p:nvSpPr>
        <p:spPr>
          <a:xfrm>
            <a:off x="348162" y="6356350"/>
            <a:ext cx="6694213" cy="365125"/>
          </a:xfrm>
          <a:prstGeom prst="rect">
            <a:avLst/>
          </a:prstGeom>
        </p:spPr>
        <p:txBody>
          <a:bodyPr vert="horz" lIns="91440" tIns="45720" rIns="91440" bIns="45720" rtlCol="0" anchor="ctr"/>
          <a:lstStyle>
            <a:lvl1pPr algn="r">
              <a:defRPr sz="1200">
                <a:solidFill>
                  <a:schemeClr val="accent6"/>
                </a:solidFill>
              </a:defRPr>
            </a:lvl1p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428865017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8" r:id="rId17"/>
    <p:sldLayoutId id="2147484034" r:id="rId18"/>
    <p:sldLayoutId id="2147484035" r:id="rId19"/>
    <p:sldLayoutId id="2147484036" r:id="rId20"/>
  </p:sldLayoutIdLst>
  <p:hf sldNum="0" hdr="0" dt="0"/>
  <p:txStyles>
    <p:titleStyle>
      <a:lvl1pPr algn="l" defTabSz="457200" rtl="0" eaLnBrk="1" latinLnBrk="0" hangingPunct="1">
        <a:spcBef>
          <a:spcPct val="0"/>
        </a:spcBef>
        <a:buNone/>
        <a:defRPr sz="4000" b="1" kern="1200">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2000" kern="1200">
          <a:solidFill>
            <a:schemeClr val="bg2"/>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3910"/>
            <a:ext cx="8229600" cy="856817"/>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5" name="Footer Placeholder 4"/>
          <p:cNvSpPr>
            <a:spLocks noGrp="1"/>
          </p:cNvSpPr>
          <p:nvPr>
            <p:ph type="ftr" sz="quarter" idx="3"/>
          </p:nvPr>
        </p:nvSpPr>
        <p:spPr>
          <a:xfrm>
            <a:off x="348162" y="6356350"/>
            <a:ext cx="6694213" cy="365125"/>
          </a:xfrm>
          <a:prstGeom prst="rect">
            <a:avLst/>
          </a:prstGeom>
        </p:spPr>
        <p:txBody>
          <a:bodyPr vert="horz" lIns="91440" tIns="45720" rIns="91440" bIns="45720" rtlCol="0" anchor="ctr"/>
          <a:lstStyle>
            <a:lvl1pPr algn="r">
              <a:defRPr sz="1200">
                <a:solidFill>
                  <a:schemeClr val="accent6"/>
                </a:solidFill>
              </a:defRPr>
            </a:lvl1pPr>
          </a:lstStyle>
          <a:p>
            <a:pPr algn="l" defTabSz="457200" fontAlgn="auto">
              <a:spcBef>
                <a:spcPts val="0"/>
              </a:spcBef>
              <a:spcAft>
                <a:spcPts val="0"/>
              </a:spcAft>
            </a:pPr>
            <a:r>
              <a:rPr lang="en-US" dirty="0">
                <a:solidFill>
                  <a:srgbClr val="6B656A"/>
                </a:solidFill>
                <a:latin typeface="Arial"/>
                <a:ea typeface="+mn-ea"/>
                <a:cs typeface="+mn-cs"/>
              </a:rPr>
              <a:t>Report title / www.devinit.org</a:t>
            </a:r>
          </a:p>
        </p:txBody>
      </p:sp>
    </p:spTree>
    <p:extLst>
      <p:ext uri="{BB962C8B-B14F-4D97-AF65-F5344CB8AC3E}">
        <p14:creationId xmlns:p14="http://schemas.microsoft.com/office/powerpoint/2010/main" val="1323417606"/>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 id="2147484080" r:id="rId21"/>
    <p:sldLayoutId id="2147484081" r:id="rId22"/>
    <p:sldLayoutId id="2147484082" r:id="rId23"/>
    <p:sldLayoutId id="2147484083" r:id="rId24"/>
    <p:sldLayoutId id="2147484084" r:id="rId25"/>
  </p:sldLayoutIdLst>
  <p:hf sldNum="0" hdr="0" dt="0"/>
  <p:txStyles>
    <p:titleStyle>
      <a:lvl1pPr algn="l" defTabSz="457200" rtl="0" eaLnBrk="1" latinLnBrk="0" hangingPunct="1">
        <a:spcBef>
          <a:spcPct val="0"/>
        </a:spcBef>
        <a:buNone/>
        <a:defRPr sz="2500" b="1" kern="1200">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2000" kern="1200">
          <a:solidFill>
            <a:schemeClr val="bg2"/>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devinit.org/post/projects/monitoring-grand-bargain-commitment-transparency/"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mailto:liz.steele@devinit.org" TargetMode="External"/><Relationship Id="rId4" Type="http://schemas.openxmlformats.org/officeDocument/2006/relationships/hyperlink" Target="https://interagencystandingcommittee.org/grand-bargain-hosted-ias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3744290" y="6007750"/>
            <a:ext cx="3671587" cy="572401"/>
          </a:xfrm>
        </p:spPr>
        <p:txBody>
          <a:bodyPr>
            <a:normAutofit/>
          </a:bodyPr>
          <a:lstStyle/>
          <a:p>
            <a:r>
              <a:rPr lang="en-US" dirty="0"/>
              <a:t>Liz Steele - October 2017</a:t>
            </a:r>
            <a:endParaRPr lang="en-GB" dirty="0"/>
          </a:p>
          <a:p>
            <a:endParaRPr lang="en-GB" dirty="0"/>
          </a:p>
        </p:txBody>
      </p:sp>
      <p:sp>
        <p:nvSpPr>
          <p:cNvPr id="14338" name="Subtitle 2"/>
          <p:cNvSpPr>
            <a:spLocks noGrp="1"/>
          </p:cNvSpPr>
          <p:nvPr>
            <p:ph type="body" sz="quarter" idx="13"/>
          </p:nvPr>
        </p:nvSpPr>
        <p:spPr>
          <a:xfrm>
            <a:off x="3744290" y="4628717"/>
            <a:ext cx="5399710" cy="1298711"/>
          </a:xfrm>
        </p:spPr>
        <p:txBody>
          <a:bodyPr/>
          <a:lstStyle/>
          <a:p>
            <a:r>
              <a:rPr lang="en-GB" sz="2400" dirty="0">
                <a:latin typeface="Arial" charset="0"/>
                <a:ea typeface="Arial Unicode MS" charset="0"/>
              </a:rPr>
              <a:t>Implementing &amp; monitoring the Grand Bargain commitments on transparency – an update</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z="3200" dirty="0"/>
              <a:t>Next steps</a:t>
            </a:r>
          </a:p>
        </p:txBody>
      </p:sp>
      <p:sp>
        <p:nvSpPr>
          <p:cNvPr id="20482" name="Content Placeholder 2"/>
          <p:cNvSpPr>
            <a:spLocks noGrp="1"/>
          </p:cNvSpPr>
          <p:nvPr>
            <p:ph idx="13"/>
          </p:nvPr>
        </p:nvSpPr>
        <p:spPr>
          <a:xfrm>
            <a:off x="457200" y="1517140"/>
            <a:ext cx="8229600" cy="4609024"/>
          </a:xfrm>
        </p:spPr>
        <p:txBody>
          <a:bodyPr>
            <a:normAutofit lnSpcReduction="10000"/>
          </a:bodyPr>
          <a:lstStyle/>
          <a:p>
            <a:pPr indent="266700">
              <a:buFont typeface="Arial" pitchFamily="34" charset="0"/>
              <a:buChar char="•"/>
              <a:tabLst>
                <a:tab pos="361950" algn="l"/>
              </a:tabLst>
            </a:pPr>
            <a:r>
              <a:rPr lang="en-GB" sz="2400" dirty="0"/>
              <a:t>Q3-4 2017: agreement on dashboard and methodology</a:t>
            </a:r>
          </a:p>
          <a:p>
            <a:pPr indent="266700">
              <a:buFont typeface="Arial" pitchFamily="34" charset="0"/>
              <a:buChar char="•"/>
              <a:tabLst>
                <a:tab pos="361950" algn="l"/>
              </a:tabLst>
            </a:pPr>
            <a:r>
              <a:rPr lang="en-GB" sz="2400" dirty="0"/>
              <a:t>Q3 2017 – Q2 2018 : data modelling, guidance, publisher pilots (IATI/OCHA FTS)</a:t>
            </a:r>
          </a:p>
          <a:p>
            <a:pPr indent="266700">
              <a:buFont typeface="Arial" pitchFamily="34" charset="0"/>
              <a:buChar char="•"/>
              <a:tabLst>
                <a:tab pos="361950" algn="l"/>
              </a:tabLst>
            </a:pPr>
            <a:r>
              <a:rPr lang="en-GB" sz="2400" dirty="0"/>
              <a:t>Q1-2 2018 – coverage assessment</a:t>
            </a:r>
          </a:p>
          <a:p>
            <a:pPr indent="266700">
              <a:buFont typeface="Arial" pitchFamily="34" charset="0"/>
              <a:buChar char="•"/>
              <a:tabLst>
                <a:tab pos="361950" algn="l"/>
              </a:tabLst>
            </a:pPr>
            <a:r>
              <a:rPr lang="en-GB" sz="2400" dirty="0"/>
              <a:t>Q1-2 2018: encourage increased coverage (</a:t>
            </a:r>
            <a:r>
              <a:rPr lang="en-GB" sz="2400" dirty="0" err="1"/>
              <a:t>geolocation</a:t>
            </a:r>
            <a:r>
              <a:rPr lang="en-GB" sz="2400" dirty="0"/>
              <a:t>, results), frequency and use of humanitarian features </a:t>
            </a:r>
          </a:p>
          <a:p>
            <a:pPr indent="266700">
              <a:buFont typeface="Arial" pitchFamily="34" charset="0"/>
              <a:buChar char="•"/>
              <a:tabLst>
                <a:tab pos="361950" algn="l"/>
              </a:tabLst>
            </a:pPr>
            <a:r>
              <a:rPr lang="en-GB" sz="2400" dirty="0"/>
              <a:t>By June 2018: snapshot and final monitoring reports</a:t>
            </a:r>
          </a:p>
          <a:p>
            <a:pPr indent="266700">
              <a:buFont typeface="Arial" pitchFamily="34" charset="0"/>
              <a:buChar char="•"/>
              <a:tabLst>
                <a:tab pos="361950" algn="l"/>
              </a:tabLst>
            </a:pPr>
            <a:r>
              <a:rPr lang="en-GB" sz="2400" dirty="0" err="1"/>
              <a:t>Ongoing</a:t>
            </a:r>
            <a:r>
              <a:rPr lang="en-GB" sz="2400" dirty="0"/>
              <a:t>: guidance, tools and technical support, case-studies</a:t>
            </a:r>
          </a:p>
          <a:p>
            <a:pPr indent="266700">
              <a:buFont typeface="Arial" pitchFamily="34" charset="0"/>
              <a:buChar char="•"/>
              <a:tabLst>
                <a:tab pos="361950" algn="l"/>
              </a:tabLst>
            </a:pPr>
            <a:endParaRPr lang="en-GB" sz="2400" dirty="0"/>
          </a:p>
          <a:p>
            <a:endParaRPr lang="en-GB" dirty="0"/>
          </a:p>
          <a:p>
            <a:endParaRPr lang="en-GB" dirty="0"/>
          </a:p>
        </p:txBody>
      </p:sp>
      <p:sp>
        <p:nvSpPr>
          <p:cNvPr id="2" name="Footer Placeholder 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211126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343911"/>
            <a:ext cx="7700666" cy="1085023"/>
          </a:xfrm>
        </p:spPr>
        <p:txBody>
          <a:bodyPr/>
          <a:lstStyle/>
          <a:p>
            <a:r>
              <a:rPr lang="en-GB" sz="3200" dirty="0"/>
              <a:t>Building synergies</a:t>
            </a:r>
          </a:p>
        </p:txBody>
      </p:sp>
      <p:graphicFrame>
        <p:nvGraphicFramePr>
          <p:cNvPr id="5" name="Content Placeholder 4"/>
          <p:cNvGraphicFramePr>
            <a:graphicFrameLocks noGrp="1"/>
          </p:cNvGraphicFramePr>
          <p:nvPr>
            <p:ph idx="13"/>
            <p:extLst>
              <p:ext uri="{D42A27DB-BD31-4B8C-83A1-F6EECF244321}">
                <p14:modId xmlns:p14="http://schemas.microsoft.com/office/powerpoint/2010/main" val="2018349896"/>
              </p:ext>
            </p:extLst>
          </p:nvPr>
        </p:nvGraphicFramePr>
        <p:xfrm>
          <a:off x="457200" y="2055813"/>
          <a:ext cx="8229600" cy="407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406631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z="3200" dirty="0"/>
              <a:t>What can IATI members do?</a:t>
            </a:r>
          </a:p>
        </p:txBody>
      </p:sp>
      <p:grpSp>
        <p:nvGrpSpPr>
          <p:cNvPr id="2" name="Group 6"/>
          <p:cNvGrpSpPr>
            <a:grpSpLocks/>
          </p:cNvGrpSpPr>
          <p:nvPr/>
        </p:nvGrpSpPr>
        <p:grpSpPr bwMode="auto">
          <a:xfrm>
            <a:off x="4538663" y="2181225"/>
            <a:ext cx="4210050" cy="3381375"/>
            <a:chOff x="1006063" y="3005340"/>
            <a:chExt cx="5701024" cy="1288003"/>
          </a:xfrm>
        </p:grpSpPr>
        <p:sp>
          <p:nvSpPr>
            <p:cNvPr id="8" name="Rounded Rectangle 7"/>
            <p:cNvSpPr/>
            <p:nvPr/>
          </p:nvSpPr>
          <p:spPr>
            <a:xfrm>
              <a:off x="1006063" y="3005340"/>
              <a:ext cx="5701024" cy="1288003"/>
            </a:xfrm>
            <a:prstGeom prst="roundRect">
              <a:avLst>
                <a:gd name="adj" fmla="val 10000"/>
              </a:avLst>
            </a:prstGeom>
          </p:spPr>
          <p:style>
            <a:lnRef idx="2">
              <a:schemeClr val="lt1">
                <a:hueOff val="0"/>
                <a:satOff val="0"/>
                <a:lumOff val="0"/>
                <a:alphaOff val="0"/>
              </a:schemeClr>
            </a:lnRef>
            <a:fillRef idx="1">
              <a:schemeClr val="accent2">
                <a:hueOff val="2525634"/>
                <a:satOff val="0"/>
                <a:lumOff val="18431"/>
                <a:alphaOff val="0"/>
              </a:schemeClr>
            </a:fillRef>
            <a:effectRef idx="0">
              <a:schemeClr val="accent2">
                <a:hueOff val="2525634"/>
                <a:satOff val="0"/>
                <a:lumOff val="18431"/>
                <a:alphaOff val="0"/>
              </a:schemeClr>
            </a:effectRef>
            <a:fontRef idx="minor">
              <a:schemeClr val="lt1"/>
            </a:fontRef>
          </p:style>
        </p:sp>
        <p:sp>
          <p:nvSpPr>
            <p:cNvPr id="9" name="Rounded Rectangle 4"/>
            <p:cNvSpPr/>
            <p:nvPr/>
          </p:nvSpPr>
          <p:spPr>
            <a:xfrm>
              <a:off x="1044758" y="3042831"/>
              <a:ext cx="5453807" cy="1213021"/>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defTabSz="1422400">
                <a:lnSpc>
                  <a:spcPct val="90000"/>
                </a:lnSpc>
                <a:spcAft>
                  <a:spcPct val="35000"/>
                </a:spcAft>
                <a:defRPr/>
              </a:pPr>
              <a:r>
                <a:rPr lang="en-GB" sz="3200" dirty="0">
                  <a:solidFill>
                    <a:schemeClr val="bg1"/>
                  </a:solidFill>
                  <a:latin typeface="Calibri" pitchFamily="34" charset="0"/>
                </a:rPr>
                <a:t>A commitment to regularly provide good quality, publicly available information about the work that you do.</a:t>
              </a:r>
              <a:endParaRPr lang="en-GB" sz="3200" strike="sngStrike" dirty="0">
                <a:solidFill>
                  <a:schemeClr val="bg1"/>
                </a:solidFill>
                <a:latin typeface="Calibri" pitchFamily="34" charset="0"/>
              </a:endParaRPr>
            </a:p>
          </p:txBody>
        </p:sp>
      </p:grpSp>
      <p:pic>
        <p:nvPicPr>
          <p:cNvPr id="30724" name="Picture 4" descr="C:\Users\wendyr\AppData\Local\Microsoft\Windows\Temporary Internet Files\Content.IE5\UDQHA1TM\1424258_digital-self-publishing-1_thumb_big[1].jpg"/>
          <p:cNvPicPr>
            <a:picLocks noChangeAspect="1" noChangeArrowheads="1"/>
          </p:cNvPicPr>
          <p:nvPr/>
        </p:nvPicPr>
        <p:blipFill>
          <a:blip r:embed="rId3" cstate="print"/>
          <a:srcRect/>
          <a:stretch>
            <a:fillRect/>
          </a:stretch>
        </p:blipFill>
        <p:spPr bwMode="auto">
          <a:xfrm>
            <a:off x="395536" y="1517140"/>
            <a:ext cx="2691418" cy="1211325"/>
          </a:xfrm>
          <a:prstGeom prst="rect">
            <a:avLst/>
          </a:prstGeom>
          <a:noFill/>
          <a:ln w="9525">
            <a:noFill/>
            <a:miter lim="800000"/>
            <a:headEnd/>
            <a:tailEnd/>
          </a:ln>
        </p:spPr>
      </p:pic>
      <p:sp>
        <p:nvSpPr>
          <p:cNvPr id="10" name="Rounded Rectangle 9"/>
          <p:cNvSpPr/>
          <p:nvPr/>
        </p:nvSpPr>
        <p:spPr bwMode="auto">
          <a:xfrm>
            <a:off x="4572000" y="2204865"/>
            <a:ext cx="4210050" cy="3381375"/>
          </a:xfrm>
          <a:prstGeom prst="roundRect">
            <a:avLst>
              <a:gd name="adj" fmla="val 10000"/>
            </a:avLst>
          </a:prstGeom>
        </p:spPr>
        <p:style>
          <a:lnRef idx="2">
            <a:schemeClr val="lt1">
              <a:hueOff val="0"/>
              <a:satOff val="0"/>
              <a:lumOff val="0"/>
              <a:alphaOff val="0"/>
            </a:schemeClr>
          </a:lnRef>
          <a:fillRef idx="1">
            <a:schemeClr val="accent2">
              <a:hueOff val="2525634"/>
              <a:satOff val="0"/>
              <a:lumOff val="18431"/>
              <a:alphaOff val="0"/>
            </a:schemeClr>
          </a:fillRef>
          <a:effectRef idx="0">
            <a:schemeClr val="accent2">
              <a:hueOff val="2525634"/>
              <a:satOff val="0"/>
              <a:lumOff val="18431"/>
              <a:alphaOff val="0"/>
            </a:schemeClr>
          </a:effectRef>
          <a:fontRef idx="minor">
            <a:schemeClr val="lt1"/>
          </a:fontRef>
        </p:style>
      </p:sp>
      <p:sp>
        <p:nvSpPr>
          <p:cNvPr id="11" name="Rounded Rectangle 4"/>
          <p:cNvSpPr/>
          <p:nvPr/>
        </p:nvSpPr>
        <p:spPr bwMode="auto">
          <a:xfrm>
            <a:off x="3316272" y="1481857"/>
            <a:ext cx="5430854" cy="4134718"/>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marL="457200" indent="-457200" defTabSz="1422400">
              <a:lnSpc>
                <a:spcPct val="90000"/>
              </a:lnSpc>
              <a:spcAft>
                <a:spcPct val="35000"/>
              </a:spcAft>
              <a:buFont typeface="Arial"/>
              <a:buChar char="•"/>
              <a:defRPr/>
            </a:pPr>
            <a:r>
              <a:rPr lang="en-GB" sz="2800" dirty="0">
                <a:solidFill>
                  <a:schemeClr val="bg1"/>
                </a:solidFill>
                <a:latin typeface="Calibri" pitchFamily="34" charset="0"/>
              </a:rPr>
              <a:t>Support your humanitarian colleagues and partners</a:t>
            </a:r>
          </a:p>
          <a:p>
            <a:pPr marL="457200" indent="-457200" defTabSz="1422400">
              <a:lnSpc>
                <a:spcPct val="90000"/>
              </a:lnSpc>
              <a:spcAft>
                <a:spcPct val="35000"/>
              </a:spcAft>
              <a:buFont typeface="Arial"/>
              <a:buChar char="•"/>
              <a:defRPr/>
            </a:pPr>
            <a:r>
              <a:rPr lang="en-GB" sz="2800" dirty="0">
                <a:solidFill>
                  <a:schemeClr val="bg1"/>
                </a:solidFill>
                <a:latin typeface="Calibri" pitchFamily="34" charset="0"/>
              </a:rPr>
              <a:t>Use v2.02 or later and the new humanitarian features</a:t>
            </a:r>
          </a:p>
          <a:p>
            <a:pPr marL="457200" indent="-457200" defTabSz="1422400">
              <a:lnSpc>
                <a:spcPct val="90000"/>
              </a:lnSpc>
              <a:spcAft>
                <a:spcPct val="35000"/>
              </a:spcAft>
              <a:buFont typeface="Arial"/>
              <a:buChar char="•"/>
              <a:defRPr/>
            </a:pPr>
            <a:r>
              <a:rPr lang="en-GB" sz="2800" dirty="0">
                <a:solidFill>
                  <a:schemeClr val="bg1"/>
                </a:solidFill>
                <a:latin typeface="Calibri" pitchFamily="34" charset="0"/>
              </a:rPr>
              <a:t>Establish mechanisms for daily publication in rapid-onset crises</a:t>
            </a:r>
          </a:p>
          <a:p>
            <a:pPr marL="457200" indent="-457200" defTabSz="1422400">
              <a:lnSpc>
                <a:spcPct val="90000"/>
              </a:lnSpc>
              <a:spcAft>
                <a:spcPct val="35000"/>
              </a:spcAft>
              <a:buFont typeface="Arial"/>
              <a:buChar char="•"/>
              <a:defRPr/>
            </a:pPr>
            <a:endParaRPr lang="en-GB" sz="2800" dirty="0">
              <a:solidFill>
                <a:schemeClr val="bg1"/>
              </a:solidFill>
              <a:latin typeface="Calibri" pitchFamily="34" charset="0"/>
            </a:endParaRPr>
          </a:p>
        </p:txBody>
      </p:sp>
      <p:sp>
        <p:nvSpPr>
          <p:cNvPr id="3" name="Footer Placeholder 2"/>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z="3200" dirty="0"/>
              <a:t>More information</a:t>
            </a:r>
          </a:p>
        </p:txBody>
      </p:sp>
      <p:sp>
        <p:nvSpPr>
          <p:cNvPr id="17410" name="Content Placeholder 2"/>
          <p:cNvSpPr>
            <a:spLocks noGrp="1"/>
          </p:cNvSpPr>
          <p:nvPr>
            <p:ph idx="13"/>
          </p:nvPr>
        </p:nvSpPr>
        <p:spPr>
          <a:xfrm>
            <a:off x="493913" y="2011092"/>
            <a:ext cx="8104688" cy="4062148"/>
          </a:xfrm>
        </p:spPr>
        <p:txBody>
          <a:bodyPr>
            <a:normAutofit/>
          </a:bodyPr>
          <a:lstStyle/>
          <a:p>
            <a:r>
              <a:rPr lang="en-US" dirty="0"/>
              <a:t>Implementing and monitoring the Grand Bargain commitment on transparency: </a:t>
            </a:r>
          </a:p>
          <a:p>
            <a:r>
              <a:rPr lang="en-US" dirty="0" err="1">
                <a:solidFill>
                  <a:srgbClr val="000000"/>
                </a:solidFill>
                <a:hlinkClick r:id="rId3"/>
              </a:rPr>
              <a:t>devinit.org</a:t>
            </a:r>
            <a:r>
              <a:rPr lang="en-US" dirty="0">
                <a:solidFill>
                  <a:srgbClr val="000000"/>
                </a:solidFill>
                <a:hlinkClick r:id="rId3"/>
              </a:rPr>
              <a:t>/post/projects/monitoring-grand-bargain-commitment-transparency</a:t>
            </a:r>
            <a:endParaRPr lang="en-GB" dirty="0">
              <a:solidFill>
                <a:srgbClr val="000000"/>
              </a:solidFill>
            </a:endParaRPr>
          </a:p>
          <a:p>
            <a:r>
              <a:rPr lang="en-GB" dirty="0">
                <a:solidFill>
                  <a:srgbClr val="000000"/>
                </a:solidFill>
              </a:rPr>
              <a:t>Grand Bargain Transparency Dashboard (Beta): </a:t>
            </a:r>
            <a:r>
              <a:rPr lang="en-US" dirty="0">
                <a:hlinkClick r:id="rId4"/>
              </a:rPr>
              <a:t>interagencystandingcommittee.org/grand-bargain-hosted-iasc</a:t>
            </a:r>
            <a:endParaRPr lang="en-US" dirty="0"/>
          </a:p>
          <a:p>
            <a:r>
              <a:rPr lang="en-US" dirty="0"/>
              <a:t>Questions: </a:t>
            </a:r>
            <a:r>
              <a:rPr lang="en-US" dirty="0">
                <a:hlinkClick r:id="rId5"/>
              </a:rPr>
              <a:t>liz.steele@devinit.org</a:t>
            </a:r>
            <a:endParaRPr lang="en-US" dirty="0"/>
          </a:p>
          <a:p>
            <a:endParaRPr lang="en-GB" dirty="0"/>
          </a:p>
        </p:txBody>
      </p:sp>
      <p:sp>
        <p:nvSpPr>
          <p:cNvPr id="2" name="Footer Placeholder 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387778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dirty="0"/>
          </a:p>
        </p:txBody>
      </p:sp>
      <p:sp>
        <p:nvSpPr>
          <p:cNvPr id="4" name="Text Placeholder 3"/>
          <p:cNvSpPr>
            <a:spLocks noGrp="1"/>
          </p:cNvSpPr>
          <p:nvPr>
            <p:ph type="body" sz="quarter" idx="16"/>
          </p:nvPr>
        </p:nvSpPr>
        <p:spPr/>
        <p:txBody>
          <a:bodyPr/>
          <a:lstStyle/>
          <a:p>
            <a:r>
              <a:rPr lang="en-GB"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8162" y="2648197"/>
            <a:ext cx="4983859" cy="4024230"/>
          </a:xfrm>
        </p:spPr>
        <p:txBody>
          <a:bodyPr>
            <a:normAutofit/>
          </a:bodyPr>
          <a:lstStyle/>
          <a:p>
            <a:r>
              <a:rPr lang="en-GB" sz="1800" dirty="0"/>
              <a:t>164.2 million people in 47 countries</a:t>
            </a:r>
          </a:p>
          <a:p>
            <a:endParaRPr lang="en-GB" sz="1800" dirty="0"/>
          </a:p>
          <a:p>
            <a:r>
              <a:rPr lang="en-GB" sz="1800" dirty="0"/>
              <a:t>27% in just 3 countries: Yemen, Syria, Iraq</a:t>
            </a:r>
          </a:p>
          <a:p>
            <a:pPr>
              <a:buNone/>
            </a:pPr>
            <a:endParaRPr lang="en-GB" sz="1800" dirty="0"/>
          </a:p>
          <a:p>
            <a:r>
              <a:rPr lang="en-GB" sz="1800" dirty="0"/>
              <a:t>Only 9 countries disaster-affected alone </a:t>
            </a:r>
          </a:p>
          <a:p>
            <a:endParaRPr lang="en-GB" sz="1800" dirty="0"/>
          </a:p>
          <a:p>
            <a:r>
              <a:rPr lang="en-GB" sz="1800" dirty="0"/>
              <a:t>87% of </a:t>
            </a:r>
            <a:r>
              <a:rPr lang="en-GB" sz="1800" dirty="0" err="1"/>
              <a:t>exrtemely</a:t>
            </a:r>
            <a:r>
              <a:rPr lang="en-GB" sz="1800" dirty="0"/>
              <a:t> poor people in high risk countries</a:t>
            </a:r>
          </a:p>
          <a:p>
            <a:endParaRPr lang="en-GB" dirty="0"/>
          </a:p>
        </p:txBody>
      </p:sp>
      <p:sp>
        <p:nvSpPr>
          <p:cNvPr id="2" name="Footer Placeholder 1"/>
          <p:cNvSpPr>
            <a:spLocks noGrp="1"/>
          </p:cNvSpPr>
          <p:nvPr>
            <p:ph type="ftr" sz="quarter" idx="16"/>
          </p:nvPr>
        </p:nvSpPr>
        <p:spPr/>
        <p:txBody>
          <a:bodyPr/>
          <a:lstStyle/>
          <a:p>
            <a:pPr algn="l"/>
            <a:r>
              <a:rPr lang="en-US" dirty="0">
                <a:solidFill>
                  <a:srgbClr val="6B656A"/>
                </a:solidFill>
                <a:latin typeface="Arial"/>
              </a:rPr>
              <a:t>global humanitarian assistance report 2017 / </a:t>
            </a:r>
            <a:r>
              <a:rPr lang="en-US" dirty="0" err="1">
                <a:solidFill>
                  <a:srgbClr val="6B656A"/>
                </a:solidFill>
                <a:latin typeface="Arial"/>
              </a:rPr>
              <a:t>devinit.org</a:t>
            </a:r>
            <a:endParaRPr lang="en-US" dirty="0">
              <a:solidFill>
                <a:srgbClr val="6B656A"/>
              </a:solidFill>
              <a:latin typeface="Arial"/>
            </a:endParaRPr>
          </a:p>
        </p:txBody>
      </p:sp>
      <p:sp>
        <p:nvSpPr>
          <p:cNvPr id="4" name="Title 3"/>
          <p:cNvSpPr>
            <a:spLocks noGrp="1"/>
          </p:cNvSpPr>
          <p:nvPr>
            <p:ph type="title"/>
          </p:nvPr>
        </p:nvSpPr>
        <p:spPr/>
        <p:txBody>
          <a:bodyPr/>
          <a:lstStyle/>
          <a:p>
            <a:br>
              <a:rPr lang="en-GB" dirty="0"/>
            </a:br>
            <a:r>
              <a:rPr lang="en-GB" dirty="0"/>
              <a:t>People in need of humanitarian assistance</a:t>
            </a:r>
            <a:br>
              <a:rPr lang="en-GB" dirty="0"/>
            </a:br>
            <a:r>
              <a:rPr lang="en-GB" sz="2000" b="0" dirty="0"/>
              <a:t>Rising numbers, complex needs</a:t>
            </a:r>
            <a:br>
              <a:rPr lang="en-GB" dirty="0"/>
            </a:br>
            <a:endParaRPr lang="en-GB" dirty="0"/>
          </a:p>
        </p:txBody>
      </p:sp>
      <p:sp>
        <p:nvSpPr>
          <p:cNvPr id="10" name="Right Arrow 9"/>
          <p:cNvSpPr/>
          <p:nvPr/>
        </p:nvSpPr>
        <p:spPr>
          <a:xfrm rot="16200000">
            <a:off x="5060640" y="1546084"/>
            <a:ext cx="3963472" cy="4398269"/>
          </a:xfrm>
          <a:prstGeom prst="rightArrow">
            <a:avLst>
              <a:gd name="adj1" fmla="val 69157"/>
              <a:gd name="adj2" fmla="val 31609"/>
            </a:avLst>
          </a:prstGeom>
          <a:solidFill>
            <a:schemeClr val="tx2">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dirty="0">
              <a:solidFill>
                <a:prstClr val="white"/>
              </a:solidFill>
              <a:latin typeface="Arial"/>
            </a:endParaRPr>
          </a:p>
        </p:txBody>
      </p:sp>
      <p:sp>
        <p:nvSpPr>
          <p:cNvPr id="11" name="TextBox 10"/>
          <p:cNvSpPr txBox="1"/>
          <p:nvPr/>
        </p:nvSpPr>
        <p:spPr>
          <a:xfrm>
            <a:off x="5504521" y="2648197"/>
            <a:ext cx="3075708" cy="2308324"/>
          </a:xfrm>
          <a:prstGeom prst="rect">
            <a:avLst/>
          </a:prstGeom>
          <a:noFill/>
        </p:spPr>
        <p:txBody>
          <a:bodyPr wrap="square" rtlCol="0">
            <a:spAutoFit/>
          </a:bodyPr>
          <a:lstStyle/>
          <a:p>
            <a:pPr marL="342900" indent="-342900" algn="ctr" defTabSz="457200" fontAlgn="auto">
              <a:spcBef>
                <a:spcPct val="20000"/>
              </a:spcBef>
              <a:spcAft>
                <a:spcPts val="0"/>
              </a:spcAft>
            </a:pPr>
            <a:r>
              <a:rPr lang="en-GB" b="1" dirty="0">
                <a:solidFill>
                  <a:srgbClr val="453F43"/>
                </a:solidFill>
                <a:latin typeface="Arial"/>
                <a:ea typeface="+mn-ea"/>
                <a:cs typeface="+mn-cs"/>
              </a:rPr>
              <a:t>UN coordinated appeals: </a:t>
            </a:r>
          </a:p>
          <a:p>
            <a:pPr marL="342900" indent="-342900" algn="ctr" defTabSz="457200" fontAlgn="auto">
              <a:spcBef>
                <a:spcPct val="20000"/>
              </a:spcBef>
              <a:spcAft>
                <a:spcPts val="0"/>
              </a:spcAft>
            </a:pPr>
            <a:r>
              <a:rPr lang="en-GB" b="1" dirty="0">
                <a:solidFill>
                  <a:srgbClr val="453F43"/>
                </a:solidFill>
                <a:latin typeface="Arial"/>
                <a:ea typeface="+mn-ea"/>
                <a:cs typeface="+mn-cs"/>
              </a:rPr>
              <a:t> people in need</a:t>
            </a:r>
          </a:p>
          <a:p>
            <a:pPr marL="342900" indent="-342900" algn="ctr" defTabSz="457200" fontAlgn="auto">
              <a:spcBef>
                <a:spcPct val="20000"/>
              </a:spcBef>
              <a:spcAft>
                <a:spcPts val="0"/>
              </a:spcAft>
            </a:pPr>
            <a:r>
              <a:rPr lang="en-GB" dirty="0">
                <a:solidFill>
                  <a:srgbClr val="453F43"/>
                </a:solidFill>
                <a:latin typeface="Arial"/>
                <a:ea typeface="+mn-ea"/>
                <a:cs typeface="+mn-cs"/>
              </a:rPr>
              <a:t> </a:t>
            </a:r>
          </a:p>
          <a:p>
            <a:pPr marL="342900" indent="-342900" defTabSz="457200" fontAlgn="auto">
              <a:spcBef>
                <a:spcPct val="20000"/>
              </a:spcBef>
              <a:spcAft>
                <a:spcPts val="0"/>
              </a:spcAft>
              <a:buFont typeface="Arial"/>
              <a:buChar char="•"/>
            </a:pPr>
            <a:r>
              <a:rPr lang="en-GB" dirty="0">
                <a:solidFill>
                  <a:srgbClr val="453F43"/>
                </a:solidFill>
                <a:latin typeface="Arial"/>
                <a:ea typeface="+mn-ea"/>
                <a:cs typeface="+mn-cs"/>
              </a:rPr>
              <a:t>2015: </a:t>
            </a:r>
            <a:r>
              <a:rPr lang="en-GB" dirty="0">
                <a:solidFill>
                  <a:srgbClr val="FF0000"/>
                </a:solidFill>
                <a:latin typeface="Arial"/>
                <a:ea typeface="+mn-ea"/>
                <a:cs typeface="+mn-cs"/>
              </a:rPr>
              <a:t>124.7</a:t>
            </a:r>
            <a:r>
              <a:rPr lang="en-GB" dirty="0">
                <a:solidFill>
                  <a:srgbClr val="453F43"/>
                </a:solidFill>
                <a:latin typeface="Arial"/>
                <a:ea typeface="+mn-ea"/>
                <a:cs typeface="+mn-cs"/>
              </a:rPr>
              <a:t> million</a:t>
            </a:r>
          </a:p>
          <a:p>
            <a:pPr marL="342900" indent="-342900" defTabSz="457200" fontAlgn="auto">
              <a:spcBef>
                <a:spcPct val="20000"/>
              </a:spcBef>
              <a:spcAft>
                <a:spcPts val="0"/>
              </a:spcAft>
              <a:buFont typeface="Arial"/>
              <a:buChar char="•"/>
            </a:pPr>
            <a:r>
              <a:rPr lang="en-GB" dirty="0">
                <a:solidFill>
                  <a:srgbClr val="453F43"/>
                </a:solidFill>
                <a:latin typeface="Arial"/>
                <a:ea typeface="+mn-ea"/>
                <a:cs typeface="+mn-cs"/>
              </a:rPr>
              <a:t>2016: </a:t>
            </a:r>
            <a:r>
              <a:rPr lang="en-GB" dirty="0">
                <a:solidFill>
                  <a:srgbClr val="FF0000"/>
                </a:solidFill>
                <a:latin typeface="Arial"/>
                <a:ea typeface="+mn-ea"/>
                <a:cs typeface="+mn-cs"/>
              </a:rPr>
              <a:t>128.6 </a:t>
            </a:r>
            <a:r>
              <a:rPr lang="en-GB" dirty="0">
                <a:solidFill>
                  <a:srgbClr val="453F43"/>
                </a:solidFill>
                <a:latin typeface="Arial"/>
                <a:ea typeface="+mn-ea"/>
                <a:cs typeface="+mn-cs"/>
              </a:rPr>
              <a:t>million</a:t>
            </a:r>
          </a:p>
          <a:p>
            <a:pPr marL="342900" indent="-342900" defTabSz="457200" fontAlgn="auto">
              <a:spcBef>
                <a:spcPct val="20000"/>
              </a:spcBef>
              <a:spcAft>
                <a:spcPts val="0"/>
              </a:spcAft>
              <a:buFont typeface="Arial"/>
              <a:buChar char="•"/>
            </a:pPr>
            <a:r>
              <a:rPr lang="en-GB" dirty="0">
                <a:solidFill>
                  <a:srgbClr val="453F43"/>
                </a:solidFill>
                <a:latin typeface="Arial"/>
                <a:ea typeface="+mn-ea"/>
                <a:cs typeface="+mn-cs"/>
              </a:rPr>
              <a:t>2017 (mid): </a:t>
            </a:r>
            <a:r>
              <a:rPr lang="en-GB" dirty="0">
                <a:solidFill>
                  <a:srgbClr val="FF0000"/>
                </a:solidFill>
                <a:latin typeface="Arial"/>
                <a:ea typeface="+mn-ea"/>
                <a:cs typeface="+mn-cs"/>
              </a:rPr>
              <a:t>141.1</a:t>
            </a:r>
            <a:r>
              <a:rPr lang="en-GB" dirty="0">
                <a:solidFill>
                  <a:srgbClr val="453F43"/>
                </a:solidFill>
                <a:latin typeface="Arial"/>
                <a:ea typeface="+mn-ea"/>
                <a:cs typeface="+mn-cs"/>
              </a:rPr>
              <a:t> million</a:t>
            </a:r>
          </a:p>
          <a:p>
            <a:pPr defTabSz="457200" fontAlgn="auto">
              <a:spcBef>
                <a:spcPts val="0"/>
              </a:spcBef>
              <a:spcAft>
                <a:spcPts val="0"/>
              </a:spcAft>
            </a:pPr>
            <a:endParaRPr lang="en-GB" dirty="0">
              <a:solidFill>
                <a:prstClr val="black"/>
              </a:solidFill>
              <a:latin typeface="Arial"/>
              <a:ea typeface="+mn-ea"/>
              <a:cs typeface="+mn-cs"/>
            </a:endParaRPr>
          </a:p>
        </p:txBody>
      </p:sp>
    </p:spTree>
    <p:extLst>
      <p:ext uri="{BB962C8B-B14F-4D97-AF65-F5344CB8AC3E}">
        <p14:creationId xmlns:p14="http://schemas.microsoft.com/office/powerpoint/2010/main" val="141476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z="3200" dirty="0"/>
              <a:t>What is the Grand Bargain?</a:t>
            </a:r>
          </a:p>
        </p:txBody>
      </p:sp>
      <p:sp>
        <p:nvSpPr>
          <p:cNvPr id="20482" name="Content Placeholder 2"/>
          <p:cNvSpPr>
            <a:spLocks noGrp="1"/>
          </p:cNvSpPr>
          <p:nvPr>
            <p:ph idx="13"/>
          </p:nvPr>
        </p:nvSpPr>
        <p:spPr/>
        <p:txBody>
          <a:bodyPr/>
          <a:lstStyle/>
          <a:p>
            <a:endParaRPr lang="en-GB" dirty="0"/>
          </a:p>
          <a:p>
            <a:endParaRPr lang="en-GB" dirty="0"/>
          </a:p>
          <a:p>
            <a:endParaRPr lang="en-GB" dirty="0"/>
          </a:p>
        </p:txBody>
      </p:sp>
      <p:sp>
        <p:nvSpPr>
          <p:cNvPr id="12" name="Right Arrow 11"/>
          <p:cNvSpPr/>
          <p:nvPr/>
        </p:nvSpPr>
        <p:spPr>
          <a:xfrm>
            <a:off x="467546" y="1268760"/>
            <a:ext cx="8064891" cy="4696296"/>
          </a:xfrm>
          <a:prstGeom prst="rightArrow">
            <a:avLst/>
          </a:prstGeom>
          <a:solidFill>
            <a:schemeClr val="bg2">
              <a:lumMod val="20000"/>
              <a:lumOff val="8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740836" y="2677648"/>
            <a:ext cx="2419468" cy="1878518"/>
          </a:xfrm>
          <a:custGeom>
            <a:avLst/>
            <a:gdLst>
              <a:gd name="connsiteX0" fmla="*/ 0 w 2419468"/>
              <a:gd name="connsiteY0" fmla="*/ 313093 h 1878518"/>
              <a:gd name="connsiteX1" fmla="*/ 91703 w 2419468"/>
              <a:gd name="connsiteY1" fmla="*/ 91703 h 1878518"/>
              <a:gd name="connsiteX2" fmla="*/ 313093 w 2419468"/>
              <a:gd name="connsiteY2" fmla="*/ 1 h 1878518"/>
              <a:gd name="connsiteX3" fmla="*/ 2106375 w 2419468"/>
              <a:gd name="connsiteY3" fmla="*/ 0 h 1878518"/>
              <a:gd name="connsiteX4" fmla="*/ 2327765 w 2419468"/>
              <a:gd name="connsiteY4" fmla="*/ 91703 h 1878518"/>
              <a:gd name="connsiteX5" fmla="*/ 2419467 w 2419468"/>
              <a:gd name="connsiteY5" fmla="*/ 313093 h 1878518"/>
              <a:gd name="connsiteX6" fmla="*/ 2419468 w 2419468"/>
              <a:gd name="connsiteY6" fmla="*/ 1565425 h 1878518"/>
              <a:gd name="connsiteX7" fmla="*/ 2327765 w 2419468"/>
              <a:gd name="connsiteY7" fmla="*/ 1786815 h 1878518"/>
              <a:gd name="connsiteX8" fmla="*/ 2106375 w 2419468"/>
              <a:gd name="connsiteY8" fmla="*/ 1878518 h 1878518"/>
              <a:gd name="connsiteX9" fmla="*/ 313093 w 2419468"/>
              <a:gd name="connsiteY9" fmla="*/ 1878518 h 1878518"/>
              <a:gd name="connsiteX10" fmla="*/ 91703 w 2419468"/>
              <a:gd name="connsiteY10" fmla="*/ 1786815 h 1878518"/>
              <a:gd name="connsiteX11" fmla="*/ 0 w 2419468"/>
              <a:gd name="connsiteY11" fmla="*/ 1565425 h 1878518"/>
              <a:gd name="connsiteX12" fmla="*/ 0 w 2419468"/>
              <a:gd name="connsiteY12" fmla="*/ 313093 h 18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468" h="1878518">
                <a:moveTo>
                  <a:pt x="0" y="313093"/>
                </a:moveTo>
                <a:cubicBezTo>
                  <a:pt x="0" y="230056"/>
                  <a:pt x="32987" y="150419"/>
                  <a:pt x="91703" y="91703"/>
                </a:cubicBezTo>
                <a:cubicBezTo>
                  <a:pt x="150419" y="32987"/>
                  <a:pt x="230056" y="0"/>
                  <a:pt x="313093" y="1"/>
                </a:cubicBezTo>
                <a:lnTo>
                  <a:pt x="2106375" y="0"/>
                </a:lnTo>
                <a:cubicBezTo>
                  <a:pt x="2189412" y="0"/>
                  <a:pt x="2269049" y="32987"/>
                  <a:pt x="2327765" y="91703"/>
                </a:cubicBezTo>
                <a:cubicBezTo>
                  <a:pt x="2386481" y="150419"/>
                  <a:pt x="2419468" y="230056"/>
                  <a:pt x="2419467" y="313093"/>
                </a:cubicBezTo>
                <a:cubicBezTo>
                  <a:pt x="2419467" y="730537"/>
                  <a:pt x="2419468" y="1147981"/>
                  <a:pt x="2419468" y="1565425"/>
                </a:cubicBezTo>
                <a:cubicBezTo>
                  <a:pt x="2419468" y="1648462"/>
                  <a:pt x="2386481" y="1728099"/>
                  <a:pt x="2327765" y="1786815"/>
                </a:cubicBezTo>
                <a:cubicBezTo>
                  <a:pt x="2269049" y="1845531"/>
                  <a:pt x="2189412" y="1878518"/>
                  <a:pt x="2106375" y="1878518"/>
                </a:cubicBezTo>
                <a:lnTo>
                  <a:pt x="313093" y="1878518"/>
                </a:lnTo>
                <a:cubicBezTo>
                  <a:pt x="230056" y="1878518"/>
                  <a:pt x="150419" y="1845531"/>
                  <a:pt x="91703" y="1786815"/>
                </a:cubicBezTo>
                <a:cubicBezTo>
                  <a:pt x="32987" y="1728099"/>
                  <a:pt x="0" y="1648462"/>
                  <a:pt x="0" y="1565425"/>
                </a:cubicBezTo>
                <a:lnTo>
                  <a:pt x="0" y="31309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8862" tIns="228862" rIns="228862" bIns="228862" numCol="1" spcCol="1270" anchor="ctr" anchorCtr="0">
            <a:noAutofit/>
          </a:bodyPr>
          <a:lstStyle/>
          <a:p>
            <a:pPr lvl="0" algn="ctr" defTabSz="1600200">
              <a:lnSpc>
                <a:spcPct val="90000"/>
              </a:lnSpc>
              <a:spcBef>
                <a:spcPct val="0"/>
              </a:spcBef>
              <a:spcAft>
                <a:spcPct val="35000"/>
              </a:spcAft>
            </a:pPr>
            <a:r>
              <a:rPr lang="en-GB" sz="2400" kern="1200" dirty="0">
                <a:solidFill>
                  <a:schemeClr val="bg2"/>
                </a:solidFill>
              </a:rPr>
              <a:t>Agenda for Humanity</a:t>
            </a:r>
          </a:p>
        </p:txBody>
      </p:sp>
      <p:sp>
        <p:nvSpPr>
          <p:cNvPr id="14" name="Freeform 13"/>
          <p:cNvSpPr/>
          <p:nvPr/>
        </p:nvSpPr>
        <p:spPr>
          <a:xfrm>
            <a:off x="3290257" y="2677648"/>
            <a:ext cx="2419468" cy="1878518"/>
          </a:xfrm>
          <a:custGeom>
            <a:avLst/>
            <a:gdLst>
              <a:gd name="connsiteX0" fmla="*/ 0 w 2419468"/>
              <a:gd name="connsiteY0" fmla="*/ 313093 h 1878518"/>
              <a:gd name="connsiteX1" fmla="*/ 91703 w 2419468"/>
              <a:gd name="connsiteY1" fmla="*/ 91703 h 1878518"/>
              <a:gd name="connsiteX2" fmla="*/ 313093 w 2419468"/>
              <a:gd name="connsiteY2" fmla="*/ 1 h 1878518"/>
              <a:gd name="connsiteX3" fmla="*/ 2106375 w 2419468"/>
              <a:gd name="connsiteY3" fmla="*/ 0 h 1878518"/>
              <a:gd name="connsiteX4" fmla="*/ 2327765 w 2419468"/>
              <a:gd name="connsiteY4" fmla="*/ 91703 h 1878518"/>
              <a:gd name="connsiteX5" fmla="*/ 2419467 w 2419468"/>
              <a:gd name="connsiteY5" fmla="*/ 313093 h 1878518"/>
              <a:gd name="connsiteX6" fmla="*/ 2419468 w 2419468"/>
              <a:gd name="connsiteY6" fmla="*/ 1565425 h 1878518"/>
              <a:gd name="connsiteX7" fmla="*/ 2327765 w 2419468"/>
              <a:gd name="connsiteY7" fmla="*/ 1786815 h 1878518"/>
              <a:gd name="connsiteX8" fmla="*/ 2106375 w 2419468"/>
              <a:gd name="connsiteY8" fmla="*/ 1878518 h 1878518"/>
              <a:gd name="connsiteX9" fmla="*/ 313093 w 2419468"/>
              <a:gd name="connsiteY9" fmla="*/ 1878518 h 1878518"/>
              <a:gd name="connsiteX10" fmla="*/ 91703 w 2419468"/>
              <a:gd name="connsiteY10" fmla="*/ 1786815 h 1878518"/>
              <a:gd name="connsiteX11" fmla="*/ 0 w 2419468"/>
              <a:gd name="connsiteY11" fmla="*/ 1565425 h 1878518"/>
              <a:gd name="connsiteX12" fmla="*/ 0 w 2419468"/>
              <a:gd name="connsiteY12" fmla="*/ 313093 h 18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468" h="1878518">
                <a:moveTo>
                  <a:pt x="0" y="313093"/>
                </a:moveTo>
                <a:cubicBezTo>
                  <a:pt x="0" y="230056"/>
                  <a:pt x="32987" y="150419"/>
                  <a:pt x="91703" y="91703"/>
                </a:cubicBezTo>
                <a:cubicBezTo>
                  <a:pt x="150419" y="32987"/>
                  <a:pt x="230056" y="0"/>
                  <a:pt x="313093" y="1"/>
                </a:cubicBezTo>
                <a:lnTo>
                  <a:pt x="2106375" y="0"/>
                </a:lnTo>
                <a:cubicBezTo>
                  <a:pt x="2189412" y="0"/>
                  <a:pt x="2269049" y="32987"/>
                  <a:pt x="2327765" y="91703"/>
                </a:cubicBezTo>
                <a:cubicBezTo>
                  <a:pt x="2386481" y="150419"/>
                  <a:pt x="2419468" y="230056"/>
                  <a:pt x="2419467" y="313093"/>
                </a:cubicBezTo>
                <a:cubicBezTo>
                  <a:pt x="2419467" y="730537"/>
                  <a:pt x="2419468" y="1147981"/>
                  <a:pt x="2419468" y="1565425"/>
                </a:cubicBezTo>
                <a:cubicBezTo>
                  <a:pt x="2419468" y="1648462"/>
                  <a:pt x="2386481" y="1728099"/>
                  <a:pt x="2327765" y="1786815"/>
                </a:cubicBezTo>
                <a:cubicBezTo>
                  <a:pt x="2269049" y="1845531"/>
                  <a:pt x="2189412" y="1878518"/>
                  <a:pt x="2106375" y="1878518"/>
                </a:cubicBezTo>
                <a:lnTo>
                  <a:pt x="313093" y="1878518"/>
                </a:lnTo>
                <a:cubicBezTo>
                  <a:pt x="230056" y="1878518"/>
                  <a:pt x="150419" y="1845531"/>
                  <a:pt x="91703" y="1786815"/>
                </a:cubicBezTo>
                <a:cubicBezTo>
                  <a:pt x="32987" y="1728099"/>
                  <a:pt x="0" y="1648462"/>
                  <a:pt x="0" y="1565425"/>
                </a:cubicBezTo>
                <a:lnTo>
                  <a:pt x="0" y="31309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8862" tIns="228862" rIns="228862" bIns="228862" numCol="1" spcCol="1270" anchor="ctr" anchorCtr="0">
            <a:noAutofit/>
          </a:bodyPr>
          <a:lstStyle/>
          <a:p>
            <a:pPr lvl="0" algn="ctr" defTabSz="1600200">
              <a:lnSpc>
                <a:spcPct val="90000"/>
              </a:lnSpc>
              <a:spcBef>
                <a:spcPct val="0"/>
              </a:spcBef>
              <a:spcAft>
                <a:spcPct val="35000"/>
              </a:spcAft>
            </a:pPr>
            <a:r>
              <a:rPr lang="en-GB" sz="2400" kern="1200" dirty="0"/>
              <a:t>World Humanitarian Summit 2016</a:t>
            </a:r>
          </a:p>
        </p:txBody>
      </p:sp>
      <p:sp>
        <p:nvSpPr>
          <p:cNvPr id="15" name="Freeform 14"/>
          <p:cNvSpPr/>
          <p:nvPr/>
        </p:nvSpPr>
        <p:spPr>
          <a:xfrm>
            <a:off x="5839678" y="2677648"/>
            <a:ext cx="2419468" cy="1878518"/>
          </a:xfrm>
          <a:custGeom>
            <a:avLst/>
            <a:gdLst>
              <a:gd name="connsiteX0" fmla="*/ 0 w 2419468"/>
              <a:gd name="connsiteY0" fmla="*/ 313093 h 1878518"/>
              <a:gd name="connsiteX1" fmla="*/ 91703 w 2419468"/>
              <a:gd name="connsiteY1" fmla="*/ 91703 h 1878518"/>
              <a:gd name="connsiteX2" fmla="*/ 313093 w 2419468"/>
              <a:gd name="connsiteY2" fmla="*/ 1 h 1878518"/>
              <a:gd name="connsiteX3" fmla="*/ 2106375 w 2419468"/>
              <a:gd name="connsiteY3" fmla="*/ 0 h 1878518"/>
              <a:gd name="connsiteX4" fmla="*/ 2327765 w 2419468"/>
              <a:gd name="connsiteY4" fmla="*/ 91703 h 1878518"/>
              <a:gd name="connsiteX5" fmla="*/ 2419467 w 2419468"/>
              <a:gd name="connsiteY5" fmla="*/ 313093 h 1878518"/>
              <a:gd name="connsiteX6" fmla="*/ 2419468 w 2419468"/>
              <a:gd name="connsiteY6" fmla="*/ 1565425 h 1878518"/>
              <a:gd name="connsiteX7" fmla="*/ 2327765 w 2419468"/>
              <a:gd name="connsiteY7" fmla="*/ 1786815 h 1878518"/>
              <a:gd name="connsiteX8" fmla="*/ 2106375 w 2419468"/>
              <a:gd name="connsiteY8" fmla="*/ 1878518 h 1878518"/>
              <a:gd name="connsiteX9" fmla="*/ 313093 w 2419468"/>
              <a:gd name="connsiteY9" fmla="*/ 1878518 h 1878518"/>
              <a:gd name="connsiteX10" fmla="*/ 91703 w 2419468"/>
              <a:gd name="connsiteY10" fmla="*/ 1786815 h 1878518"/>
              <a:gd name="connsiteX11" fmla="*/ 0 w 2419468"/>
              <a:gd name="connsiteY11" fmla="*/ 1565425 h 1878518"/>
              <a:gd name="connsiteX12" fmla="*/ 0 w 2419468"/>
              <a:gd name="connsiteY12" fmla="*/ 313093 h 18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468" h="1878518">
                <a:moveTo>
                  <a:pt x="0" y="313093"/>
                </a:moveTo>
                <a:cubicBezTo>
                  <a:pt x="0" y="230056"/>
                  <a:pt x="32987" y="150419"/>
                  <a:pt x="91703" y="91703"/>
                </a:cubicBezTo>
                <a:cubicBezTo>
                  <a:pt x="150419" y="32987"/>
                  <a:pt x="230056" y="0"/>
                  <a:pt x="313093" y="1"/>
                </a:cubicBezTo>
                <a:lnTo>
                  <a:pt x="2106375" y="0"/>
                </a:lnTo>
                <a:cubicBezTo>
                  <a:pt x="2189412" y="0"/>
                  <a:pt x="2269049" y="32987"/>
                  <a:pt x="2327765" y="91703"/>
                </a:cubicBezTo>
                <a:cubicBezTo>
                  <a:pt x="2386481" y="150419"/>
                  <a:pt x="2419468" y="230056"/>
                  <a:pt x="2419467" y="313093"/>
                </a:cubicBezTo>
                <a:cubicBezTo>
                  <a:pt x="2419467" y="730537"/>
                  <a:pt x="2419468" y="1147981"/>
                  <a:pt x="2419468" y="1565425"/>
                </a:cubicBezTo>
                <a:cubicBezTo>
                  <a:pt x="2419468" y="1648462"/>
                  <a:pt x="2386481" y="1728099"/>
                  <a:pt x="2327765" y="1786815"/>
                </a:cubicBezTo>
                <a:cubicBezTo>
                  <a:pt x="2269049" y="1845531"/>
                  <a:pt x="2189412" y="1878518"/>
                  <a:pt x="2106375" y="1878518"/>
                </a:cubicBezTo>
                <a:lnTo>
                  <a:pt x="313093" y="1878518"/>
                </a:lnTo>
                <a:cubicBezTo>
                  <a:pt x="230056" y="1878518"/>
                  <a:pt x="150419" y="1845531"/>
                  <a:pt x="91703" y="1786815"/>
                </a:cubicBezTo>
                <a:cubicBezTo>
                  <a:pt x="32987" y="1728099"/>
                  <a:pt x="0" y="1648462"/>
                  <a:pt x="0" y="1565425"/>
                </a:cubicBezTo>
                <a:lnTo>
                  <a:pt x="0" y="31309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8862" tIns="228862" rIns="228862" bIns="228862" numCol="1" spcCol="1270" anchor="ctr" anchorCtr="0">
            <a:noAutofit/>
          </a:bodyPr>
          <a:lstStyle/>
          <a:p>
            <a:pPr lvl="0" algn="ctr" defTabSz="1600200">
              <a:lnSpc>
                <a:spcPct val="90000"/>
              </a:lnSpc>
              <a:spcBef>
                <a:spcPct val="0"/>
              </a:spcBef>
              <a:spcAft>
                <a:spcPct val="35000"/>
              </a:spcAft>
            </a:pPr>
            <a:r>
              <a:rPr lang="en-GB" sz="3600" kern="1200" dirty="0"/>
              <a:t>Grand Bargain</a:t>
            </a:r>
          </a:p>
        </p:txBody>
      </p:sp>
      <p:sp>
        <p:nvSpPr>
          <p:cNvPr id="8" name="TextBox 7"/>
          <p:cNvSpPr txBox="1"/>
          <p:nvPr/>
        </p:nvSpPr>
        <p:spPr>
          <a:xfrm>
            <a:off x="467544" y="4869160"/>
            <a:ext cx="5400600" cy="830997"/>
          </a:xfrm>
          <a:prstGeom prst="rect">
            <a:avLst/>
          </a:prstGeom>
          <a:noFill/>
        </p:spPr>
        <p:txBody>
          <a:bodyPr wrap="square" rtlCol="0">
            <a:spAutoFit/>
          </a:bodyPr>
          <a:lstStyle/>
          <a:p>
            <a:r>
              <a:rPr lang="en-GB" sz="2400" dirty="0" err="1">
                <a:solidFill>
                  <a:schemeClr val="bg1">
                    <a:lumMod val="50000"/>
                  </a:schemeClr>
                </a:solidFill>
              </a:rPr>
              <a:t>agendaforhumanity.org</a:t>
            </a:r>
            <a:endParaRPr lang="en-GB" sz="2400" dirty="0">
              <a:solidFill>
                <a:schemeClr val="bg1">
                  <a:lumMod val="50000"/>
                </a:schemeClr>
              </a:solidFill>
            </a:endParaRPr>
          </a:p>
          <a:p>
            <a:r>
              <a:rPr lang="en-GB" sz="2400" dirty="0" err="1">
                <a:solidFill>
                  <a:schemeClr val="bg1">
                    <a:lumMod val="50000"/>
                  </a:schemeClr>
                </a:solidFill>
              </a:rPr>
              <a:t>interagencystandingcommittee.org</a:t>
            </a:r>
            <a:endParaRPr lang="en-GB" sz="2400" dirty="0">
              <a:solidFill>
                <a:schemeClr val="bg1">
                  <a:lumMod val="50000"/>
                </a:schemeClr>
              </a:solidFill>
            </a:endParaRPr>
          </a:p>
        </p:txBody>
      </p:sp>
      <p:sp>
        <p:nvSpPr>
          <p:cNvPr id="2" name="Footer Placeholder 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 shared commitment to better serve people in need</a:t>
            </a:r>
          </a:p>
        </p:txBody>
      </p:sp>
      <p:graphicFrame>
        <p:nvGraphicFramePr>
          <p:cNvPr id="5" name="Content Placeholder 4"/>
          <p:cNvGraphicFramePr>
            <a:graphicFrameLocks noGrp="1"/>
          </p:cNvGraphicFramePr>
          <p:nvPr>
            <p:ph idx="13"/>
            <p:extLst>
              <p:ext uri="{D42A27DB-BD31-4B8C-83A1-F6EECF244321}">
                <p14:modId xmlns:p14="http://schemas.microsoft.com/office/powerpoint/2010/main" val="881918948"/>
              </p:ext>
            </p:extLst>
          </p:nvPr>
        </p:nvGraphicFramePr>
        <p:xfrm>
          <a:off x="457200" y="1393647"/>
          <a:ext cx="8229600" cy="474140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1037">
                <a:tc>
                  <a:txBody>
                    <a:bodyPr/>
                    <a:lstStyle/>
                    <a:p>
                      <a:r>
                        <a:rPr lang="en-GB" dirty="0"/>
                        <a:t>Area</a:t>
                      </a:r>
                    </a:p>
                  </a:txBody>
                  <a:tcPr/>
                </a:tc>
                <a:tc>
                  <a:txBody>
                    <a:bodyPr/>
                    <a:lstStyle/>
                    <a:p>
                      <a:r>
                        <a:rPr lang="en-GB" dirty="0"/>
                        <a:t>Co-conveners</a:t>
                      </a:r>
                    </a:p>
                  </a:txBody>
                  <a:tcPr/>
                </a:tc>
                <a:extLst>
                  <a:ext uri="{0D108BD9-81ED-4DB2-BD59-A6C34878D82A}">
                    <a16:rowId xmlns:a16="http://schemas.microsoft.com/office/drawing/2014/main" val="10000"/>
                  </a:ext>
                </a:extLst>
              </a:tr>
              <a:tr h="431037">
                <a:tc>
                  <a:txBody>
                    <a:bodyPr/>
                    <a:lstStyle/>
                    <a:p>
                      <a:r>
                        <a:rPr lang="en-GB" dirty="0"/>
                        <a:t>1. Greater transparency</a:t>
                      </a:r>
                    </a:p>
                  </a:txBody>
                  <a:tcPr/>
                </a:tc>
                <a:tc>
                  <a:txBody>
                    <a:bodyPr/>
                    <a:lstStyle/>
                    <a:p>
                      <a:r>
                        <a:rPr lang="en-GB" dirty="0"/>
                        <a:t>Netherlands</a:t>
                      </a:r>
                      <a:r>
                        <a:rPr lang="en-GB" baseline="0" dirty="0"/>
                        <a:t> &amp; World Bank</a:t>
                      </a:r>
                      <a:endParaRPr lang="en-GB" dirty="0"/>
                    </a:p>
                  </a:txBody>
                  <a:tcPr/>
                </a:tc>
                <a:extLst>
                  <a:ext uri="{0D108BD9-81ED-4DB2-BD59-A6C34878D82A}">
                    <a16:rowId xmlns:a16="http://schemas.microsoft.com/office/drawing/2014/main" val="10001"/>
                  </a:ext>
                </a:extLst>
              </a:tr>
              <a:tr h="431037">
                <a:tc>
                  <a:txBody>
                    <a:bodyPr/>
                    <a:lstStyle/>
                    <a:p>
                      <a:r>
                        <a:rPr lang="en-GB" dirty="0"/>
                        <a:t>2. Local</a:t>
                      </a:r>
                      <a:r>
                        <a:rPr lang="en-GB" baseline="0" dirty="0"/>
                        <a:t> &amp; national responders</a:t>
                      </a:r>
                      <a:endParaRPr lang="en-GB" dirty="0"/>
                    </a:p>
                  </a:txBody>
                  <a:tcPr/>
                </a:tc>
                <a:tc>
                  <a:txBody>
                    <a:bodyPr/>
                    <a:lstStyle/>
                    <a:p>
                      <a:r>
                        <a:rPr lang="en-GB" dirty="0"/>
                        <a:t>IFRC &amp; Switzerland</a:t>
                      </a:r>
                    </a:p>
                  </a:txBody>
                  <a:tcPr/>
                </a:tc>
                <a:extLst>
                  <a:ext uri="{0D108BD9-81ED-4DB2-BD59-A6C34878D82A}">
                    <a16:rowId xmlns:a16="http://schemas.microsoft.com/office/drawing/2014/main" val="10002"/>
                  </a:ext>
                </a:extLst>
              </a:tr>
              <a:tr h="431037">
                <a:tc>
                  <a:txBody>
                    <a:bodyPr/>
                    <a:lstStyle/>
                    <a:p>
                      <a:r>
                        <a:rPr lang="en-GB" dirty="0"/>
                        <a:t>3. Cash-based programming</a:t>
                      </a:r>
                    </a:p>
                  </a:txBody>
                  <a:tcPr/>
                </a:tc>
                <a:tc>
                  <a:txBody>
                    <a:bodyPr/>
                    <a:lstStyle/>
                    <a:p>
                      <a:r>
                        <a:rPr lang="en-GB" dirty="0"/>
                        <a:t>UK &amp; WFP</a:t>
                      </a:r>
                    </a:p>
                  </a:txBody>
                  <a:tcPr/>
                </a:tc>
                <a:extLst>
                  <a:ext uri="{0D108BD9-81ED-4DB2-BD59-A6C34878D82A}">
                    <a16:rowId xmlns:a16="http://schemas.microsoft.com/office/drawing/2014/main" val="10003"/>
                  </a:ext>
                </a:extLst>
              </a:tr>
              <a:tr h="431037">
                <a:tc>
                  <a:txBody>
                    <a:bodyPr/>
                    <a:lstStyle/>
                    <a:p>
                      <a:r>
                        <a:rPr lang="en-GB" dirty="0"/>
                        <a:t>4. Duplication &amp; management costs</a:t>
                      </a:r>
                    </a:p>
                  </a:txBody>
                  <a:tcPr/>
                </a:tc>
                <a:tc>
                  <a:txBody>
                    <a:bodyPr/>
                    <a:lstStyle/>
                    <a:p>
                      <a:r>
                        <a:rPr lang="en-GB" dirty="0"/>
                        <a:t>UNHCR &amp; Japan</a:t>
                      </a:r>
                    </a:p>
                  </a:txBody>
                  <a:tcPr/>
                </a:tc>
                <a:extLst>
                  <a:ext uri="{0D108BD9-81ED-4DB2-BD59-A6C34878D82A}">
                    <a16:rowId xmlns:a16="http://schemas.microsoft.com/office/drawing/2014/main" val="10004"/>
                  </a:ext>
                </a:extLst>
              </a:tr>
              <a:tr h="431037">
                <a:tc>
                  <a:txBody>
                    <a:bodyPr/>
                    <a:lstStyle/>
                    <a:p>
                      <a:r>
                        <a:rPr lang="en-GB" dirty="0"/>
                        <a:t>5. Joint &amp; impartial needs assessment</a:t>
                      </a:r>
                    </a:p>
                  </a:txBody>
                  <a:tcPr/>
                </a:tc>
                <a:tc>
                  <a:txBody>
                    <a:bodyPr/>
                    <a:lstStyle/>
                    <a:p>
                      <a:r>
                        <a:rPr lang="en-GB" dirty="0"/>
                        <a:t>OCHA &amp; ECHO</a:t>
                      </a:r>
                    </a:p>
                  </a:txBody>
                  <a:tcPr/>
                </a:tc>
                <a:extLst>
                  <a:ext uri="{0D108BD9-81ED-4DB2-BD59-A6C34878D82A}">
                    <a16:rowId xmlns:a16="http://schemas.microsoft.com/office/drawing/2014/main" val="10005"/>
                  </a:ext>
                </a:extLst>
              </a:tr>
              <a:tr h="431037">
                <a:tc>
                  <a:txBody>
                    <a:bodyPr/>
                    <a:lstStyle/>
                    <a:p>
                      <a:r>
                        <a:rPr lang="en-GB" dirty="0"/>
                        <a:t>6. Participation revolution</a:t>
                      </a:r>
                    </a:p>
                  </a:txBody>
                  <a:tcPr/>
                </a:tc>
                <a:tc>
                  <a:txBody>
                    <a:bodyPr/>
                    <a:lstStyle/>
                    <a:p>
                      <a:r>
                        <a:rPr lang="en-GB" dirty="0"/>
                        <a:t>US &amp; SCHR</a:t>
                      </a:r>
                    </a:p>
                  </a:txBody>
                  <a:tcPr/>
                </a:tc>
                <a:extLst>
                  <a:ext uri="{0D108BD9-81ED-4DB2-BD59-A6C34878D82A}">
                    <a16:rowId xmlns:a16="http://schemas.microsoft.com/office/drawing/2014/main" val="10006"/>
                  </a:ext>
                </a:extLst>
              </a:tr>
              <a:tr h="431037">
                <a:tc>
                  <a:txBody>
                    <a:bodyPr/>
                    <a:lstStyle/>
                    <a:p>
                      <a:r>
                        <a:rPr lang="en-GB" dirty="0"/>
                        <a:t>7. Multi-year planning &amp; funding</a:t>
                      </a:r>
                    </a:p>
                  </a:txBody>
                  <a:tcPr/>
                </a:tc>
                <a:tc>
                  <a:txBody>
                    <a:bodyPr/>
                    <a:lstStyle/>
                    <a:p>
                      <a:r>
                        <a:rPr lang="en-GB" dirty="0"/>
                        <a:t>UNICEF &amp; Canada</a:t>
                      </a:r>
                    </a:p>
                  </a:txBody>
                  <a:tcPr/>
                </a:tc>
                <a:extLst>
                  <a:ext uri="{0D108BD9-81ED-4DB2-BD59-A6C34878D82A}">
                    <a16:rowId xmlns:a16="http://schemas.microsoft.com/office/drawing/2014/main" val="10007"/>
                  </a:ext>
                </a:extLst>
              </a:tr>
              <a:tr h="431037">
                <a:tc>
                  <a:txBody>
                    <a:bodyPr/>
                    <a:lstStyle/>
                    <a:p>
                      <a:r>
                        <a:rPr lang="en-GB" dirty="0"/>
                        <a:t>8. Reduce earmarking</a:t>
                      </a:r>
                    </a:p>
                  </a:txBody>
                  <a:tcPr/>
                </a:tc>
                <a:tc>
                  <a:txBody>
                    <a:bodyPr/>
                    <a:lstStyle/>
                    <a:p>
                      <a:r>
                        <a:rPr lang="en-GB" dirty="0"/>
                        <a:t>ICRC &amp; Sweden</a:t>
                      </a:r>
                    </a:p>
                  </a:txBody>
                  <a:tcPr/>
                </a:tc>
                <a:extLst>
                  <a:ext uri="{0D108BD9-81ED-4DB2-BD59-A6C34878D82A}">
                    <a16:rowId xmlns:a16="http://schemas.microsoft.com/office/drawing/2014/main" val="10008"/>
                  </a:ext>
                </a:extLst>
              </a:tr>
              <a:tr h="431037">
                <a:tc>
                  <a:txBody>
                    <a:bodyPr/>
                    <a:lstStyle/>
                    <a:p>
                      <a:r>
                        <a:rPr lang="en-GB" dirty="0"/>
                        <a:t>9. Harmonise &amp; simplify reporting</a:t>
                      </a:r>
                    </a:p>
                  </a:txBody>
                  <a:tcPr/>
                </a:tc>
                <a:tc>
                  <a:txBody>
                    <a:bodyPr/>
                    <a:lstStyle/>
                    <a:p>
                      <a:r>
                        <a:rPr lang="en-GB" dirty="0"/>
                        <a:t>Germany &amp; ICVA</a:t>
                      </a:r>
                    </a:p>
                  </a:txBody>
                  <a:tcPr/>
                </a:tc>
                <a:extLst>
                  <a:ext uri="{0D108BD9-81ED-4DB2-BD59-A6C34878D82A}">
                    <a16:rowId xmlns:a16="http://schemas.microsoft.com/office/drawing/2014/main" val="10009"/>
                  </a:ext>
                </a:extLst>
              </a:tr>
              <a:tr h="431037">
                <a:tc>
                  <a:txBody>
                    <a:bodyPr/>
                    <a:lstStyle/>
                    <a:p>
                      <a:r>
                        <a:rPr lang="en-GB" dirty="0"/>
                        <a:t>10.</a:t>
                      </a:r>
                      <a:r>
                        <a:rPr lang="en-GB" baseline="0" dirty="0"/>
                        <a:t> Humanitarian-development nexus</a:t>
                      </a:r>
                      <a:endParaRPr lang="en-GB" dirty="0"/>
                    </a:p>
                  </a:txBody>
                  <a:tcPr/>
                </a:tc>
                <a:tc>
                  <a:txBody>
                    <a:bodyPr/>
                    <a:lstStyle/>
                    <a:p>
                      <a:r>
                        <a:rPr lang="en-GB" dirty="0"/>
                        <a:t>Denmark &amp; UNDP</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367483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343911"/>
            <a:ext cx="7700666" cy="996857"/>
          </a:xfrm>
        </p:spPr>
        <p:txBody>
          <a:bodyPr/>
          <a:lstStyle/>
          <a:p>
            <a:r>
              <a:rPr lang="en-GB" sz="3200" dirty="0"/>
              <a:t>Grand Bargain commitments on greater transparency</a:t>
            </a:r>
          </a:p>
        </p:txBody>
      </p:sp>
      <p:sp>
        <p:nvSpPr>
          <p:cNvPr id="20482" name="Content Placeholder 2"/>
          <p:cNvSpPr>
            <a:spLocks noGrp="1"/>
          </p:cNvSpPr>
          <p:nvPr>
            <p:ph idx="13"/>
          </p:nvPr>
        </p:nvSpPr>
        <p:spPr/>
        <p:txBody>
          <a:bodyPr/>
          <a:lstStyle/>
          <a:p>
            <a:pPr marL="447675" lvl="0" indent="-361950"/>
            <a:r>
              <a:rPr lang="en-GB" dirty="0">
                <a:solidFill>
                  <a:srgbClr val="000000"/>
                </a:solidFill>
              </a:rPr>
              <a:t>“</a:t>
            </a:r>
            <a:r>
              <a:rPr lang="en-GB" i="1" dirty="0">
                <a:solidFill>
                  <a:srgbClr val="000000"/>
                </a:solidFill>
              </a:rPr>
              <a:t>Aid organisations and donors commit to:</a:t>
            </a:r>
          </a:p>
          <a:p>
            <a:pPr marL="447675" lvl="0" indent="-361950">
              <a:buFont typeface="Arial" pitchFamily="34" charset="0"/>
              <a:buChar char="•"/>
            </a:pPr>
            <a:r>
              <a:rPr lang="en-GB" i="1" dirty="0">
                <a:solidFill>
                  <a:srgbClr val="000000"/>
                </a:solidFill>
              </a:rPr>
              <a:t>Publish timely, transparent, harmonised and open high-quality data on humanitarian funding within two years of the World Humanitarian Summit in Istanbul. We consider IATI to provide a basis for the purpose of a common standard.</a:t>
            </a:r>
          </a:p>
          <a:p>
            <a:pPr marL="447675" lvl="0" indent="-361950">
              <a:buFont typeface="Arial" pitchFamily="34" charset="0"/>
              <a:buChar char="•"/>
            </a:pPr>
            <a:r>
              <a:rPr lang="en-GB" i="1" dirty="0">
                <a:solidFill>
                  <a:srgbClr val="000000"/>
                </a:solidFill>
              </a:rPr>
              <a:t>Make use of appropriate data analysis.</a:t>
            </a:r>
          </a:p>
          <a:p>
            <a:pPr marL="447675" lvl="0" indent="-361950">
              <a:buFont typeface="Arial" pitchFamily="34" charset="0"/>
              <a:buChar char="•"/>
            </a:pPr>
            <a:r>
              <a:rPr lang="en-GB" i="1" dirty="0">
                <a:solidFill>
                  <a:srgbClr val="000000"/>
                </a:solidFill>
              </a:rPr>
              <a:t>Improve the digital platform and engage with the open-data standard community.</a:t>
            </a:r>
          </a:p>
          <a:p>
            <a:pPr marL="447675" lvl="0" indent="-361950">
              <a:buFont typeface="Arial" pitchFamily="34" charset="0"/>
              <a:buChar char="•"/>
            </a:pPr>
            <a:r>
              <a:rPr lang="en-GB" i="1" dirty="0">
                <a:solidFill>
                  <a:srgbClr val="000000"/>
                </a:solidFill>
              </a:rPr>
              <a:t>Support the capacity of all partners to access and publish data</a:t>
            </a:r>
            <a:r>
              <a:rPr lang="en-GB" dirty="0">
                <a:solidFill>
                  <a:srgbClr val="000000"/>
                </a:solidFill>
              </a:rPr>
              <a:t>”.</a:t>
            </a:r>
          </a:p>
          <a:p>
            <a:endParaRPr lang="en-GB" dirty="0"/>
          </a:p>
          <a:p>
            <a:endParaRPr lang="en-GB" dirty="0"/>
          </a:p>
          <a:p>
            <a:endParaRPr lang="en-GB" dirty="0"/>
          </a:p>
        </p:txBody>
      </p:sp>
      <p:sp>
        <p:nvSpPr>
          <p:cNvPr id="2" name="Footer Placeholder 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375307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z="3200" dirty="0"/>
              <a:t>Key milestones </a:t>
            </a:r>
          </a:p>
        </p:txBody>
      </p:sp>
      <p:sp>
        <p:nvSpPr>
          <p:cNvPr id="20482" name="Content Placeholder 2"/>
          <p:cNvSpPr>
            <a:spLocks noGrp="1"/>
          </p:cNvSpPr>
          <p:nvPr>
            <p:ph idx="13"/>
          </p:nvPr>
        </p:nvSpPr>
        <p:spPr>
          <a:xfrm>
            <a:off x="457200" y="1517140"/>
            <a:ext cx="8229600" cy="4609024"/>
          </a:xfrm>
        </p:spPr>
        <p:txBody>
          <a:bodyPr>
            <a:noAutofit/>
          </a:bodyPr>
          <a:lstStyle/>
          <a:p>
            <a:pPr marL="447675" indent="-361950">
              <a:buFont typeface="Arial" pitchFamily="34" charset="0"/>
              <a:buChar char="•"/>
            </a:pPr>
            <a:r>
              <a:rPr lang="en-GB" sz="2400" dirty="0">
                <a:solidFill>
                  <a:srgbClr val="000000"/>
                </a:solidFill>
              </a:rPr>
              <a:t>February-March 2017: background paper, online webinars, survey and interviews </a:t>
            </a:r>
          </a:p>
          <a:p>
            <a:pPr marL="447675" indent="-361950">
              <a:buFont typeface="Arial" pitchFamily="34" charset="0"/>
              <a:buChar char="•"/>
              <a:tabLst>
                <a:tab pos="361950" algn="l"/>
              </a:tabLst>
            </a:pPr>
            <a:r>
              <a:rPr lang="en-GB" sz="2400" dirty="0">
                <a:solidFill>
                  <a:srgbClr val="000000"/>
                </a:solidFill>
              </a:rPr>
              <a:t>March-April 2017: consultation process</a:t>
            </a:r>
          </a:p>
          <a:p>
            <a:pPr marL="447675" indent="-361950">
              <a:buFont typeface="Arial" pitchFamily="34" charset="0"/>
              <a:buChar char="•"/>
              <a:tabLst>
                <a:tab pos="361950" algn="l"/>
              </a:tabLst>
            </a:pPr>
            <a:r>
              <a:rPr lang="en-GB" sz="2400" dirty="0">
                <a:solidFill>
                  <a:srgbClr val="000000"/>
                </a:solidFill>
              </a:rPr>
              <a:t>May 2017: new enhancements proposed for v2.03</a:t>
            </a:r>
          </a:p>
          <a:p>
            <a:pPr marL="447675" indent="-361950">
              <a:buFont typeface="Arial" pitchFamily="34" charset="0"/>
              <a:buChar char="•"/>
              <a:tabLst>
                <a:tab pos="268288" algn="l"/>
              </a:tabLst>
            </a:pPr>
            <a:r>
              <a:rPr lang="en-GB" sz="2400" dirty="0">
                <a:solidFill>
                  <a:srgbClr val="000000"/>
                </a:solidFill>
              </a:rPr>
              <a:t>June 2017: baseline assessment and revised monitoring 	framework</a:t>
            </a:r>
          </a:p>
          <a:p>
            <a:pPr marL="447675" indent="-361950">
              <a:buFont typeface="Arial" pitchFamily="34" charset="0"/>
              <a:buChar char="•"/>
              <a:tabLst>
                <a:tab pos="361950" algn="l"/>
              </a:tabLst>
            </a:pPr>
            <a:r>
              <a:rPr lang="en-GB" sz="2400" dirty="0">
                <a:solidFill>
                  <a:srgbClr val="000000"/>
                </a:solidFill>
              </a:rPr>
              <a:t>June 2017: online transparency dashboard (Beta)</a:t>
            </a:r>
          </a:p>
          <a:p>
            <a:pPr marL="447675" indent="-361950">
              <a:buFont typeface="Arial" pitchFamily="34" charset="0"/>
              <a:buChar char="•"/>
              <a:tabLst>
                <a:tab pos="361950" algn="l"/>
              </a:tabLst>
            </a:pPr>
            <a:r>
              <a:rPr lang="en-GB" sz="2400" dirty="0" err="1">
                <a:solidFill>
                  <a:srgbClr val="000000"/>
                </a:solidFill>
              </a:rPr>
              <a:t>Ongoing</a:t>
            </a:r>
            <a:r>
              <a:rPr lang="en-GB" sz="2400" dirty="0">
                <a:solidFill>
                  <a:srgbClr val="000000"/>
                </a:solidFill>
              </a:rPr>
              <a:t>: technical work to ensure FTS-IATI interoperability</a:t>
            </a:r>
          </a:p>
          <a:p>
            <a:pPr indent="266700">
              <a:buFont typeface="Arial" pitchFamily="34" charset="0"/>
              <a:buChar char="•"/>
              <a:tabLst>
                <a:tab pos="361950" algn="l"/>
              </a:tabLst>
            </a:pPr>
            <a:endParaRPr lang="en-GB" sz="2400" dirty="0"/>
          </a:p>
          <a:p>
            <a:endParaRPr lang="en-GB" sz="2400" dirty="0"/>
          </a:p>
          <a:p>
            <a:endParaRPr lang="en-GB" sz="2400" dirty="0"/>
          </a:p>
        </p:txBody>
      </p:sp>
      <p:sp>
        <p:nvSpPr>
          <p:cNvPr id="4" name="Footer Placeholder 3"/>
          <p:cNvSpPr>
            <a:spLocks noGrp="1"/>
          </p:cNvSpPr>
          <p:nvPr>
            <p:ph type="ftr" sz="quarter" idx="14"/>
          </p:nvPr>
        </p:nvSpPr>
        <p:spPr>
          <a:xfrm>
            <a:off x="348162" y="6356350"/>
            <a:ext cx="6694213" cy="365125"/>
          </a:xfrm>
        </p:spPr>
        <p:txBody>
          <a:bodyPr/>
          <a:lstStyle/>
          <a:p>
            <a:pPr algn="l"/>
            <a:r>
              <a:rPr lang="en-US" dirty="0"/>
              <a:t>Implementing &amp; monitoring the Grand Bargain commitments on transparency / www.devinit.org</a:t>
            </a:r>
          </a:p>
        </p:txBody>
      </p:sp>
    </p:spTree>
    <p:extLst>
      <p:ext uri="{BB962C8B-B14F-4D97-AF65-F5344CB8AC3E}">
        <p14:creationId xmlns:p14="http://schemas.microsoft.com/office/powerpoint/2010/main" val="299225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z="3200" dirty="0"/>
              <a:t>Baseline report findings</a:t>
            </a:r>
          </a:p>
        </p:txBody>
      </p:sp>
      <p:sp>
        <p:nvSpPr>
          <p:cNvPr id="20482" name="Content Placeholder 2"/>
          <p:cNvSpPr>
            <a:spLocks noGrp="1"/>
          </p:cNvSpPr>
          <p:nvPr>
            <p:ph idx="13"/>
          </p:nvPr>
        </p:nvSpPr>
        <p:spPr>
          <a:xfrm>
            <a:off x="457200" y="1517140"/>
            <a:ext cx="8229600" cy="4609024"/>
          </a:xfrm>
        </p:spPr>
        <p:txBody>
          <a:bodyPr/>
          <a:lstStyle/>
          <a:p>
            <a:pPr marL="342900" indent="-342900">
              <a:buFont typeface="Arial"/>
              <a:buChar char="•"/>
            </a:pPr>
            <a:r>
              <a:rPr lang="en-GB" sz="2400" dirty="0"/>
              <a:t>43% are already members of IATI</a:t>
            </a:r>
          </a:p>
          <a:p>
            <a:pPr marL="342900" lvl="0" indent="-342900">
              <a:buFont typeface="Arial"/>
              <a:buChar char="•"/>
            </a:pPr>
            <a:r>
              <a:rPr lang="en-GB" sz="2400" dirty="0"/>
              <a:t>73% are already publishing some open data via IATI</a:t>
            </a:r>
          </a:p>
          <a:p>
            <a:pPr marL="342900" lvl="0" indent="-342900">
              <a:buFont typeface="Arial"/>
              <a:buChar char="•"/>
            </a:pPr>
            <a:r>
              <a:rPr lang="en-GB" sz="2400" dirty="0"/>
              <a:t>61% are currently publishing humanitarian aid data</a:t>
            </a:r>
          </a:p>
          <a:p>
            <a:pPr marL="342900" lvl="0" indent="-342900">
              <a:buFont typeface="Arial"/>
              <a:buChar char="•"/>
            </a:pPr>
            <a:r>
              <a:rPr lang="en-GB" sz="2400" dirty="0"/>
              <a:t>No organisations are using the humanitarian elements of v2.02</a:t>
            </a:r>
          </a:p>
          <a:p>
            <a:pPr indent="266700">
              <a:buFont typeface="Arial" pitchFamily="34" charset="0"/>
              <a:buChar char="•"/>
              <a:tabLst>
                <a:tab pos="361950" algn="l"/>
              </a:tabLst>
            </a:pPr>
            <a:endParaRPr lang="en-GB" sz="2400" dirty="0"/>
          </a:p>
          <a:p>
            <a:endParaRPr lang="en-GB" dirty="0"/>
          </a:p>
          <a:p>
            <a:endParaRPr lang="en-GB" dirty="0"/>
          </a:p>
        </p:txBody>
      </p:sp>
      <p:sp>
        <p:nvSpPr>
          <p:cNvPr id="2" name="Footer Placeholder 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195918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z="3200" dirty="0"/>
              <a:t>Key challenges for publishers</a:t>
            </a:r>
          </a:p>
        </p:txBody>
      </p:sp>
      <p:sp>
        <p:nvSpPr>
          <p:cNvPr id="20482" name="Content Placeholder 2"/>
          <p:cNvSpPr>
            <a:spLocks noGrp="1"/>
          </p:cNvSpPr>
          <p:nvPr>
            <p:ph idx="13"/>
          </p:nvPr>
        </p:nvSpPr>
        <p:spPr>
          <a:xfrm>
            <a:off x="457200" y="1517140"/>
            <a:ext cx="8229600" cy="4609024"/>
          </a:xfrm>
        </p:spPr>
        <p:txBody>
          <a:bodyPr>
            <a:normAutofit/>
          </a:bodyPr>
          <a:lstStyle/>
          <a:p>
            <a:pPr marL="342900" indent="-342900">
              <a:buFont typeface="Arial"/>
              <a:buChar char="•"/>
            </a:pPr>
            <a:r>
              <a:rPr lang="en-GB" sz="3200" dirty="0"/>
              <a:t>Concerns on data privacy and/or security</a:t>
            </a:r>
          </a:p>
          <a:p>
            <a:pPr marL="342900" lvl="0" indent="-342900">
              <a:buFont typeface="Arial"/>
              <a:buChar char="•"/>
            </a:pPr>
            <a:r>
              <a:rPr lang="en-GB" sz="3200" dirty="0" err="1"/>
              <a:t>Outdated</a:t>
            </a:r>
            <a:r>
              <a:rPr lang="en-GB" sz="3200" dirty="0"/>
              <a:t> IT systems, lack of capacity or resources</a:t>
            </a:r>
          </a:p>
          <a:p>
            <a:pPr marL="342900" indent="-342900">
              <a:buFont typeface="Arial"/>
              <a:buChar char="•"/>
            </a:pPr>
            <a:r>
              <a:rPr lang="en-GB" sz="3200" dirty="0"/>
              <a:t>Ability to publish timely and forward-looking data</a:t>
            </a:r>
          </a:p>
          <a:p>
            <a:pPr marL="342900" lvl="0" indent="-342900">
              <a:buFont typeface="Arial"/>
              <a:buChar char="•"/>
            </a:pPr>
            <a:endParaRPr lang="en-GB" sz="3200" dirty="0"/>
          </a:p>
          <a:p>
            <a:pPr indent="266700">
              <a:buFont typeface="Arial" pitchFamily="34" charset="0"/>
              <a:buChar char="•"/>
              <a:tabLst>
                <a:tab pos="361950" algn="l"/>
              </a:tabLst>
            </a:pPr>
            <a:endParaRPr lang="en-GB" sz="2400" dirty="0"/>
          </a:p>
          <a:p>
            <a:endParaRPr lang="en-GB" dirty="0"/>
          </a:p>
          <a:p>
            <a:endParaRPr lang="en-GB" dirty="0"/>
          </a:p>
        </p:txBody>
      </p:sp>
      <p:sp>
        <p:nvSpPr>
          <p:cNvPr id="2" name="Footer Placeholder 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208183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z="3200" dirty="0"/>
              <a:t>Opportunities</a:t>
            </a:r>
          </a:p>
        </p:txBody>
      </p:sp>
      <p:sp>
        <p:nvSpPr>
          <p:cNvPr id="20482" name="Content Placeholder 2"/>
          <p:cNvSpPr>
            <a:spLocks noGrp="1"/>
          </p:cNvSpPr>
          <p:nvPr>
            <p:ph idx="13"/>
          </p:nvPr>
        </p:nvSpPr>
        <p:spPr>
          <a:xfrm>
            <a:off x="457200" y="1517140"/>
            <a:ext cx="8229600" cy="4609024"/>
          </a:xfrm>
        </p:spPr>
        <p:txBody>
          <a:bodyPr>
            <a:normAutofit/>
          </a:bodyPr>
          <a:lstStyle/>
          <a:p>
            <a:pPr marL="342900" lvl="0" indent="-342900">
              <a:buFont typeface="Arial"/>
              <a:buChar char="•"/>
            </a:pPr>
            <a:r>
              <a:rPr lang="en-GB" sz="3200" dirty="0"/>
              <a:t>V2.03 is a step in the right direction</a:t>
            </a:r>
          </a:p>
          <a:p>
            <a:pPr marL="342900" indent="-342900">
              <a:buFont typeface="Arial"/>
              <a:buChar char="•"/>
            </a:pPr>
            <a:r>
              <a:rPr lang="en-GB" sz="3200" dirty="0"/>
              <a:t>Progress on automatic import of IATI data by FTS</a:t>
            </a:r>
          </a:p>
          <a:p>
            <a:pPr marL="342900" lvl="0" indent="-342900">
              <a:buFont typeface="Arial"/>
              <a:buChar char="•"/>
            </a:pPr>
            <a:r>
              <a:rPr lang="en-GB" sz="3200" dirty="0"/>
              <a:t>Extending support and learning mechanisms</a:t>
            </a:r>
          </a:p>
          <a:p>
            <a:pPr marL="342900" lvl="0" indent="-342900">
              <a:buFont typeface="Arial"/>
              <a:buChar char="•"/>
            </a:pPr>
            <a:r>
              <a:rPr lang="en-GB" sz="3200" dirty="0"/>
              <a:t>Demonstrating data use</a:t>
            </a:r>
          </a:p>
          <a:p>
            <a:pPr indent="266700">
              <a:buFont typeface="Arial" pitchFamily="34" charset="0"/>
              <a:buChar char="•"/>
              <a:tabLst>
                <a:tab pos="361950" algn="l"/>
              </a:tabLst>
            </a:pPr>
            <a:endParaRPr lang="en-GB" sz="2400" dirty="0"/>
          </a:p>
          <a:p>
            <a:endParaRPr lang="en-GB" dirty="0"/>
          </a:p>
          <a:p>
            <a:endParaRPr lang="en-GB" dirty="0"/>
          </a:p>
        </p:txBody>
      </p:sp>
      <p:sp>
        <p:nvSpPr>
          <p:cNvPr id="2" name="Footer Placeholder 1"/>
          <p:cNvSpPr>
            <a:spLocks noGrp="1"/>
          </p:cNvSpPr>
          <p:nvPr>
            <p:ph type="ftr" sz="quarter" idx="14"/>
          </p:nvPr>
        </p:nvSpPr>
        <p:spPr/>
        <p:txBody>
          <a:bodyPr/>
          <a:lstStyle/>
          <a:p>
            <a:pPr algn="l"/>
            <a:r>
              <a:rPr lang="en-US"/>
              <a:t>Implementing &amp; monitoring the Grand Bargain commitments on transparency/ www.devinit.org</a:t>
            </a:r>
            <a:endParaRPr lang="en-US" dirty="0"/>
          </a:p>
        </p:txBody>
      </p:sp>
    </p:spTree>
    <p:extLst>
      <p:ext uri="{BB962C8B-B14F-4D97-AF65-F5344CB8AC3E}">
        <p14:creationId xmlns:p14="http://schemas.microsoft.com/office/powerpoint/2010/main" val="3836048743"/>
      </p:ext>
    </p:extLst>
  </p:cSld>
  <p:clrMapOvr>
    <a:masterClrMapping/>
  </p:clrMapOvr>
</p:sld>
</file>

<file path=ppt/theme/theme1.xml><?xml version="1.0" encoding="utf-8"?>
<a:theme xmlns:a="http://schemas.openxmlformats.org/drawingml/2006/main" name="DVIJ5101_Powerpoint_Template_300117">
  <a:themeElements>
    <a:clrScheme name="DI_Theme 1">
      <a:dk1>
        <a:sysClr val="windowText" lastClr="000000"/>
      </a:dk1>
      <a:lt1>
        <a:sysClr val="window" lastClr="FFFFFF"/>
      </a:lt1>
      <a:dk2>
        <a:srgbClr val="E8443A"/>
      </a:dk2>
      <a:lt2>
        <a:srgbClr val="453F43"/>
      </a:lt2>
      <a:accent1>
        <a:srgbClr val="E8443A"/>
      </a:accent1>
      <a:accent2>
        <a:srgbClr val="F8C1B3"/>
      </a:accent2>
      <a:accent3>
        <a:srgbClr val="F0836E"/>
      </a:accent3>
      <a:accent4>
        <a:srgbClr val="BD2729"/>
      </a:accent4>
      <a:accent5>
        <a:srgbClr val="8F1C14"/>
      </a:accent5>
      <a:accent6>
        <a:srgbClr val="6B656A"/>
      </a:accent6>
      <a:hlink>
        <a:srgbClr val="E8443A"/>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 Theme">
  <a:themeElements>
    <a:clrScheme name="DI_Theme 1">
      <a:dk1>
        <a:sysClr val="windowText" lastClr="000000"/>
      </a:dk1>
      <a:lt1>
        <a:sysClr val="window" lastClr="FFFFFF"/>
      </a:lt1>
      <a:dk2>
        <a:srgbClr val="E8443A"/>
      </a:dk2>
      <a:lt2>
        <a:srgbClr val="453F43"/>
      </a:lt2>
      <a:accent1>
        <a:srgbClr val="E8443A"/>
      </a:accent1>
      <a:accent2>
        <a:srgbClr val="F8C1B3"/>
      </a:accent2>
      <a:accent3>
        <a:srgbClr val="F0836E"/>
      </a:accent3>
      <a:accent4>
        <a:srgbClr val="BD2729"/>
      </a:accent4>
      <a:accent5>
        <a:srgbClr val="8F1C14"/>
      </a:accent5>
      <a:accent6>
        <a:srgbClr val="6B656A"/>
      </a:accent6>
      <a:hlink>
        <a:srgbClr val="E8443A"/>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10516</TotalTime>
  <Words>2530</Words>
  <Application>Microsoft Office PowerPoint</Application>
  <PresentationFormat>On-screen Show (4:3)</PresentationFormat>
  <Paragraphs>193</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 Unicode MS</vt:lpstr>
      <vt:lpstr>ＭＳ Ｐゴシック</vt:lpstr>
      <vt:lpstr>Arial</vt:lpstr>
      <vt:lpstr>Calibri</vt:lpstr>
      <vt:lpstr>DVIJ5101_Powerpoint_Template_300117</vt:lpstr>
      <vt:lpstr>DI Theme</vt:lpstr>
      <vt:lpstr>PowerPoint Presentation</vt:lpstr>
      <vt:lpstr> People in need of humanitarian assistance Rising numbers, complex needs </vt:lpstr>
      <vt:lpstr>What is the Grand Bargain?</vt:lpstr>
      <vt:lpstr>A shared commitment to better serve people in need</vt:lpstr>
      <vt:lpstr>Grand Bargain commitments on greater transparency</vt:lpstr>
      <vt:lpstr>Key milestones </vt:lpstr>
      <vt:lpstr>Baseline report findings</vt:lpstr>
      <vt:lpstr>Key challenges for publishers</vt:lpstr>
      <vt:lpstr>Opportunities</vt:lpstr>
      <vt:lpstr>Next steps</vt:lpstr>
      <vt:lpstr>Building synergies</vt:lpstr>
      <vt:lpstr>What can IATI members do?</vt:lpstr>
      <vt:lpstr>More information</vt:lpstr>
      <vt:lpstr>PowerPoint Presentation</vt:lpstr>
    </vt:vector>
  </TitlesOfParts>
  <Company>UNOPS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Daeun LEE</dc:creator>
  <cp:lastModifiedBy>Amy Silcock</cp:lastModifiedBy>
  <cp:revision>509</cp:revision>
  <cp:lastPrinted>2017-10-02T22:45:28Z</cp:lastPrinted>
  <dcterms:created xsi:type="dcterms:W3CDTF">2014-01-14T13:27:25Z</dcterms:created>
  <dcterms:modified xsi:type="dcterms:W3CDTF">2018-07-02T13:11:36Z</dcterms:modified>
</cp:coreProperties>
</file>