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1" r:id="rId3"/>
    <p:sldId id="292" r:id="rId4"/>
    <p:sldId id="293" r:id="rId5"/>
    <p:sldId id="305" r:id="rId6"/>
    <p:sldId id="282" r:id="rId7"/>
    <p:sldId id="283" r:id="rId8"/>
    <p:sldId id="286" r:id="rId9"/>
    <p:sldId id="301" r:id="rId10"/>
    <p:sldId id="294" r:id="rId11"/>
    <p:sldId id="302" r:id="rId12"/>
    <p:sldId id="303" r:id="rId13"/>
    <p:sldId id="304" r:id="rId14"/>
    <p:sldId id="300" r:id="rId15"/>
    <p:sldId id="284" r:id="rId16"/>
    <p:sldId id="280"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79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i Hillman" initials="JH" lastIdx="16" clrIdx="0">
    <p:extLst>
      <p:ext uri="{19B8F6BF-5375-455C-9EA6-DF929625EA0E}">
        <p15:presenceInfo xmlns:p15="http://schemas.microsoft.com/office/powerpoint/2012/main" userId="S-1-5-21-3535810530-4225766307-1564126992-1318" providerId="AD"/>
      </p:ext>
    </p:extLst>
  </p:cmAuthor>
  <p:cmAuthor id="2" name="IATI" initials="AP" lastIdx="11" clrIdx="1">
    <p:extLst>
      <p:ext uri="{19B8F6BF-5375-455C-9EA6-DF929625EA0E}">
        <p15:presenceInfo xmlns:p15="http://schemas.microsoft.com/office/powerpoint/2012/main" userId="IATI" providerId="None"/>
      </p:ext>
    </p:extLst>
  </p:cmAuthor>
  <p:cmAuthor id="3" name="John Adams" initials="JA" lastIdx="5" clrIdx="2">
    <p:extLst>
      <p:ext uri="{19B8F6BF-5375-455C-9EA6-DF929625EA0E}">
        <p15:presenceInfo xmlns:p15="http://schemas.microsoft.com/office/powerpoint/2012/main" userId="S-1-5-21-2123314590-1081484838-924725345-2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DDB"/>
    <a:srgbClr val="CDD6EB"/>
    <a:srgbClr val="C7E6FB"/>
    <a:srgbClr val="CDDBEB"/>
    <a:srgbClr val="72B08B"/>
    <a:srgbClr val="000000"/>
    <a:srgbClr val="3B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30" autoAdjust="0"/>
    <p:restoredTop sz="79416" autoAdjust="0"/>
  </p:normalViewPr>
  <p:slideViewPr>
    <p:cSldViewPr>
      <p:cViewPr varScale="1">
        <p:scale>
          <a:sx n="54" d="100"/>
          <a:sy n="54" d="100"/>
        </p:scale>
        <p:origin x="636" y="40"/>
      </p:cViewPr>
      <p:guideLst>
        <p:guide orient="horz" pos="2160"/>
        <p:guide pos="17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5F82E-24DE-4C7C-9258-E8739E0CDFF7}" type="datetimeFigureOut">
              <a:rPr lang="en-GB" smtClean="0"/>
              <a:t>02/10/2017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A8293-0E5D-40C0-8D0E-146ED2B5CB6E}" type="slidenum">
              <a:rPr lang="en-GB" smtClean="0"/>
              <a:t>‹#›</a:t>
            </a:fld>
            <a:endParaRPr lang="en-GB"/>
          </a:p>
        </p:txBody>
      </p:sp>
    </p:spTree>
    <p:extLst>
      <p:ext uri="{BB962C8B-B14F-4D97-AF65-F5344CB8AC3E}">
        <p14:creationId xmlns:p14="http://schemas.microsoft.com/office/powerpoint/2010/main" val="94711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These problems are not unique to IATI </a:t>
            </a:r>
            <a:r>
              <a:rPr lang="en-GB" dirty="0"/>
              <a:t>- “Open data initiatives have a “chicken and egg problem”: a lack of standardised data results in a lack of demand for standardised data” (Powered by Data report).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rtl="0"/>
            <a:r>
              <a:rPr lang="en-GB" sz="1200" b="0" i="0" u="none" strike="noStrike" kern="1200" dirty="0">
                <a:solidFill>
                  <a:schemeClr val="tx1"/>
                </a:solidFill>
                <a:effectLst/>
                <a:latin typeface="+mn-lt"/>
                <a:ea typeface="+mn-ea"/>
                <a:cs typeface="+mn-cs"/>
              </a:rPr>
              <a:t>Barriers to data use identified by research include:</a:t>
            </a:r>
            <a:endParaRPr lang="en-GB" b="0" dirty="0">
              <a:effectLst/>
            </a:endParaRPr>
          </a:p>
          <a:p>
            <a:pPr marL="171450" indent="-171450" rtl="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Lack of basic awareness, training &amp; guidance (particularly amongst non-tech audiences)</a:t>
            </a:r>
          </a:p>
          <a:p>
            <a:pPr marL="171450" indent="-171450" rtl="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Partner countries have difficulties or choose not to integrate IATI data into national systems </a:t>
            </a:r>
          </a:p>
          <a:p>
            <a:pPr marL="171450" indent="-171450" rtl="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Data quality issues affecting the trust in and usefulness of IATI data</a:t>
            </a:r>
          </a:p>
          <a:p>
            <a:pPr marL="171450" indent="-171450" rtl="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Existing tools do not facilitate easy access to the data</a:t>
            </a:r>
          </a:p>
          <a:p>
            <a:pPr marL="171450" indent="-171450" rtl="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Language barriers inhibit access to data</a:t>
            </a:r>
          </a:p>
        </p:txBody>
      </p:sp>
      <p:sp>
        <p:nvSpPr>
          <p:cNvPr id="4" name="Slide Number Placeholder 3"/>
          <p:cNvSpPr>
            <a:spLocks noGrp="1"/>
          </p:cNvSpPr>
          <p:nvPr>
            <p:ph type="sldNum" sz="quarter" idx="10"/>
          </p:nvPr>
        </p:nvSpPr>
        <p:spPr/>
        <p:txBody>
          <a:bodyPr/>
          <a:lstStyle/>
          <a:p>
            <a:fld id="{735A8293-0E5D-40C0-8D0E-146ED2B5CB6E}" type="slidenum">
              <a:rPr lang="en-GB" smtClean="0"/>
              <a:t>2</a:t>
            </a:fld>
            <a:endParaRPr lang="en-GB"/>
          </a:p>
        </p:txBody>
      </p:sp>
    </p:spTree>
    <p:extLst>
      <p:ext uri="{BB962C8B-B14F-4D97-AF65-F5344CB8AC3E}">
        <p14:creationId xmlns:p14="http://schemas.microsoft.com/office/powerpoint/2010/main" val="2139414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A8293-0E5D-40C0-8D0E-146ED2B5CB6E}" type="slidenum">
              <a:rPr lang="en-GB" smtClean="0"/>
              <a:t>12</a:t>
            </a:fld>
            <a:endParaRPr lang="en-GB"/>
          </a:p>
        </p:txBody>
      </p:sp>
    </p:spTree>
    <p:extLst>
      <p:ext uri="{BB962C8B-B14F-4D97-AF65-F5344CB8AC3E}">
        <p14:creationId xmlns:p14="http://schemas.microsoft.com/office/powerpoint/2010/main" val="547627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A8293-0E5D-40C0-8D0E-146ED2B5CB6E}" type="slidenum">
              <a:rPr lang="en-GB" smtClean="0"/>
              <a:t>13</a:t>
            </a:fld>
            <a:endParaRPr lang="en-GB"/>
          </a:p>
        </p:txBody>
      </p:sp>
    </p:spTree>
    <p:extLst>
      <p:ext uri="{BB962C8B-B14F-4D97-AF65-F5344CB8AC3E}">
        <p14:creationId xmlns:p14="http://schemas.microsoft.com/office/powerpoint/2010/main" val="3732487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A8293-0E5D-40C0-8D0E-146ED2B5CB6E}" type="slidenum">
              <a:rPr lang="en-GB" smtClean="0"/>
              <a:t>14</a:t>
            </a:fld>
            <a:endParaRPr lang="en-GB"/>
          </a:p>
        </p:txBody>
      </p:sp>
    </p:spTree>
    <p:extLst>
      <p:ext uri="{BB962C8B-B14F-4D97-AF65-F5344CB8AC3E}">
        <p14:creationId xmlns:p14="http://schemas.microsoft.com/office/powerpoint/2010/main" val="562078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GB" sz="1200" b="0" i="0" u="none" strike="noStrike" kern="1200" dirty="0">
                <a:solidFill>
                  <a:schemeClr val="tx1"/>
                </a:solidFill>
                <a:effectLst/>
                <a:latin typeface="+mn-lt"/>
                <a:ea typeface="+mn-ea"/>
                <a:cs typeface="+mn-cs"/>
              </a:rPr>
              <a:t>For example staff in finance ministries and donor country offices will be using this data to inform decisions on resource allocations, while CSOS, MPs and journalists will be using the data to holder governments to account for their use of development resources.</a:t>
            </a:r>
            <a:endParaRPr lang="en-GB" b="0" dirty="0">
              <a:effectLst/>
            </a:endParaRPr>
          </a:p>
          <a:p>
            <a:pPr marL="171450" indent="-171450" rtl="0">
              <a:buFont typeface="Arial" panose="020B0604020202020204" pitchFamily="34" charset="0"/>
              <a:buChar char="•"/>
            </a:pPr>
            <a:r>
              <a:rPr lang="en-GB" sz="1200" b="0" i="0" u="none" strike="noStrike" kern="1200" dirty="0">
                <a:solidFill>
                  <a:schemeClr val="tx1"/>
                </a:solidFill>
                <a:effectLst/>
                <a:latin typeface="+mn-lt"/>
                <a:ea typeface="+mn-ea"/>
                <a:cs typeface="+mn-cs"/>
              </a:rPr>
              <a:t>In future, IATI data is likely to be used in conjunction with other data sources to provide the information that users need – interoperability of IATI data is therefore important, as is promoting data use of data more widely as a means of meeting and monitoring progress towards sustainable development outcomes.</a:t>
            </a:r>
            <a:endParaRPr lang="en-GB" b="0" dirty="0">
              <a:effectLst/>
            </a:endParaRPr>
          </a:p>
          <a:p>
            <a:pPr rtl="0"/>
            <a:br>
              <a:rPr lang="en-GB" b="0" dirty="0">
                <a:effectLst/>
              </a:rPr>
            </a:br>
            <a:r>
              <a:rPr lang="en-GB" sz="1200" b="0" i="0" u="none" strike="noStrike" kern="1200" dirty="0">
                <a:solidFill>
                  <a:schemeClr val="tx1"/>
                </a:solidFill>
                <a:effectLst/>
                <a:latin typeface="+mn-lt"/>
                <a:ea typeface="+mn-ea"/>
                <a:cs typeface="+mn-cs"/>
              </a:rPr>
              <a:t>STOP AND ASK IF THESE ARE THE RIGHT OBJECTIVES.</a:t>
            </a:r>
            <a:endParaRPr lang="en-GB" b="0" dirty="0">
              <a:effectLst/>
            </a:endParaRPr>
          </a:p>
        </p:txBody>
      </p:sp>
      <p:sp>
        <p:nvSpPr>
          <p:cNvPr id="4" name="Slide Number Placeholder 3"/>
          <p:cNvSpPr>
            <a:spLocks noGrp="1"/>
          </p:cNvSpPr>
          <p:nvPr>
            <p:ph type="sldNum" sz="quarter" idx="10"/>
          </p:nvPr>
        </p:nvSpPr>
        <p:spPr/>
        <p:txBody>
          <a:bodyPr/>
          <a:lstStyle/>
          <a:p>
            <a:fld id="{735A8293-0E5D-40C0-8D0E-146ED2B5CB6E}" type="slidenum">
              <a:rPr lang="en-GB" smtClean="0"/>
              <a:t>16</a:t>
            </a:fld>
            <a:endParaRPr lang="en-GB"/>
          </a:p>
        </p:txBody>
      </p:sp>
    </p:spTree>
    <p:extLst>
      <p:ext uri="{BB962C8B-B14F-4D97-AF65-F5344CB8AC3E}">
        <p14:creationId xmlns:p14="http://schemas.microsoft.com/office/powerpoint/2010/main" val="356553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Data use is a clear priority in our vision, mission, strategic direction and Theory of </a:t>
            </a:r>
            <a:r>
              <a:rPr lang="en-GB" sz="1200" b="0" i="0" u="none" strike="noStrike" kern="1200">
                <a:solidFill>
                  <a:schemeClr val="tx1"/>
                </a:solidFill>
                <a:effectLst/>
                <a:latin typeface="+mn-lt"/>
                <a:ea typeface="+mn-ea"/>
                <a:cs typeface="+mn-cs"/>
              </a:rPr>
              <a:t>Change.</a:t>
            </a:r>
          </a:p>
          <a:p>
            <a:endParaRPr lang="en-GB" sz="1200" b="0" i="0" u="none" strike="noStrike" kern="1200">
              <a:solidFill>
                <a:schemeClr val="tx1"/>
              </a:solidFill>
              <a:effectLst/>
              <a:latin typeface="+mn-lt"/>
              <a:ea typeface="+mn-ea"/>
              <a:cs typeface="+mn-cs"/>
            </a:endParaRPr>
          </a:p>
          <a:p>
            <a:pPr marL="171450" indent="-171450">
              <a:buFont typeface="Arial" panose="020B0604020202020204" pitchFamily="34" charset="0"/>
              <a:buChar char="•"/>
            </a:pPr>
            <a:r>
              <a:rPr lang="en-GB"/>
              <a:t>Feedback </a:t>
            </a:r>
            <a:r>
              <a:rPr lang="en-GB" dirty="0"/>
              <a:t>from more than 100 stakeholders across the IATI community.</a:t>
            </a:r>
          </a:p>
          <a:p>
            <a:pPr marL="171450" indent="-171450">
              <a:buFont typeface="Arial" panose="020B0604020202020204" pitchFamily="34" charset="0"/>
              <a:buChar char="•"/>
            </a:pPr>
            <a:r>
              <a:rPr lang="en-GB" dirty="0"/>
              <a:t>User research earlier in 2017, and drawing on others’ research too (e.g. Development Gateway, Development Initiatives, Publish What You Fund).</a:t>
            </a:r>
          </a:p>
          <a:p>
            <a:pPr marL="171450" indent="-171450">
              <a:buFont typeface="Arial" panose="020B0604020202020204" pitchFamily="34" charset="0"/>
              <a:buChar char="•"/>
            </a:pPr>
            <a:r>
              <a:rPr lang="en-GB" dirty="0"/>
              <a:t>Experience and learning of many teams (</a:t>
            </a:r>
            <a:r>
              <a:rPr lang="en-GB" dirty="0" err="1"/>
              <a:t>OpenAg</a:t>
            </a:r>
            <a:r>
              <a:rPr lang="en-GB" dirty="0"/>
              <a:t>, country systems)</a:t>
            </a:r>
          </a:p>
          <a:p>
            <a:pPr marL="171450" indent="-171450">
              <a:buFont typeface="Arial" panose="020B0604020202020204" pitchFamily="34" charset="0"/>
              <a:buChar char="•"/>
            </a:pPr>
            <a:r>
              <a:rPr lang="en-GB" dirty="0"/>
              <a:t>Leading to a better understanding of what the user needs are. Although that isn’t a one-off process - we need to keep asking users if we’re delivering what they need</a:t>
            </a:r>
          </a:p>
          <a:p>
            <a:r>
              <a:rPr lang="en-GB" b="1" dirty="0"/>
              <a:t>Next stage is to work together as a community to intentionally support data use through specific action</a:t>
            </a:r>
            <a:r>
              <a:rPr lang="en-GB" sz="1200" b="0" i="0" u="none" strike="noStrike" kern="1200" dirty="0">
                <a:solidFill>
                  <a:schemeClr val="tx1"/>
                </a:solidFill>
                <a:effectLst/>
                <a:latin typeface="+mn-lt"/>
                <a:ea typeface="+mn-ea"/>
                <a:cs typeface="+mn-cs"/>
              </a:rPr>
              <a:t>.</a:t>
            </a:r>
          </a:p>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35A8293-0E5D-40C0-8D0E-146ED2B5CB6E}" type="slidenum">
              <a:rPr lang="en-GB" smtClean="0"/>
              <a:t>3</a:t>
            </a:fld>
            <a:endParaRPr lang="en-GB"/>
          </a:p>
        </p:txBody>
      </p:sp>
    </p:spTree>
    <p:extLst>
      <p:ext uri="{BB962C8B-B14F-4D97-AF65-F5344CB8AC3E}">
        <p14:creationId xmlns:p14="http://schemas.microsoft.com/office/powerpoint/2010/main" val="3516645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The good news is that we’ve already seen great progress from our members in keeping their promises – here are some examples of what people have been up to over the last year since we asked for data use pledges at the last MA.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These examples prove some of the challenges can be overcome but we need to get to more systematic use, rather than incidental.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We’re sure there are others we don’t know about – who else would like to update on their progress?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We’ll ask for new pledges that align with the aims &amp; objectives set out in slide 4 at the end.</a:t>
            </a:r>
          </a:p>
        </p:txBody>
      </p:sp>
      <p:sp>
        <p:nvSpPr>
          <p:cNvPr id="4" name="Slide Number Placeholder 3"/>
          <p:cNvSpPr>
            <a:spLocks noGrp="1"/>
          </p:cNvSpPr>
          <p:nvPr>
            <p:ph type="sldNum" sz="quarter" idx="10"/>
          </p:nvPr>
        </p:nvSpPr>
        <p:spPr/>
        <p:txBody>
          <a:bodyPr/>
          <a:lstStyle/>
          <a:p>
            <a:fld id="{735A8293-0E5D-40C0-8D0E-146ED2B5CB6E}" type="slidenum">
              <a:rPr lang="en-GB" smtClean="0"/>
              <a:t>5</a:t>
            </a:fld>
            <a:endParaRPr lang="en-GB"/>
          </a:p>
        </p:txBody>
      </p:sp>
    </p:spTree>
    <p:extLst>
      <p:ext uri="{BB962C8B-B14F-4D97-AF65-F5344CB8AC3E}">
        <p14:creationId xmlns:p14="http://schemas.microsoft.com/office/powerpoint/2010/main" val="3070029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GB" sz="1200" b="0" i="0" u="none" strike="noStrike" kern="1200" dirty="0">
                <a:solidFill>
                  <a:schemeClr val="tx1"/>
                </a:solidFill>
                <a:effectLst/>
                <a:latin typeface="+mn-lt"/>
                <a:ea typeface="+mn-ea"/>
                <a:cs typeface="+mn-cs"/>
              </a:rPr>
              <a:t>We’ll look at suggested constituency responsibilities shortly.</a:t>
            </a:r>
            <a:endParaRPr lang="en-GB" b="0" dirty="0">
              <a:effectLst/>
            </a:endParaRPr>
          </a:p>
          <a:p>
            <a:pPr marL="171450" indent="-171450" rtl="0">
              <a:buFont typeface="Arial" panose="020B0604020202020204" pitchFamily="34" charset="0"/>
              <a:buChar char="•"/>
            </a:pPr>
            <a:r>
              <a:rPr lang="en-GB" sz="1200" b="0" i="0" u="none" strike="noStrike" kern="1200" dirty="0">
                <a:solidFill>
                  <a:schemeClr val="tx1"/>
                </a:solidFill>
                <a:effectLst/>
                <a:latin typeface="+mn-lt"/>
                <a:ea typeface="+mn-ea"/>
                <a:cs typeface="+mn-cs"/>
              </a:rPr>
              <a:t>More detail on the Task Force and Fund in the next couple of slides.</a:t>
            </a:r>
            <a:endParaRPr lang="en-GB" b="0" dirty="0">
              <a:effectLst/>
            </a:endParaRPr>
          </a:p>
        </p:txBody>
      </p:sp>
      <p:sp>
        <p:nvSpPr>
          <p:cNvPr id="4" name="Slide Number Placeholder 3"/>
          <p:cNvSpPr>
            <a:spLocks noGrp="1"/>
          </p:cNvSpPr>
          <p:nvPr>
            <p:ph type="sldNum" sz="quarter" idx="10"/>
          </p:nvPr>
        </p:nvSpPr>
        <p:spPr/>
        <p:txBody>
          <a:bodyPr/>
          <a:lstStyle/>
          <a:p>
            <a:fld id="{735A8293-0E5D-40C0-8D0E-146ED2B5CB6E}" type="slidenum">
              <a:rPr lang="en-GB" smtClean="0"/>
              <a:t>6</a:t>
            </a:fld>
            <a:endParaRPr lang="en-GB"/>
          </a:p>
        </p:txBody>
      </p:sp>
    </p:spTree>
    <p:extLst>
      <p:ext uri="{BB962C8B-B14F-4D97-AF65-F5344CB8AC3E}">
        <p14:creationId xmlns:p14="http://schemas.microsoft.com/office/powerpoint/2010/main" val="162991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a:solidFill>
                  <a:schemeClr val="tx1"/>
                </a:solidFill>
                <a:effectLst/>
                <a:latin typeface="+mn-lt"/>
                <a:ea typeface="+mn-ea"/>
                <a:cs typeface="+mn-cs"/>
              </a:rPr>
              <a:t>The Task Force will drive progress on data use by providing coordination across all members of the IATI community, helping us to identify opportunities for collaboration and work together on those areas that bring the biggest value to data users.</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Task Force should include representatives of all constituencies, and meet every two months to maintain momentum.</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Strategic guidance should be provided via an active focal point, who would also serve as the Secretariat's focal point on data use. This would ensure coherence between work undertaken by the Secretariat and that taken forward by other members of the community.</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Task Force would be accountable to the Board and the MA. Within the Secretariat, UNDP will support coordination and outreach on data use, including support to the Task Force,  with DI leading on technical development and communications. Representatives of both organisations would attend Task Force meetings.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first priorities of the Task  Force would be to:</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draw up a map of existing activities and pledges;</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develop proposals for management of the Data Use Fund, and the bidding process for considering proposals;</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identify priority problems that need to be solved by use of these funds. </a:t>
            </a:r>
            <a:endParaRPr lang="en-GB" dirty="0"/>
          </a:p>
        </p:txBody>
      </p:sp>
      <p:sp>
        <p:nvSpPr>
          <p:cNvPr id="4" name="Slide Number Placeholder 3"/>
          <p:cNvSpPr>
            <a:spLocks noGrp="1"/>
          </p:cNvSpPr>
          <p:nvPr>
            <p:ph type="sldNum" sz="quarter" idx="10"/>
          </p:nvPr>
        </p:nvSpPr>
        <p:spPr/>
        <p:txBody>
          <a:bodyPr/>
          <a:lstStyle/>
          <a:p>
            <a:fld id="{735A8293-0E5D-40C0-8D0E-146ED2B5CB6E}" type="slidenum">
              <a:rPr lang="en-GB" smtClean="0"/>
              <a:t>7</a:t>
            </a:fld>
            <a:endParaRPr lang="en-GB"/>
          </a:p>
        </p:txBody>
      </p:sp>
    </p:spTree>
    <p:extLst>
      <p:ext uri="{BB962C8B-B14F-4D97-AF65-F5344CB8AC3E}">
        <p14:creationId xmlns:p14="http://schemas.microsoft.com/office/powerpoint/2010/main" val="142241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The purpose of the Data Use Fund is to draw on the talents of the IATI community by providing an opportunity for members to bid for funds to develop solutions to priority problems. In some cases, organisations may choose to work together to do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We are proposing to create a $250k fund for Y5 by using resources rolled-over from Y4. Of the $250k available in Y5, we are proposing that $60k is allocated to providing training and support for partner countries and a further $60k is earmarked for training and support for CSOs, both already identified as priorities. Once the Fund is established, members of the community could bid to undertake both of these pieces of work.  A further $110k would be available for additional priorities identified by the Task Force, with the Task Force (or a sub-group of its members) taking decisions on bids.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$20k/8% has been set aside for managing the Fund, although that could potentially be delivered for less depending on the mechanism recommended - it's possible that management of the Fund itself is undertaken by a member of the IATI community with relevant experience.</a:t>
            </a:r>
          </a:p>
        </p:txBody>
      </p:sp>
      <p:sp>
        <p:nvSpPr>
          <p:cNvPr id="4" name="Slide Number Placeholder 3"/>
          <p:cNvSpPr>
            <a:spLocks noGrp="1"/>
          </p:cNvSpPr>
          <p:nvPr>
            <p:ph type="sldNum" sz="quarter" idx="10"/>
          </p:nvPr>
        </p:nvSpPr>
        <p:spPr/>
        <p:txBody>
          <a:bodyPr/>
          <a:lstStyle/>
          <a:p>
            <a:fld id="{735A8293-0E5D-40C0-8D0E-146ED2B5CB6E}" type="slidenum">
              <a:rPr lang="en-GB" smtClean="0"/>
              <a:t>8</a:t>
            </a:fld>
            <a:endParaRPr lang="en-GB"/>
          </a:p>
        </p:txBody>
      </p:sp>
    </p:spTree>
    <p:extLst>
      <p:ext uri="{BB962C8B-B14F-4D97-AF65-F5344CB8AC3E}">
        <p14:creationId xmlns:p14="http://schemas.microsoft.com/office/powerpoint/2010/main" val="1608869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quickly run through these suggestions now but appreciate it’s a lot of detail to absorb so we’ve also got these sheets pinned up as big posters for you to look at in a more leisurely fashion. We’d like you to take some time to have a look at the suggestions and either sign up to contribute to making them happen, or suggest alternative or additional pledges that your organisation or constituency could contribute to.</a:t>
            </a:r>
          </a:p>
        </p:txBody>
      </p:sp>
      <p:sp>
        <p:nvSpPr>
          <p:cNvPr id="4" name="Slide Number Placeholder 3"/>
          <p:cNvSpPr>
            <a:spLocks noGrp="1"/>
          </p:cNvSpPr>
          <p:nvPr>
            <p:ph type="sldNum" sz="quarter" idx="10"/>
          </p:nvPr>
        </p:nvSpPr>
        <p:spPr/>
        <p:txBody>
          <a:bodyPr/>
          <a:lstStyle/>
          <a:p>
            <a:fld id="{735A8293-0E5D-40C0-8D0E-146ED2B5CB6E}" type="slidenum">
              <a:rPr lang="en-GB" smtClean="0"/>
              <a:t>9</a:t>
            </a:fld>
            <a:endParaRPr lang="en-GB"/>
          </a:p>
        </p:txBody>
      </p:sp>
    </p:spTree>
    <p:extLst>
      <p:ext uri="{BB962C8B-B14F-4D97-AF65-F5344CB8AC3E}">
        <p14:creationId xmlns:p14="http://schemas.microsoft.com/office/powerpoint/2010/main" val="564056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A8293-0E5D-40C0-8D0E-146ED2B5CB6E}" type="slidenum">
              <a:rPr lang="en-GB" smtClean="0"/>
              <a:t>10</a:t>
            </a:fld>
            <a:endParaRPr lang="en-GB"/>
          </a:p>
        </p:txBody>
      </p:sp>
    </p:spTree>
    <p:extLst>
      <p:ext uri="{BB962C8B-B14F-4D97-AF65-F5344CB8AC3E}">
        <p14:creationId xmlns:p14="http://schemas.microsoft.com/office/powerpoint/2010/main" val="618687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A8293-0E5D-40C0-8D0E-146ED2B5CB6E}" type="slidenum">
              <a:rPr lang="en-GB" smtClean="0"/>
              <a:t>11</a:t>
            </a:fld>
            <a:endParaRPr lang="en-GB"/>
          </a:p>
        </p:txBody>
      </p:sp>
    </p:spTree>
    <p:extLst>
      <p:ext uri="{BB962C8B-B14F-4D97-AF65-F5344CB8AC3E}">
        <p14:creationId xmlns:p14="http://schemas.microsoft.com/office/powerpoint/2010/main" val="3826528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2510805"/>
            <a:ext cx="7772400" cy="1224136"/>
          </a:xfrm>
        </p:spPr>
        <p:txBody>
          <a:bodyPr>
            <a:normAutofit/>
          </a:bodyPr>
          <a:lstStyle>
            <a:lvl1pPr algn="l">
              <a:defRPr sz="3200" b="1"/>
            </a:lvl1pPr>
          </a:lstStyle>
          <a:p>
            <a:r>
              <a:rPr lang="en-US" dirty="0"/>
              <a:t>Click to edit Master title style</a:t>
            </a:r>
            <a:endParaRPr lang="en-GB" dirty="0"/>
          </a:p>
        </p:txBody>
      </p:sp>
      <p:sp>
        <p:nvSpPr>
          <p:cNvPr id="3" name="Subtitle 2"/>
          <p:cNvSpPr>
            <a:spLocks noGrp="1"/>
          </p:cNvSpPr>
          <p:nvPr>
            <p:ph type="subTitle" idx="1"/>
          </p:nvPr>
        </p:nvSpPr>
        <p:spPr>
          <a:xfrm>
            <a:off x="539552" y="3789040"/>
            <a:ext cx="6400800" cy="1584176"/>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pic>
        <p:nvPicPr>
          <p:cNvPr id="1027" name="Picture 3" descr="\\crp.unops.local\files\UserHome\daeunl\Desktop\IATI powerpoint\IATI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1" y="332656"/>
            <a:ext cx="3608755"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01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spTree>
    <p:extLst>
      <p:ext uri="{BB962C8B-B14F-4D97-AF65-F5344CB8AC3E}">
        <p14:creationId xmlns:p14="http://schemas.microsoft.com/office/powerpoint/2010/main" val="338027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spTree>
    <p:extLst>
      <p:ext uri="{BB962C8B-B14F-4D97-AF65-F5344CB8AC3E}">
        <p14:creationId xmlns:p14="http://schemas.microsoft.com/office/powerpoint/2010/main" val="259687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
        <p:nvSpPr>
          <p:cNvPr id="3" name="Content Placeholder 2"/>
          <p:cNvSpPr>
            <a:spLocks noGrp="1"/>
          </p:cNvSpPr>
          <p:nvPr>
            <p:ph idx="1"/>
          </p:nvPr>
        </p:nvSpPr>
        <p:spPr>
          <a:xfrm>
            <a:off x="467544" y="1268760"/>
            <a:ext cx="8229600" cy="4709120"/>
          </a:xfrm>
          <a:noFill/>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spTree>
    <p:extLst>
      <p:ext uri="{BB962C8B-B14F-4D97-AF65-F5344CB8AC3E}">
        <p14:creationId xmlns:p14="http://schemas.microsoft.com/office/powerpoint/2010/main" val="29512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9750" y="4406900"/>
            <a:ext cx="7772400" cy="1362075"/>
          </a:xfrm>
        </p:spPr>
        <p:txBody>
          <a:bodyPr anchor="t">
            <a:normAutofit/>
          </a:bodyPr>
          <a:lstStyle>
            <a:lvl1pPr algn="l">
              <a:defRPr sz="3200" b="1" cap="all"/>
            </a:lvl1pPr>
          </a:lstStyle>
          <a:p>
            <a:r>
              <a:rPr lang="en-US" dirty="0"/>
              <a:t>Click to edit Master title style</a:t>
            </a:r>
            <a:endParaRPr lang="en-GB" dirty="0"/>
          </a:p>
        </p:txBody>
      </p:sp>
      <p:sp>
        <p:nvSpPr>
          <p:cNvPr id="3" name="Text Placeholder 2"/>
          <p:cNvSpPr>
            <a:spLocks noGrp="1"/>
          </p:cNvSpPr>
          <p:nvPr>
            <p:ph type="body" idx="1"/>
          </p:nvPr>
        </p:nvSpPr>
        <p:spPr>
          <a:xfrm>
            <a:off x="53975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pic>
        <p:nvPicPr>
          <p:cNvPr id="7"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27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457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pPr/>
              <a:t>‹#›</a:t>
            </a:fld>
            <a:endParaRPr lang="en-GB"/>
          </a:p>
        </p:txBody>
      </p:sp>
      <p:sp>
        <p:nvSpPr>
          <p:cNvPr id="15"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Tree>
    <p:extLst>
      <p:ext uri="{BB962C8B-B14F-4D97-AF65-F5344CB8AC3E}">
        <p14:creationId xmlns:p14="http://schemas.microsoft.com/office/powerpoint/2010/main" val="142493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67544" y="1268760"/>
            <a:ext cx="4040188"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6183" y="1916832"/>
            <a:ext cx="4041205"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55369" y="1268760"/>
            <a:ext cx="4041775"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9" y="1916832"/>
            <a:ext cx="4042792"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960BCF-0D6D-43FF-AE4F-E1791E02F874}" type="slidenum">
              <a:rPr lang="en-GB" smtClean="0"/>
              <a:pPr/>
              <a:t>‹#›</a:t>
            </a:fld>
            <a:endParaRPr lang="en-GB"/>
          </a:p>
        </p:txBody>
      </p:sp>
      <p:sp>
        <p:nvSpPr>
          <p:cNvPr id="12"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Tree>
    <p:extLst>
      <p:ext uri="{BB962C8B-B14F-4D97-AF65-F5344CB8AC3E}">
        <p14:creationId xmlns:p14="http://schemas.microsoft.com/office/powerpoint/2010/main" val="42031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960BCF-0D6D-43FF-AE4F-E1791E02F874}" type="slidenum">
              <a:rPr lang="en-GB" smtClean="0"/>
              <a:pPr/>
              <a:t>‹#›</a:t>
            </a:fld>
            <a:endParaRPr lang="en-GB"/>
          </a:p>
        </p:txBody>
      </p:sp>
      <p:pic>
        <p:nvPicPr>
          <p:cNvPr id="6"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Tree>
    <p:extLst>
      <p:ext uri="{BB962C8B-B14F-4D97-AF65-F5344CB8AC3E}">
        <p14:creationId xmlns:p14="http://schemas.microsoft.com/office/powerpoint/2010/main" val="31436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960BCF-0D6D-43FF-AE4F-E1791E02F874}" type="slidenum">
              <a:rPr lang="en-GB" smtClean="0"/>
              <a:pPr/>
              <a:t>‹#›</a:t>
            </a:fld>
            <a:endParaRPr lang="en-GB"/>
          </a:p>
        </p:txBody>
      </p:sp>
      <p:pic>
        <p:nvPicPr>
          <p:cNvPr id="5"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00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ctr"/>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pPr/>
              <a:t>‹#›</a:t>
            </a:fld>
            <a:endParaRPr lang="en-GB"/>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08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68356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pPr/>
              <a:t>02/10/2017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pPr/>
              <a:t>‹#›</a:t>
            </a:fld>
            <a:endParaRPr lang="en-GB"/>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1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669360"/>
            <a:ext cx="2283739"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2678" y="1484784"/>
            <a:ext cx="8229600" cy="47091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67544" y="6669360"/>
            <a:ext cx="1162472" cy="216024"/>
          </a:xfrm>
          <a:prstGeom prst="rect">
            <a:avLst/>
          </a:prstGeom>
        </p:spPr>
        <p:txBody>
          <a:bodyPr vert="horz" lIns="91440" tIns="45720" rIns="91440" bIns="45720" rtlCol="0" anchor="ctr"/>
          <a:lstStyle>
            <a:lvl1pPr algn="l">
              <a:defRPr lang="en-GB" sz="1400" smtClean="0">
                <a:latin typeface="Arial" panose="020B0604020202020204" pitchFamily="34" charset="0"/>
                <a:cs typeface="Arial" panose="020B0604020202020204" pitchFamily="34" charset="0"/>
              </a:defRPr>
            </a:lvl1pPr>
          </a:lstStyle>
          <a:p>
            <a:fld id="{D2B28F44-8F7E-4F18-8248-7E1CC3B4E4DD}" type="datetimeFigureOut">
              <a:rPr lang="en-GB" smtClean="0"/>
              <a:pPr/>
              <a:t>02/10/2017</a:t>
            </a:fld>
            <a:endParaRPr lang="en-GB" dirty="0"/>
          </a:p>
        </p:txBody>
      </p:sp>
      <p:sp>
        <p:nvSpPr>
          <p:cNvPr id="5" name="Footer Placeholder 4"/>
          <p:cNvSpPr>
            <a:spLocks noGrp="1"/>
          </p:cNvSpPr>
          <p:nvPr>
            <p:ph type="ftr" sz="quarter" idx="3"/>
          </p:nvPr>
        </p:nvSpPr>
        <p:spPr>
          <a:xfrm>
            <a:off x="3119678" y="6669360"/>
            <a:ext cx="2895600" cy="21666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669360"/>
            <a:ext cx="2133600" cy="216024"/>
          </a:xfrm>
          <a:prstGeom prst="rect">
            <a:avLst/>
          </a:prstGeom>
        </p:spPr>
        <p:txBody>
          <a:bodyPr vert="horz" lIns="91440" tIns="45720" rIns="91440" bIns="45720" rtlCol="0" anchor="ctr"/>
          <a:lstStyle>
            <a:lvl1pPr algn="r">
              <a:defRPr sz="1200">
                <a:solidFill>
                  <a:schemeClr val="tx1">
                    <a:tint val="75000"/>
                  </a:schemeClr>
                </a:solidFill>
              </a:defRPr>
            </a:lvl1pPr>
          </a:lstStyle>
          <a:p>
            <a:fld id="{14960BCF-0D6D-43FF-AE4F-E1791E02F874}" type="slidenum">
              <a:rPr lang="en-GB" smtClean="0"/>
              <a:pPr/>
              <a:t>‹#›</a:t>
            </a:fld>
            <a:endParaRPr lang="en-GB"/>
          </a:p>
        </p:txBody>
      </p:sp>
      <p:sp>
        <p:nvSpPr>
          <p:cNvPr id="9" name="Rectangle 8"/>
          <p:cNvSpPr/>
          <p:nvPr userDrawn="1"/>
        </p:nvSpPr>
        <p:spPr>
          <a:xfrm>
            <a:off x="2283739" y="6669360"/>
            <a:ext cx="2283739" cy="2160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4567478" y="6669360"/>
            <a:ext cx="2283739" cy="216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6851217" y="6669360"/>
            <a:ext cx="2292783" cy="216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7788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b="1" kern="1200">
          <a:solidFill>
            <a:schemeClr val="accent4"/>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50000"/>
        </a:lnSpc>
        <a:spcBef>
          <a:spcPct val="20000"/>
        </a:spcBef>
        <a:buFont typeface="Arial" panose="020B0604020202020204" pitchFamily="34" charset="0"/>
        <a:buChar char="•"/>
        <a:defRPr sz="2800" kern="1200">
          <a:solidFill>
            <a:srgbClr val="3B3B3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50000"/>
        </a:lnSpc>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ct val="20000"/>
        </a:spcBef>
        <a:buFont typeface="Arial" panose="020B0604020202020204" pitchFamily="34" charset="0"/>
        <a:buChar char="•"/>
        <a:defRPr sz="2400" kern="1200">
          <a:solidFill>
            <a:schemeClr val="bg1">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ct val="200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IATI Data Use</a:t>
            </a:r>
            <a:endParaRPr lang="en-GB" dirty="0"/>
          </a:p>
        </p:txBody>
      </p:sp>
      <p:sp>
        <p:nvSpPr>
          <p:cNvPr id="3" name="Subtitle 2"/>
          <p:cNvSpPr>
            <a:spLocks noGrp="1"/>
          </p:cNvSpPr>
          <p:nvPr>
            <p:ph type="subTitle" idx="1"/>
          </p:nvPr>
        </p:nvSpPr>
        <p:spPr/>
        <p:txBody>
          <a:bodyPr>
            <a:normAutofit fontScale="92500" lnSpcReduction="20000"/>
          </a:bodyPr>
          <a:lstStyle/>
          <a:p>
            <a:r>
              <a:rPr lang="en-US" dirty="0"/>
              <a:t>Members’ Assembly, Rome</a:t>
            </a:r>
          </a:p>
          <a:p>
            <a:r>
              <a:rPr lang="en-US" dirty="0"/>
              <a:t>3 October 2017</a:t>
            </a:r>
          </a:p>
          <a:p>
            <a:r>
              <a:rPr lang="en-US" dirty="0"/>
              <a:t>John Adams (DFID) &amp; Carl Elmstam (</a:t>
            </a:r>
            <a:r>
              <a:rPr lang="en-US" dirty="0" err="1"/>
              <a:t>Sida</a:t>
            </a:r>
            <a:r>
              <a:rPr lang="en-US" dirty="0"/>
              <a:t>)</a:t>
            </a:r>
            <a:endParaRPr lang="en-GB" dirty="0"/>
          </a:p>
        </p:txBody>
      </p:sp>
    </p:spTree>
    <p:extLst>
      <p:ext uri="{BB962C8B-B14F-4D97-AF65-F5344CB8AC3E}">
        <p14:creationId xmlns:p14="http://schemas.microsoft.com/office/powerpoint/2010/main" val="4254338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5D5DDE-617B-4FF9-B758-DA57AC2291C7}"/>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51520" y="297213"/>
            <a:ext cx="772122" cy="612000"/>
          </a:xfrm>
          <a:prstGeom prst="rect">
            <a:avLst/>
          </a:prstGeom>
        </p:spPr>
      </p:pic>
      <p:sp>
        <p:nvSpPr>
          <p:cNvPr id="7" name="TextBox 6">
            <a:extLst>
              <a:ext uri="{FF2B5EF4-FFF2-40B4-BE49-F238E27FC236}">
                <a16:creationId xmlns:a16="http://schemas.microsoft.com/office/drawing/2014/main" id="{B27758A1-E55D-413D-8065-84D8C26E16F0}"/>
              </a:ext>
            </a:extLst>
          </p:cNvPr>
          <p:cNvSpPr txBox="1"/>
          <p:nvPr/>
        </p:nvSpPr>
        <p:spPr>
          <a:xfrm>
            <a:off x="1115616" y="188640"/>
            <a:ext cx="7679620" cy="830997"/>
          </a:xfrm>
          <a:prstGeom prst="rect">
            <a:avLst/>
          </a:prstGeom>
          <a:noFill/>
        </p:spPr>
        <p:txBody>
          <a:bodyPr wrap="square" rtlCol="0">
            <a:spAutoFit/>
          </a:bodyPr>
          <a:lstStyle/>
          <a:p>
            <a:r>
              <a:rPr lang="en-GB" sz="2400" b="1" dirty="0">
                <a:solidFill>
                  <a:schemeClr val="accent2"/>
                </a:solidFill>
              </a:rPr>
              <a:t>Objective 1 – Raise awareness of IATI as a source of aid data…</a:t>
            </a:r>
          </a:p>
        </p:txBody>
      </p:sp>
      <p:sp>
        <p:nvSpPr>
          <p:cNvPr id="14" name="Callout: Down Arrow 13">
            <a:extLst>
              <a:ext uri="{FF2B5EF4-FFF2-40B4-BE49-F238E27FC236}">
                <a16:creationId xmlns:a16="http://schemas.microsoft.com/office/drawing/2014/main" id="{39B76B67-5107-487E-9AC5-F5D1C42CF1A0}"/>
              </a:ext>
            </a:extLst>
          </p:cNvPr>
          <p:cNvSpPr/>
          <p:nvPr/>
        </p:nvSpPr>
        <p:spPr>
          <a:xfrm>
            <a:off x="0" y="1052736"/>
            <a:ext cx="1728192" cy="1224136"/>
          </a:xfrm>
          <a:prstGeom prst="downArrowCallou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2"/>
                </a:solidFill>
              </a:rPr>
              <a:t>Providers</a:t>
            </a:r>
          </a:p>
        </p:txBody>
      </p:sp>
      <p:sp>
        <p:nvSpPr>
          <p:cNvPr id="15" name="Callout: Down Arrow 14">
            <a:extLst>
              <a:ext uri="{FF2B5EF4-FFF2-40B4-BE49-F238E27FC236}">
                <a16:creationId xmlns:a16="http://schemas.microsoft.com/office/drawing/2014/main" id="{EF03159D-5CF9-45DA-8A81-B2BE068AD17B}"/>
              </a:ext>
            </a:extLst>
          </p:cNvPr>
          <p:cNvSpPr/>
          <p:nvPr/>
        </p:nvSpPr>
        <p:spPr>
          <a:xfrm>
            <a:off x="1848718" y="1052736"/>
            <a:ext cx="1728192" cy="1224136"/>
          </a:xfrm>
          <a:prstGeom prst="downArrowCallou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2"/>
                </a:solidFill>
              </a:rPr>
              <a:t>Partner Countries</a:t>
            </a:r>
          </a:p>
        </p:txBody>
      </p:sp>
      <p:sp>
        <p:nvSpPr>
          <p:cNvPr id="16" name="Callout: Down Arrow 15">
            <a:extLst>
              <a:ext uri="{FF2B5EF4-FFF2-40B4-BE49-F238E27FC236}">
                <a16:creationId xmlns:a16="http://schemas.microsoft.com/office/drawing/2014/main" id="{101ECC66-93B3-4631-B1B6-FB83F0FC1DF2}"/>
              </a:ext>
            </a:extLst>
          </p:cNvPr>
          <p:cNvSpPr/>
          <p:nvPr/>
        </p:nvSpPr>
        <p:spPr>
          <a:xfrm>
            <a:off x="3697436" y="1052736"/>
            <a:ext cx="1728192" cy="1224136"/>
          </a:xfrm>
          <a:prstGeom prst="downArrowCallou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2"/>
                </a:solidFill>
              </a:rPr>
              <a:t>CSOs &amp; Others</a:t>
            </a:r>
          </a:p>
        </p:txBody>
      </p:sp>
      <p:sp>
        <p:nvSpPr>
          <p:cNvPr id="17" name="Callout: Down Arrow 16">
            <a:extLst>
              <a:ext uri="{FF2B5EF4-FFF2-40B4-BE49-F238E27FC236}">
                <a16:creationId xmlns:a16="http://schemas.microsoft.com/office/drawing/2014/main" id="{9A5D6FAD-0405-4A6D-8B45-4736EC6AED32}"/>
              </a:ext>
            </a:extLst>
          </p:cNvPr>
          <p:cNvSpPr/>
          <p:nvPr/>
        </p:nvSpPr>
        <p:spPr>
          <a:xfrm>
            <a:off x="5546154" y="1052736"/>
            <a:ext cx="1728192" cy="1224136"/>
          </a:xfrm>
          <a:prstGeom prst="downArrowCallou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2"/>
                </a:solidFill>
              </a:rPr>
              <a:t>TAG Community</a:t>
            </a:r>
          </a:p>
        </p:txBody>
      </p:sp>
      <p:sp>
        <p:nvSpPr>
          <p:cNvPr id="18" name="Callout: Down Arrow 17">
            <a:extLst>
              <a:ext uri="{FF2B5EF4-FFF2-40B4-BE49-F238E27FC236}">
                <a16:creationId xmlns:a16="http://schemas.microsoft.com/office/drawing/2014/main" id="{DD925933-99B6-4C33-81C8-E7C57DB5F5A3}"/>
              </a:ext>
            </a:extLst>
          </p:cNvPr>
          <p:cNvSpPr/>
          <p:nvPr/>
        </p:nvSpPr>
        <p:spPr>
          <a:xfrm>
            <a:off x="7394872" y="1052736"/>
            <a:ext cx="1728192" cy="1224136"/>
          </a:xfrm>
          <a:prstGeom prst="downArrowCallou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2"/>
                </a:solidFill>
              </a:rPr>
              <a:t>Secretariat</a:t>
            </a:r>
          </a:p>
        </p:txBody>
      </p:sp>
      <p:sp>
        <p:nvSpPr>
          <p:cNvPr id="19" name="Rectangle 18">
            <a:extLst>
              <a:ext uri="{FF2B5EF4-FFF2-40B4-BE49-F238E27FC236}">
                <a16:creationId xmlns:a16="http://schemas.microsoft.com/office/drawing/2014/main" id="{2B296269-1983-4A3B-A937-8FDD5977B5F0}"/>
              </a:ext>
            </a:extLst>
          </p:cNvPr>
          <p:cNvSpPr/>
          <p:nvPr/>
        </p:nvSpPr>
        <p:spPr>
          <a:xfrm>
            <a:off x="0" y="2309971"/>
            <a:ext cx="1728192" cy="4548029"/>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chemeClr val="tx1"/>
                </a:solidFill>
                <a:latin typeface="Arial" panose="020B0604020202020204" pitchFamily="34" charset="0"/>
              </a:rPr>
              <a:t>Raise awareness amongst in-country staff using new materials</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Promote IATI data use at Development Partner Forums</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Develop feedback mechanisms to improve IATI data quality</a:t>
            </a:r>
            <a:endParaRPr lang="en-GB" sz="1600" dirty="0">
              <a:solidFill>
                <a:schemeClr val="tx1"/>
              </a:solidFill>
            </a:endParaRPr>
          </a:p>
        </p:txBody>
      </p:sp>
      <p:sp>
        <p:nvSpPr>
          <p:cNvPr id="20" name="Rectangle 19">
            <a:extLst>
              <a:ext uri="{FF2B5EF4-FFF2-40B4-BE49-F238E27FC236}">
                <a16:creationId xmlns:a16="http://schemas.microsoft.com/office/drawing/2014/main" id="{6DC6D6D9-C789-4886-A73F-BA1738264500}"/>
              </a:ext>
            </a:extLst>
          </p:cNvPr>
          <p:cNvSpPr/>
          <p:nvPr/>
        </p:nvSpPr>
        <p:spPr>
          <a:xfrm>
            <a:off x="1844895" y="2309971"/>
            <a:ext cx="1728192" cy="4548029"/>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chemeClr val="tx1"/>
                </a:solidFill>
                <a:latin typeface="Arial" panose="020B0604020202020204" pitchFamily="34" charset="0"/>
              </a:rPr>
              <a:t>Raise awareness amongst government colleagues, esp. in finance, planning and line ministries</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Identify data use champions</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Use IATI data to hold partners to account at Development Partner Forums</a:t>
            </a:r>
            <a:endParaRPr lang="en-GB" sz="1600" dirty="0">
              <a:solidFill>
                <a:schemeClr val="tx1"/>
              </a:solidFill>
            </a:endParaRPr>
          </a:p>
        </p:txBody>
      </p:sp>
      <p:sp>
        <p:nvSpPr>
          <p:cNvPr id="21" name="Rectangle 20">
            <a:extLst>
              <a:ext uri="{FF2B5EF4-FFF2-40B4-BE49-F238E27FC236}">
                <a16:creationId xmlns:a16="http://schemas.microsoft.com/office/drawing/2014/main" id="{0247A3C7-9DD6-4247-94A5-9616D85DF565}"/>
              </a:ext>
            </a:extLst>
          </p:cNvPr>
          <p:cNvSpPr/>
          <p:nvPr/>
        </p:nvSpPr>
        <p:spPr>
          <a:xfrm>
            <a:off x="3697436" y="2309971"/>
            <a:ext cx="1728192" cy="4548029"/>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000000"/>
                </a:solidFill>
                <a:latin typeface="Arial" panose="020B0604020202020204" pitchFamily="34" charset="0"/>
              </a:rPr>
              <a:t>Develop and share user stories to better understand what people are trying to use IATI to achieve</a:t>
            </a:r>
            <a:endParaRPr lang="en-GB" sz="1600" dirty="0"/>
          </a:p>
        </p:txBody>
      </p:sp>
      <p:sp>
        <p:nvSpPr>
          <p:cNvPr id="22" name="Rectangle 21">
            <a:extLst>
              <a:ext uri="{FF2B5EF4-FFF2-40B4-BE49-F238E27FC236}">
                <a16:creationId xmlns:a16="http://schemas.microsoft.com/office/drawing/2014/main" id="{3638A28E-161F-4DFC-A545-12686BE4D105}"/>
              </a:ext>
            </a:extLst>
          </p:cNvPr>
          <p:cNvSpPr/>
          <p:nvPr/>
        </p:nvSpPr>
        <p:spPr>
          <a:xfrm>
            <a:off x="5542331" y="2309971"/>
            <a:ext cx="1728192" cy="4548029"/>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000000"/>
                </a:solidFill>
                <a:latin typeface="Arial" panose="020B0604020202020204" pitchFamily="34" charset="0"/>
              </a:rPr>
              <a:t>Develop and share user stories to better understand what people are trying to use IATI to achieve</a:t>
            </a:r>
            <a:endParaRPr lang="en-GB" sz="2000" dirty="0"/>
          </a:p>
        </p:txBody>
      </p:sp>
      <p:sp>
        <p:nvSpPr>
          <p:cNvPr id="23" name="Rectangle 22">
            <a:extLst>
              <a:ext uri="{FF2B5EF4-FFF2-40B4-BE49-F238E27FC236}">
                <a16:creationId xmlns:a16="http://schemas.microsoft.com/office/drawing/2014/main" id="{92E2A592-F90A-4BC3-9E3D-2ACF3F37FEA1}"/>
              </a:ext>
            </a:extLst>
          </p:cNvPr>
          <p:cNvSpPr/>
          <p:nvPr/>
        </p:nvSpPr>
        <p:spPr>
          <a:xfrm>
            <a:off x="7394872" y="2309971"/>
            <a:ext cx="1728192" cy="4548029"/>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chemeClr val="tx1"/>
                </a:solidFill>
                <a:latin typeface="Arial" panose="020B0604020202020204" pitchFamily="34" charset="0"/>
              </a:rPr>
              <a:t>Support new Task Force</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Set up new Data Use Fund</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Support partner countries to identify data use champions</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Promote data use at relevant events</a:t>
            </a:r>
            <a:r>
              <a:rPr lang="en-GB" sz="1600" dirty="0">
                <a:solidFill>
                  <a:schemeClr val="tx1"/>
                </a:solidFill>
                <a:latin typeface="Times New Roman" panose="02020603050405020304" pitchFamily="18" charset="0"/>
              </a:rPr>
              <a:t> </a:t>
            </a:r>
            <a:endParaRPr lang="en-GB" sz="1600" dirty="0">
              <a:solidFill>
                <a:schemeClr val="tx1"/>
              </a:solidFill>
            </a:endParaRPr>
          </a:p>
        </p:txBody>
      </p:sp>
    </p:spTree>
    <p:extLst>
      <p:ext uri="{BB962C8B-B14F-4D97-AF65-F5344CB8AC3E}">
        <p14:creationId xmlns:p14="http://schemas.microsoft.com/office/powerpoint/2010/main" val="255409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5D5DDE-617B-4FF9-B758-DA57AC2291C7}"/>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51520" y="297213"/>
            <a:ext cx="772122" cy="612000"/>
          </a:xfrm>
          <a:prstGeom prst="rect">
            <a:avLst/>
          </a:prstGeom>
        </p:spPr>
      </p:pic>
      <p:sp>
        <p:nvSpPr>
          <p:cNvPr id="7" name="TextBox 6">
            <a:extLst>
              <a:ext uri="{FF2B5EF4-FFF2-40B4-BE49-F238E27FC236}">
                <a16:creationId xmlns:a16="http://schemas.microsoft.com/office/drawing/2014/main" id="{B27758A1-E55D-413D-8065-84D8C26E16F0}"/>
              </a:ext>
            </a:extLst>
          </p:cNvPr>
          <p:cNvSpPr txBox="1"/>
          <p:nvPr/>
        </p:nvSpPr>
        <p:spPr>
          <a:xfrm>
            <a:off x="1115616" y="188640"/>
            <a:ext cx="7679620" cy="1200329"/>
          </a:xfrm>
          <a:prstGeom prst="rect">
            <a:avLst/>
          </a:prstGeom>
          <a:noFill/>
        </p:spPr>
        <p:txBody>
          <a:bodyPr wrap="square" rtlCol="0">
            <a:spAutoFit/>
          </a:bodyPr>
          <a:lstStyle/>
          <a:p>
            <a:r>
              <a:rPr lang="en-GB" sz="2400" b="1" dirty="0">
                <a:solidFill>
                  <a:schemeClr val="accent3"/>
                </a:solidFill>
              </a:rPr>
              <a:t>Objective 2 – Improve existing tools and develop new, user-friendly tools that help multiple actors </a:t>
            </a:r>
            <a:r>
              <a:rPr lang="en-GB" sz="2400" b="1" dirty="0"/>
              <a:t>use IATI data.</a:t>
            </a:r>
          </a:p>
        </p:txBody>
      </p:sp>
      <p:sp>
        <p:nvSpPr>
          <p:cNvPr id="14" name="Callout: Down Arrow 13">
            <a:extLst>
              <a:ext uri="{FF2B5EF4-FFF2-40B4-BE49-F238E27FC236}">
                <a16:creationId xmlns:a16="http://schemas.microsoft.com/office/drawing/2014/main" id="{39B76B67-5107-487E-9AC5-F5D1C42CF1A0}"/>
              </a:ext>
            </a:extLst>
          </p:cNvPr>
          <p:cNvSpPr/>
          <p:nvPr/>
        </p:nvSpPr>
        <p:spPr>
          <a:xfrm>
            <a:off x="0" y="1052736"/>
            <a:ext cx="1728192" cy="1224136"/>
          </a:xfrm>
          <a:prstGeom prst="downArrowCallou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solidFill>
              </a:rPr>
              <a:t>Providers</a:t>
            </a:r>
          </a:p>
        </p:txBody>
      </p:sp>
      <p:sp>
        <p:nvSpPr>
          <p:cNvPr id="15" name="Callout: Down Arrow 14">
            <a:extLst>
              <a:ext uri="{FF2B5EF4-FFF2-40B4-BE49-F238E27FC236}">
                <a16:creationId xmlns:a16="http://schemas.microsoft.com/office/drawing/2014/main" id="{EF03159D-5CF9-45DA-8A81-B2BE068AD17B}"/>
              </a:ext>
            </a:extLst>
          </p:cNvPr>
          <p:cNvSpPr/>
          <p:nvPr/>
        </p:nvSpPr>
        <p:spPr>
          <a:xfrm>
            <a:off x="1848718" y="1052736"/>
            <a:ext cx="1728192" cy="1224136"/>
          </a:xfrm>
          <a:prstGeom prst="downArrowCallou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solidFill>
              </a:rPr>
              <a:t>Partner Countries</a:t>
            </a:r>
          </a:p>
        </p:txBody>
      </p:sp>
      <p:sp>
        <p:nvSpPr>
          <p:cNvPr id="16" name="Callout: Down Arrow 15">
            <a:extLst>
              <a:ext uri="{FF2B5EF4-FFF2-40B4-BE49-F238E27FC236}">
                <a16:creationId xmlns:a16="http://schemas.microsoft.com/office/drawing/2014/main" id="{101ECC66-93B3-4631-B1B6-FB83F0FC1DF2}"/>
              </a:ext>
            </a:extLst>
          </p:cNvPr>
          <p:cNvSpPr/>
          <p:nvPr/>
        </p:nvSpPr>
        <p:spPr>
          <a:xfrm>
            <a:off x="3697436" y="1052736"/>
            <a:ext cx="1728192" cy="1224136"/>
          </a:xfrm>
          <a:prstGeom prst="downArrowCallou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solidFill>
              </a:rPr>
              <a:t>CSOs &amp; Others</a:t>
            </a:r>
          </a:p>
        </p:txBody>
      </p:sp>
      <p:sp>
        <p:nvSpPr>
          <p:cNvPr id="17" name="Callout: Down Arrow 16">
            <a:extLst>
              <a:ext uri="{FF2B5EF4-FFF2-40B4-BE49-F238E27FC236}">
                <a16:creationId xmlns:a16="http://schemas.microsoft.com/office/drawing/2014/main" id="{9A5D6FAD-0405-4A6D-8B45-4736EC6AED32}"/>
              </a:ext>
            </a:extLst>
          </p:cNvPr>
          <p:cNvSpPr/>
          <p:nvPr/>
        </p:nvSpPr>
        <p:spPr>
          <a:xfrm>
            <a:off x="5546154" y="1052736"/>
            <a:ext cx="1728192" cy="1224136"/>
          </a:xfrm>
          <a:prstGeom prst="downArrowCallou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solidFill>
              </a:rPr>
              <a:t>TAG Community</a:t>
            </a:r>
          </a:p>
        </p:txBody>
      </p:sp>
      <p:sp>
        <p:nvSpPr>
          <p:cNvPr id="18" name="Callout: Down Arrow 17">
            <a:extLst>
              <a:ext uri="{FF2B5EF4-FFF2-40B4-BE49-F238E27FC236}">
                <a16:creationId xmlns:a16="http://schemas.microsoft.com/office/drawing/2014/main" id="{DD925933-99B6-4C33-81C8-E7C57DB5F5A3}"/>
              </a:ext>
            </a:extLst>
          </p:cNvPr>
          <p:cNvSpPr/>
          <p:nvPr/>
        </p:nvSpPr>
        <p:spPr>
          <a:xfrm>
            <a:off x="7394872" y="1052736"/>
            <a:ext cx="1728192" cy="1224136"/>
          </a:xfrm>
          <a:prstGeom prst="downArrowCallou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solidFill>
              </a:rPr>
              <a:t>Secretariat</a:t>
            </a:r>
          </a:p>
        </p:txBody>
      </p:sp>
      <p:sp>
        <p:nvSpPr>
          <p:cNvPr id="19" name="Rectangle 18">
            <a:extLst>
              <a:ext uri="{FF2B5EF4-FFF2-40B4-BE49-F238E27FC236}">
                <a16:creationId xmlns:a16="http://schemas.microsoft.com/office/drawing/2014/main" id="{2B296269-1983-4A3B-A937-8FDD5977B5F0}"/>
              </a:ext>
            </a:extLst>
          </p:cNvPr>
          <p:cNvSpPr/>
          <p:nvPr/>
        </p:nvSpPr>
        <p:spPr>
          <a:xfrm>
            <a:off x="0" y="2309971"/>
            <a:ext cx="1728192" cy="4548029"/>
          </a:xfrm>
          <a:prstGeom prst="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Contribute to new Datastore user needs</a:t>
            </a:r>
            <a:endParaRPr lang="en-GB" sz="1600" dirty="0"/>
          </a:p>
          <a:p>
            <a:pPr fontAlgn="t"/>
            <a:br>
              <a:rPr lang="en-GB" sz="1600" dirty="0"/>
            </a:br>
            <a:r>
              <a:rPr lang="en-GB" sz="1600" dirty="0">
                <a:solidFill>
                  <a:srgbClr val="434343"/>
                </a:solidFill>
                <a:latin typeface="Arial" panose="020B0604020202020204" pitchFamily="34" charset="0"/>
              </a:rPr>
              <a:t>Contribute to open source toolsets</a:t>
            </a:r>
            <a:endParaRPr lang="en-GB" sz="1600" dirty="0"/>
          </a:p>
        </p:txBody>
      </p:sp>
      <p:sp>
        <p:nvSpPr>
          <p:cNvPr id="20" name="Rectangle 19">
            <a:extLst>
              <a:ext uri="{FF2B5EF4-FFF2-40B4-BE49-F238E27FC236}">
                <a16:creationId xmlns:a16="http://schemas.microsoft.com/office/drawing/2014/main" id="{6DC6D6D9-C789-4886-A73F-BA1738264500}"/>
              </a:ext>
            </a:extLst>
          </p:cNvPr>
          <p:cNvSpPr/>
          <p:nvPr/>
        </p:nvSpPr>
        <p:spPr>
          <a:xfrm>
            <a:off x="1844895" y="2309971"/>
            <a:ext cx="1728192" cy="4548029"/>
          </a:xfrm>
          <a:prstGeom prst="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Contribute to new Datastore user needs</a:t>
            </a:r>
            <a:endParaRPr lang="en-GB" sz="1600" dirty="0"/>
          </a:p>
          <a:p>
            <a:pPr fontAlgn="t"/>
            <a:br>
              <a:rPr lang="en-GB" sz="1600" dirty="0"/>
            </a:br>
            <a:r>
              <a:rPr lang="en-GB" sz="1600" dirty="0">
                <a:solidFill>
                  <a:srgbClr val="434343"/>
                </a:solidFill>
                <a:latin typeface="Arial" panose="020B0604020202020204" pitchFamily="34" charset="0"/>
              </a:rPr>
              <a:t>Contribute to open source toolsets</a:t>
            </a:r>
            <a:endParaRPr lang="en-GB" sz="1600" dirty="0"/>
          </a:p>
        </p:txBody>
      </p:sp>
      <p:sp>
        <p:nvSpPr>
          <p:cNvPr id="21" name="Rectangle 20">
            <a:extLst>
              <a:ext uri="{FF2B5EF4-FFF2-40B4-BE49-F238E27FC236}">
                <a16:creationId xmlns:a16="http://schemas.microsoft.com/office/drawing/2014/main" id="{0247A3C7-9DD6-4247-94A5-9616D85DF565}"/>
              </a:ext>
            </a:extLst>
          </p:cNvPr>
          <p:cNvSpPr/>
          <p:nvPr/>
        </p:nvSpPr>
        <p:spPr>
          <a:xfrm>
            <a:off x="3697436" y="2309971"/>
            <a:ext cx="1728192" cy="4548029"/>
          </a:xfrm>
          <a:prstGeom prst="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Contribute to new Datastore user needs</a:t>
            </a:r>
            <a:endParaRPr lang="en-GB" sz="1600" dirty="0"/>
          </a:p>
          <a:p>
            <a:pPr fontAlgn="t"/>
            <a:br>
              <a:rPr lang="en-GB" sz="1600" dirty="0"/>
            </a:br>
            <a:r>
              <a:rPr lang="en-GB" sz="1600" dirty="0">
                <a:solidFill>
                  <a:srgbClr val="434343"/>
                </a:solidFill>
                <a:latin typeface="Arial" panose="020B0604020202020204" pitchFamily="34" charset="0"/>
              </a:rPr>
              <a:t>Contribute to open source toolsets</a:t>
            </a:r>
            <a:endParaRPr lang="en-GB" sz="1600" dirty="0"/>
          </a:p>
        </p:txBody>
      </p:sp>
      <p:sp>
        <p:nvSpPr>
          <p:cNvPr id="22" name="Rectangle 21">
            <a:extLst>
              <a:ext uri="{FF2B5EF4-FFF2-40B4-BE49-F238E27FC236}">
                <a16:creationId xmlns:a16="http://schemas.microsoft.com/office/drawing/2014/main" id="{3638A28E-161F-4DFC-A545-12686BE4D105}"/>
              </a:ext>
            </a:extLst>
          </p:cNvPr>
          <p:cNvSpPr/>
          <p:nvPr/>
        </p:nvSpPr>
        <p:spPr>
          <a:xfrm>
            <a:off x="5542331" y="2309971"/>
            <a:ext cx="1728192" cy="4548029"/>
          </a:xfrm>
          <a:prstGeom prst="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Contribute to new Datastore user needs</a:t>
            </a:r>
            <a:endParaRPr lang="en-GB" sz="1600" dirty="0"/>
          </a:p>
          <a:p>
            <a:pPr fontAlgn="t"/>
            <a:br>
              <a:rPr lang="en-GB" sz="1600" dirty="0"/>
            </a:br>
            <a:r>
              <a:rPr lang="en-GB" sz="1600" dirty="0">
                <a:solidFill>
                  <a:srgbClr val="434343"/>
                </a:solidFill>
                <a:latin typeface="Arial" panose="020B0604020202020204" pitchFamily="34" charset="0"/>
              </a:rPr>
              <a:t>Contribute to open source toolsets</a:t>
            </a:r>
            <a:endParaRPr lang="en-GB" sz="1600" dirty="0"/>
          </a:p>
          <a:p>
            <a:pPr fontAlgn="t"/>
            <a:endParaRPr lang="en-GB" sz="1600" dirty="0">
              <a:solidFill>
                <a:srgbClr val="434343"/>
              </a:solidFill>
              <a:latin typeface="Arial" panose="020B0604020202020204" pitchFamily="34" charset="0"/>
            </a:endParaRPr>
          </a:p>
          <a:p>
            <a:pPr fontAlgn="t"/>
            <a:r>
              <a:rPr lang="en-GB" sz="1600" dirty="0">
                <a:solidFill>
                  <a:srgbClr val="434343"/>
                </a:solidFill>
                <a:latin typeface="Arial" panose="020B0604020202020204" pitchFamily="34" charset="0"/>
              </a:rPr>
              <a:t>Improve IATI import tools for AIMS, budgets and PFMS</a:t>
            </a:r>
            <a:endParaRPr lang="en-GB" sz="2400" dirty="0"/>
          </a:p>
        </p:txBody>
      </p:sp>
      <p:sp>
        <p:nvSpPr>
          <p:cNvPr id="23" name="Rectangle 22">
            <a:extLst>
              <a:ext uri="{FF2B5EF4-FFF2-40B4-BE49-F238E27FC236}">
                <a16:creationId xmlns:a16="http://schemas.microsoft.com/office/drawing/2014/main" id="{92E2A592-F90A-4BC3-9E3D-2ACF3F37FEA1}"/>
              </a:ext>
            </a:extLst>
          </p:cNvPr>
          <p:cNvSpPr/>
          <p:nvPr/>
        </p:nvSpPr>
        <p:spPr>
          <a:xfrm>
            <a:off x="7394872" y="2309971"/>
            <a:ext cx="1728192" cy="4548029"/>
          </a:xfrm>
          <a:prstGeom prst="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Improve website, develop tools and provide guidance &amp; support materials</a:t>
            </a:r>
            <a:endParaRPr lang="en-GB" sz="2400" dirty="0"/>
          </a:p>
          <a:p>
            <a:pPr fontAlgn="t"/>
            <a:br>
              <a:rPr lang="en-GB" sz="2400" dirty="0"/>
            </a:br>
            <a:r>
              <a:rPr lang="en-GB" sz="1600" dirty="0">
                <a:solidFill>
                  <a:srgbClr val="434343"/>
                </a:solidFill>
                <a:latin typeface="Arial" panose="020B0604020202020204" pitchFamily="34" charset="0"/>
              </a:rPr>
              <a:t>Deliver new and improved Datastore</a:t>
            </a:r>
            <a:endParaRPr lang="en-GB" sz="2400" dirty="0"/>
          </a:p>
        </p:txBody>
      </p:sp>
    </p:spTree>
    <p:extLst>
      <p:ext uri="{BB962C8B-B14F-4D97-AF65-F5344CB8AC3E}">
        <p14:creationId xmlns:p14="http://schemas.microsoft.com/office/powerpoint/2010/main" val="2550714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5D5DDE-617B-4FF9-B758-DA57AC2291C7}"/>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1520" y="297213"/>
            <a:ext cx="772122" cy="612000"/>
          </a:xfrm>
          <a:prstGeom prst="rect">
            <a:avLst/>
          </a:prstGeom>
        </p:spPr>
      </p:pic>
      <p:sp>
        <p:nvSpPr>
          <p:cNvPr id="7" name="TextBox 6">
            <a:extLst>
              <a:ext uri="{FF2B5EF4-FFF2-40B4-BE49-F238E27FC236}">
                <a16:creationId xmlns:a16="http://schemas.microsoft.com/office/drawing/2014/main" id="{B27758A1-E55D-413D-8065-84D8C26E16F0}"/>
              </a:ext>
            </a:extLst>
          </p:cNvPr>
          <p:cNvSpPr txBox="1"/>
          <p:nvPr/>
        </p:nvSpPr>
        <p:spPr>
          <a:xfrm>
            <a:off x="1115616" y="188640"/>
            <a:ext cx="7679620" cy="830997"/>
          </a:xfrm>
          <a:prstGeom prst="rect">
            <a:avLst/>
          </a:prstGeom>
          <a:noFill/>
        </p:spPr>
        <p:txBody>
          <a:bodyPr wrap="square" rtlCol="0">
            <a:spAutoFit/>
          </a:bodyPr>
          <a:lstStyle/>
          <a:p>
            <a:r>
              <a:rPr lang="en-GB" sz="2400" b="1" dirty="0">
                <a:solidFill>
                  <a:schemeClr val="accent1"/>
                </a:solidFill>
              </a:rPr>
              <a:t>Objective 3 – </a:t>
            </a:r>
            <a:r>
              <a:rPr lang="en-GB" sz="2400" b="1" dirty="0">
                <a:solidFill>
                  <a:schemeClr val="accent1"/>
                </a:solidFill>
                <a:latin typeface="Arial" panose="020B0604020202020204" pitchFamily="34" charset="0"/>
              </a:rPr>
              <a:t>Improve guidance, training and support for specific user groups.</a:t>
            </a:r>
            <a:endParaRPr lang="en-GB" sz="2400" b="1" dirty="0">
              <a:solidFill>
                <a:schemeClr val="accent1"/>
              </a:solidFill>
            </a:endParaRPr>
          </a:p>
        </p:txBody>
      </p:sp>
      <p:sp>
        <p:nvSpPr>
          <p:cNvPr id="14" name="Callout: Down Arrow 13">
            <a:extLst>
              <a:ext uri="{FF2B5EF4-FFF2-40B4-BE49-F238E27FC236}">
                <a16:creationId xmlns:a16="http://schemas.microsoft.com/office/drawing/2014/main" id="{39B76B67-5107-487E-9AC5-F5D1C42CF1A0}"/>
              </a:ext>
            </a:extLst>
          </p:cNvPr>
          <p:cNvSpPr/>
          <p:nvPr/>
        </p:nvSpPr>
        <p:spPr>
          <a:xfrm>
            <a:off x="0" y="1052736"/>
            <a:ext cx="1728192" cy="1224136"/>
          </a:xfrm>
          <a:prstGeom prst="downArrowCallou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1"/>
                </a:solidFill>
              </a:rPr>
              <a:t>Providers</a:t>
            </a:r>
          </a:p>
        </p:txBody>
      </p:sp>
      <p:sp>
        <p:nvSpPr>
          <p:cNvPr id="15" name="Callout: Down Arrow 14">
            <a:extLst>
              <a:ext uri="{FF2B5EF4-FFF2-40B4-BE49-F238E27FC236}">
                <a16:creationId xmlns:a16="http://schemas.microsoft.com/office/drawing/2014/main" id="{EF03159D-5CF9-45DA-8A81-B2BE068AD17B}"/>
              </a:ext>
            </a:extLst>
          </p:cNvPr>
          <p:cNvSpPr/>
          <p:nvPr/>
        </p:nvSpPr>
        <p:spPr>
          <a:xfrm>
            <a:off x="1848718" y="1052736"/>
            <a:ext cx="1728192" cy="1224136"/>
          </a:xfrm>
          <a:prstGeom prst="downArrowCallou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1"/>
                </a:solidFill>
              </a:rPr>
              <a:t>Partner Countries</a:t>
            </a:r>
          </a:p>
        </p:txBody>
      </p:sp>
      <p:sp>
        <p:nvSpPr>
          <p:cNvPr id="16" name="Callout: Down Arrow 15">
            <a:extLst>
              <a:ext uri="{FF2B5EF4-FFF2-40B4-BE49-F238E27FC236}">
                <a16:creationId xmlns:a16="http://schemas.microsoft.com/office/drawing/2014/main" id="{101ECC66-93B3-4631-B1B6-FB83F0FC1DF2}"/>
              </a:ext>
            </a:extLst>
          </p:cNvPr>
          <p:cNvSpPr/>
          <p:nvPr/>
        </p:nvSpPr>
        <p:spPr>
          <a:xfrm>
            <a:off x="3697436" y="1052736"/>
            <a:ext cx="1728192" cy="1224136"/>
          </a:xfrm>
          <a:prstGeom prst="downArrowCallou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1"/>
                </a:solidFill>
              </a:rPr>
              <a:t>CSOs &amp; Others</a:t>
            </a:r>
          </a:p>
        </p:txBody>
      </p:sp>
      <p:sp>
        <p:nvSpPr>
          <p:cNvPr id="17" name="Callout: Down Arrow 16">
            <a:extLst>
              <a:ext uri="{FF2B5EF4-FFF2-40B4-BE49-F238E27FC236}">
                <a16:creationId xmlns:a16="http://schemas.microsoft.com/office/drawing/2014/main" id="{9A5D6FAD-0405-4A6D-8B45-4736EC6AED32}"/>
              </a:ext>
            </a:extLst>
          </p:cNvPr>
          <p:cNvSpPr/>
          <p:nvPr/>
        </p:nvSpPr>
        <p:spPr>
          <a:xfrm>
            <a:off x="5546154" y="1052736"/>
            <a:ext cx="1728192" cy="1224136"/>
          </a:xfrm>
          <a:prstGeom prst="downArrowCallou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1"/>
                </a:solidFill>
              </a:rPr>
              <a:t>TAG Community</a:t>
            </a:r>
          </a:p>
        </p:txBody>
      </p:sp>
      <p:sp>
        <p:nvSpPr>
          <p:cNvPr id="18" name="Callout: Down Arrow 17">
            <a:extLst>
              <a:ext uri="{FF2B5EF4-FFF2-40B4-BE49-F238E27FC236}">
                <a16:creationId xmlns:a16="http://schemas.microsoft.com/office/drawing/2014/main" id="{DD925933-99B6-4C33-81C8-E7C57DB5F5A3}"/>
              </a:ext>
            </a:extLst>
          </p:cNvPr>
          <p:cNvSpPr/>
          <p:nvPr/>
        </p:nvSpPr>
        <p:spPr>
          <a:xfrm>
            <a:off x="7394872" y="1052736"/>
            <a:ext cx="1728192" cy="1224136"/>
          </a:xfrm>
          <a:prstGeom prst="downArrowCallou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1"/>
                </a:solidFill>
              </a:rPr>
              <a:t>Secretariat</a:t>
            </a:r>
          </a:p>
        </p:txBody>
      </p:sp>
      <p:sp>
        <p:nvSpPr>
          <p:cNvPr id="19" name="Rectangle 18">
            <a:extLst>
              <a:ext uri="{FF2B5EF4-FFF2-40B4-BE49-F238E27FC236}">
                <a16:creationId xmlns:a16="http://schemas.microsoft.com/office/drawing/2014/main" id="{2B296269-1983-4A3B-A937-8FDD5977B5F0}"/>
              </a:ext>
            </a:extLst>
          </p:cNvPr>
          <p:cNvSpPr/>
          <p:nvPr/>
        </p:nvSpPr>
        <p:spPr>
          <a:xfrm>
            <a:off x="0" y="2309971"/>
            <a:ext cx="1728192" cy="4548029"/>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endParaRPr lang="en-GB" sz="1600" dirty="0"/>
          </a:p>
        </p:txBody>
      </p:sp>
      <p:sp>
        <p:nvSpPr>
          <p:cNvPr id="20" name="Rectangle 19">
            <a:extLst>
              <a:ext uri="{FF2B5EF4-FFF2-40B4-BE49-F238E27FC236}">
                <a16:creationId xmlns:a16="http://schemas.microsoft.com/office/drawing/2014/main" id="{6DC6D6D9-C789-4886-A73F-BA1738264500}"/>
              </a:ext>
            </a:extLst>
          </p:cNvPr>
          <p:cNvSpPr/>
          <p:nvPr/>
        </p:nvSpPr>
        <p:spPr>
          <a:xfrm>
            <a:off x="1844895" y="2309971"/>
            <a:ext cx="1728192" cy="4548029"/>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chemeClr val="tx1"/>
                </a:solidFill>
                <a:latin typeface="Arial" panose="020B0604020202020204" pitchFamily="34" charset="0"/>
              </a:rPr>
              <a:t>Input into the training courses to be delivered directly to at least 5 partner country governments</a:t>
            </a:r>
            <a:endParaRPr lang="en-GB" sz="1600" dirty="0">
              <a:solidFill>
                <a:schemeClr val="tx1"/>
              </a:solidFill>
            </a:endParaRPr>
          </a:p>
        </p:txBody>
      </p:sp>
      <p:sp>
        <p:nvSpPr>
          <p:cNvPr id="21" name="Rectangle 20">
            <a:extLst>
              <a:ext uri="{FF2B5EF4-FFF2-40B4-BE49-F238E27FC236}">
                <a16:creationId xmlns:a16="http://schemas.microsoft.com/office/drawing/2014/main" id="{0247A3C7-9DD6-4247-94A5-9616D85DF565}"/>
              </a:ext>
            </a:extLst>
          </p:cNvPr>
          <p:cNvSpPr/>
          <p:nvPr/>
        </p:nvSpPr>
        <p:spPr>
          <a:xfrm>
            <a:off x="3697436" y="2309971"/>
            <a:ext cx="1728192" cy="4548029"/>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chemeClr val="tx1"/>
                </a:solidFill>
                <a:latin typeface="Arial" panose="020B0604020202020204" pitchFamily="34" charset="0"/>
              </a:rPr>
              <a:t>Create and deliver guidance, training and support to meet the needs of data user groups specifically within the ‘CSO and Other' constituency</a:t>
            </a:r>
            <a:endParaRPr lang="en-GB" sz="3200" dirty="0">
              <a:solidFill>
                <a:schemeClr val="tx1"/>
              </a:solidFill>
            </a:endParaRPr>
          </a:p>
        </p:txBody>
      </p:sp>
      <p:sp>
        <p:nvSpPr>
          <p:cNvPr id="22" name="Rectangle 21">
            <a:extLst>
              <a:ext uri="{FF2B5EF4-FFF2-40B4-BE49-F238E27FC236}">
                <a16:creationId xmlns:a16="http://schemas.microsoft.com/office/drawing/2014/main" id="{3638A28E-161F-4DFC-A545-12686BE4D105}"/>
              </a:ext>
            </a:extLst>
          </p:cNvPr>
          <p:cNvSpPr/>
          <p:nvPr/>
        </p:nvSpPr>
        <p:spPr>
          <a:xfrm>
            <a:off x="5542331" y="2309971"/>
            <a:ext cx="1728192" cy="4548029"/>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chemeClr val="tx1"/>
                </a:solidFill>
                <a:latin typeface="Arial" panose="020B0604020202020204" pitchFamily="34" charset="0"/>
              </a:rPr>
              <a:t>Create and deliver guidance, training and support to meet the needs of data user groups specifically within the ‘CSO and Other' constituency</a:t>
            </a:r>
            <a:endParaRPr lang="en-GB" sz="1600" dirty="0">
              <a:solidFill>
                <a:schemeClr val="tx1"/>
              </a:solidFill>
            </a:endParaRPr>
          </a:p>
        </p:txBody>
      </p:sp>
      <p:sp>
        <p:nvSpPr>
          <p:cNvPr id="23" name="Rectangle 22">
            <a:extLst>
              <a:ext uri="{FF2B5EF4-FFF2-40B4-BE49-F238E27FC236}">
                <a16:creationId xmlns:a16="http://schemas.microsoft.com/office/drawing/2014/main" id="{92E2A592-F90A-4BC3-9E3D-2ACF3F37FEA1}"/>
              </a:ext>
            </a:extLst>
          </p:cNvPr>
          <p:cNvSpPr/>
          <p:nvPr/>
        </p:nvSpPr>
        <p:spPr>
          <a:xfrm>
            <a:off x="7394872" y="2309971"/>
            <a:ext cx="1728192" cy="4548029"/>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chemeClr val="tx1"/>
                </a:solidFill>
                <a:latin typeface="Arial" panose="020B0604020202020204" pitchFamily="34" charset="0"/>
              </a:rPr>
              <a:t>Improve website, develop tools and provide guidance in EN &amp; FR tailored to specific audiences</a:t>
            </a:r>
            <a:endParaRPr lang="en-GB" sz="1600" dirty="0">
              <a:solidFill>
                <a:schemeClr val="tx1"/>
              </a:solidFill>
            </a:endParaRPr>
          </a:p>
          <a:p>
            <a:pPr fontAlgn="t"/>
            <a:br>
              <a:rPr lang="en-GB" sz="1600" dirty="0">
                <a:solidFill>
                  <a:schemeClr val="tx1"/>
                </a:solidFill>
              </a:rPr>
            </a:br>
            <a:r>
              <a:rPr lang="en-GB" sz="1600" dirty="0">
                <a:solidFill>
                  <a:schemeClr val="tx1"/>
                </a:solidFill>
                <a:latin typeface="Arial" panose="020B0604020202020204" pitchFamily="34" charset="0"/>
              </a:rPr>
              <a:t>Repeat Data Spotlight monitoring process and produce at least 5 data use case studies</a:t>
            </a:r>
            <a:endParaRPr lang="en-GB" sz="1600" dirty="0">
              <a:solidFill>
                <a:schemeClr val="tx1"/>
              </a:solidFill>
            </a:endParaRPr>
          </a:p>
        </p:txBody>
      </p:sp>
    </p:spTree>
    <p:extLst>
      <p:ext uri="{BB962C8B-B14F-4D97-AF65-F5344CB8AC3E}">
        <p14:creationId xmlns:p14="http://schemas.microsoft.com/office/powerpoint/2010/main" val="1026294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5D5DDE-617B-4FF9-B758-DA57AC2291C7}"/>
              </a:ext>
            </a:extLst>
          </p:cNvPr>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251520" y="297213"/>
            <a:ext cx="772122" cy="612000"/>
          </a:xfrm>
          <a:prstGeom prst="rect">
            <a:avLst/>
          </a:prstGeom>
        </p:spPr>
      </p:pic>
      <p:sp>
        <p:nvSpPr>
          <p:cNvPr id="7" name="TextBox 6">
            <a:extLst>
              <a:ext uri="{FF2B5EF4-FFF2-40B4-BE49-F238E27FC236}">
                <a16:creationId xmlns:a16="http://schemas.microsoft.com/office/drawing/2014/main" id="{B27758A1-E55D-413D-8065-84D8C26E16F0}"/>
              </a:ext>
            </a:extLst>
          </p:cNvPr>
          <p:cNvSpPr txBox="1"/>
          <p:nvPr/>
        </p:nvSpPr>
        <p:spPr>
          <a:xfrm>
            <a:off x="1115616" y="188640"/>
            <a:ext cx="7679620" cy="830997"/>
          </a:xfrm>
          <a:prstGeom prst="rect">
            <a:avLst/>
          </a:prstGeom>
          <a:noFill/>
        </p:spPr>
        <p:txBody>
          <a:bodyPr wrap="square" rtlCol="0">
            <a:spAutoFit/>
          </a:bodyPr>
          <a:lstStyle/>
          <a:p>
            <a:r>
              <a:rPr lang="en-GB" sz="2400" b="1" dirty="0">
                <a:solidFill>
                  <a:schemeClr val="tx2"/>
                </a:solidFill>
              </a:rPr>
              <a:t>Objective 4 – </a:t>
            </a:r>
            <a:r>
              <a:rPr lang="en-GB" sz="2400" b="1" dirty="0">
                <a:solidFill>
                  <a:schemeClr val="tx2"/>
                </a:solidFill>
                <a:latin typeface="Arial" panose="020B0604020202020204" pitchFamily="34" charset="0"/>
              </a:rPr>
              <a:t>Promote integration of IATI data into partner country aid systems and processes.</a:t>
            </a:r>
            <a:endParaRPr lang="en-GB" sz="2400" b="1" dirty="0">
              <a:solidFill>
                <a:schemeClr val="tx2"/>
              </a:solidFill>
            </a:endParaRPr>
          </a:p>
        </p:txBody>
      </p:sp>
      <p:sp>
        <p:nvSpPr>
          <p:cNvPr id="14" name="Callout: Down Arrow 13">
            <a:extLst>
              <a:ext uri="{FF2B5EF4-FFF2-40B4-BE49-F238E27FC236}">
                <a16:creationId xmlns:a16="http://schemas.microsoft.com/office/drawing/2014/main" id="{39B76B67-5107-487E-9AC5-F5D1C42CF1A0}"/>
              </a:ext>
            </a:extLst>
          </p:cNvPr>
          <p:cNvSpPr/>
          <p:nvPr/>
        </p:nvSpPr>
        <p:spPr>
          <a:xfrm>
            <a:off x="0" y="1085835"/>
            <a:ext cx="1728192" cy="1224136"/>
          </a:xfrm>
          <a:prstGeom prst="downArrowCallou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rPr>
              <a:t>Providers</a:t>
            </a:r>
          </a:p>
        </p:txBody>
      </p:sp>
      <p:sp>
        <p:nvSpPr>
          <p:cNvPr id="15" name="Callout: Down Arrow 14">
            <a:extLst>
              <a:ext uri="{FF2B5EF4-FFF2-40B4-BE49-F238E27FC236}">
                <a16:creationId xmlns:a16="http://schemas.microsoft.com/office/drawing/2014/main" id="{EF03159D-5CF9-45DA-8A81-B2BE068AD17B}"/>
              </a:ext>
            </a:extLst>
          </p:cNvPr>
          <p:cNvSpPr/>
          <p:nvPr/>
        </p:nvSpPr>
        <p:spPr>
          <a:xfrm>
            <a:off x="1848718" y="1052736"/>
            <a:ext cx="1728192" cy="1224136"/>
          </a:xfrm>
          <a:prstGeom prst="downArrowCallou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rPr>
              <a:t>Partner Countries</a:t>
            </a:r>
          </a:p>
        </p:txBody>
      </p:sp>
      <p:sp>
        <p:nvSpPr>
          <p:cNvPr id="16" name="Callout: Down Arrow 15">
            <a:extLst>
              <a:ext uri="{FF2B5EF4-FFF2-40B4-BE49-F238E27FC236}">
                <a16:creationId xmlns:a16="http://schemas.microsoft.com/office/drawing/2014/main" id="{101ECC66-93B3-4631-B1B6-FB83F0FC1DF2}"/>
              </a:ext>
            </a:extLst>
          </p:cNvPr>
          <p:cNvSpPr/>
          <p:nvPr/>
        </p:nvSpPr>
        <p:spPr>
          <a:xfrm>
            <a:off x="3697436" y="1052736"/>
            <a:ext cx="1728192" cy="1224136"/>
          </a:xfrm>
          <a:prstGeom prst="downArrowCallou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rPr>
              <a:t>CSOs &amp; Others</a:t>
            </a:r>
          </a:p>
        </p:txBody>
      </p:sp>
      <p:sp>
        <p:nvSpPr>
          <p:cNvPr id="17" name="Callout: Down Arrow 16">
            <a:extLst>
              <a:ext uri="{FF2B5EF4-FFF2-40B4-BE49-F238E27FC236}">
                <a16:creationId xmlns:a16="http://schemas.microsoft.com/office/drawing/2014/main" id="{9A5D6FAD-0405-4A6D-8B45-4736EC6AED32}"/>
              </a:ext>
            </a:extLst>
          </p:cNvPr>
          <p:cNvSpPr/>
          <p:nvPr/>
        </p:nvSpPr>
        <p:spPr>
          <a:xfrm>
            <a:off x="5546154" y="1052736"/>
            <a:ext cx="1728192" cy="1224136"/>
          </a:xfrm>
          <a:prstGeom prst="downArrowCallou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rPr>
              <a:t>TAG Community</a:t>
            </a:r>
          </a:p>
        </p:txBody>
      </p:sp>
      <p:sp>
        <p:nvSpPr>
          <p:cNvPr id="18" name="Callout: Down Arrow 17">
            <a:extLst>
              <a:ext uri="{FF2B5EF4-FFF2-40B4-BE49-F238E27FC236}">
                <a16:creationId xmlns:a16="http://schemas.microsoft.com/office/drawing/2014/main" id="{DD925933-99B6-4C33-81C8-E7C57DB5F5A3}"/>
              </a:ext>
            </a:extLst>
          </p:cNvPr>
          <p:cNvSpPr/>
          <p:nvPr/>
        </p:nvSpPr>
        <p:spPr>
          <a:xfrm>
            <a:off x="7394872" y="1052736"/>
            <a:ext cx="1728192" cy="1224136"/>
          </a:xfrm>
          <a:prstGeom prst="downArrowCallou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rPr>
              <a:t>Secretariat</a:t>
            </a:r>
          </a:p>
        </p:txBody>
      </p:sp>
      <p:sp>
        <p:nvSpPr>
          <p:cNvPr id="19" name="Rectangle 18">
            <a:extLst>
              <a:ext uri="{FF2B5EF4-FFF2-40B4-BE49-F238E27FC236}">
                <a16:creationId xmlns:a16="http://schemas.microsoft.com/office/drawing/2014/main" id="{2B296269-1983-4A3B-A937-8FDD5977B5F0}"/>
              </a:ext>
            </a:extLst>
          </p:cNvPr>
          <p:cNvSpPr/>
          <p:nvPr/>
        </p:nvSpPr>
        <p:spPr>
          <a:xfrm>
            <a:off x="0" y="2309971"/>
            <a:ext cx="1728192" cy="4548029"/>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Promote IATI data use at Development Partner Forums</a:t>
            </a:r>
            <a:endParaRPr lang="en-GB" sz="2400" dirty="0"/>
          </a:p>
        </p:txBody>
      </p:sp>
      <p:sp>
        <p:nvSpPr>
          <p:cNvPr id="20" name="Rectangle 19">
            <a:extLst>
              <a:ext uri="{FF2B5EF4-FFF2-40B4-BE49-F238E27FC236}">
                <a16:creationId xmlns:a16="http://schemas.microsoft.com/office/drawing/2014/main" id="{6DC6D6D9-C789-4886-A73F-BA1738264500}"/>
              </a:ext>
            </a:extLst>
          </p:cNvPr>
          <p:cNvSpPr/>
          <p:nvPr/>
        </p:nvSpPr>
        <p:spPr>
          <a:xfrm>
            <a:off x="1844895" y="2309971"/>
            <a:ext cx="1728192" cy="4548029"/>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IATI champions strengthen awareness and understanding of IATI data and their AIMS (if applicable) among the government entities responsible for Public Financial Management (PFM)</a:t>
            </a:r>
            <a:endParaRPr lang="en-GB" sz="2400" dirty="0"/>
          </a:p>
        </p:txBody>
      </p:sp>
      <p:sp>
        <p:nvSpPr>
          <p:cNvPr id="21" name="Rectangle 20">
            <a:extLst>
              <a:ext uri="{FF2B5EF4-FFF2-40B4-BE49-F238E27FC236}">
                <a16:creationId xmlns:a16="http://schemas.microsoft.com/office/drawing/2014/main" id="{0247A3C7-9DD6-4247-94A5-9616D85DF565}"/>
              </a:ext>
            </a:extLst>
          </p:cNvPr>
          <p:cNvSpPr/>
          <p:nvPr/>
        </p:nvSpPr>
        <p:spPr>
          <a:xfrm>
            <a:off x="3697436" y="2309971"/>
            <a:ext cx="1728192" cy="4548029"/>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endParaRPr lang="en-GB" sz="3200" dirty="0">
              <a:solidFill>
                <a:schemeClr val="tx1"/>
              </a:solidFill>
            </a:endParaRPr>
          </a:p>
        </p:txBody>
      </p:sp>
      <p:sp>
        <p:nvSpPr>
          <p:cNvPr id="22" name="Rectangle 21">
            <a:extLst>
              <a:ext uri="{FF2B5EF4-FFF2-40B4-BE49-F238E27FC236}">
                <a16:creationId xmlns:a16="http://schemas.microsoft.com/office/drawing/2014/main" id="{3638A28E-161F-4DFC-A545-12686BE4D105}"/>
              </a:ext>
            </a:extLst>
          </p:cNvPr>
          <p:cNvSpPr/>
          <p:nvPr/>
        </p:nvSpPr>
        <p:spPr>
          <a:xfrm>
            <a:off x="5542331" y="2309971"/>
            <a:ext cx="1728192" cy="4548029"/>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Improve IATI import tools for AIMS, budgets and PFMS</a:t>
            </a:r>
            <a:endParaRPr lang="en-GB" sz="2400" dirty="0"/>
          </a:p>
        </p:txBody>
      </p:sp>
      <p:sp>
        <p:nvSpPr>
          <p:cNvPr id="23" name="Rectangle 22">
            <a:extLst>
              <a:ext uri="{FF2B5EF4-FFF2-40B4-BE49-F238E27FC236}">
                <a16:creationId xmlns:a16="http://schemas.microsoft.com/office/drawing/2014/main" id="{92E2A592-F90A-4BC3-9E3D-2ACF3F37FEA1}"/>
              </a:ext>
            </a:extLst>
          </p:cNvPr>
          <p:cNvSpPr/>
          <p:nvPr/>
        </p:nvSpPr>
        <p:spPr>
          <a:xfrm>
            <a:off x="7394872" y="2309971"/>
            <a:ext cx="1728192" cy="4548029"/>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600" dirty="0">
                <a:solidFill>
                  <a:srgbClr val="434343"/>
                </a:solidFill>
                <a:latin typeface="Arial" panose="020B0604020202020204" pitchFamily="34" charset="0"/>
              </a:rPr>
              <a:t>Produce IATI data spreadsheet templates using the Datastore for at least five partner country governments (based on their AIMS templates)</a:t>
            </a:r>
            <a:endParaRPr lang="en-GB" sz="2400" dirty="0"/>
          </a:p>
        </p:txBody>
      </p:sp>
    </p:spTree>
    <p:extLst>
      <p:ext uri="{BB962C8B-B14F-4D97-AF65-F5344CB8AC3E}">
        <p14:creationId xmlns:p14="http://schemas.microsoft.com/office/powerpoint/2010/main" val="2851772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6E151-66B3-4C8F-8383-C81B4873FD31}"/>
              </a:ext>
            </a:extLst>
          </p:cNvPr>
          <p:cNvSpPr>
            <a:spLocks noGrp="1"/>
          </p:cNvSpPr>
          <p:nvPr>
            <p:ph type="title"/>
          </p:nvPr>
        </p:nvSpPr>
        <p:spPr/>
        <p:txBody>
          <a:bodyPr>
            <a:normAutofit fontScale="90000"/>
          </a:bodyPr>
          <a:lstStyle/>
          <a:p>
            <a:r>
              <a:rPr lang="en-GB" dirty="0"/>
              <a:t>What can we achieve this year (Y5, 2017-18)?</a:t>
            </a:r>
          </a:p>
        </p:txBody>
      </p:sp>
      <p:sp>
        <p:nvSpPr>
          <p:cNvPr id="3" name="Arrow: Chevron 2">
            <a:extLst>
              <a:ext uri="{FF2B5EF4-FFF2-40B4-BE49-F238E27FC236}">
                <a16:creationId xmlns:a16="http://schemas.microsoft.com/office/drawing/2014/main" id="{AFD532D8-D853-4BC6-A508-4E43A0FFB165}"/>
              </a:ext>
            </a:extLst>
          </p:cNvPr>
          <p:cNvSpPr/>
          <p:nvPr/>
        </p:nvSpPr>
        <p:spPr>
          <a:xfrm>
            <a:off x="746490" y="2933795"/>
            <a:ext cx="6186148"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Sec</a:t>
            </a:r>
            <a:r>
              <a:rPr lang="en-GB" sz="1400" dirty="0">
                <a:solidFill>
                  <a:schemeClr val="tx1"/>
                </a:solidFill>
              </a:rPr>
              <a:t> continue work on new website &amp; guidance</a:t>
            </a:r>
          </a:p>
        </p:txBody>
      </p:sp>
      <p:sp>
        <p:nvSpPr>
          <p:cNvPr id="16" name="Arrow: Chevron 15">
            <a:extLst>
              <a:ext uri="{FF2B5EF4-FFF2-40B4-BE49-F238E27FC236}">
                <a16:creationId xmlns:a16="http://schemas.microsoft.com/office/drawing/2014/main" id="{41F8BDDB-B1BC-4614-BC68-73900D91C377}"/>
              </a:ext>
            </a:extLst>
          </p:cNvPr>
          <p:cNvSpPr/>
          <p:nvPr/>
        </p:nvSpPr>
        <p:spPr>
          <a:xfrm>
            <a:off x="3215451" y="1966511"/>
            <a:ext cx="2968708"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Sec</a:t>
            </a:r>
            <a:r>
              <a:rPr lang="en-GB" sz="1400" dirty="0">
                <a:solidFill>
                  <a:schemeClr val="tx1"/>
                </a:solidFill>
              </a:rPr>
              <a:t> Datastore tech dev work</a:t>
            </a:r>
          </a:p>
        </p:txBody>
      </p:sp>
      <p:sp>
        <p:nvSpPr>
          <p:cNvPr id="18" name="Arrow: Chevron 17">
            <a:extLst>
              <a:ext uri="{FF2B5EF4-FFF2-40B4-BE49-F238E27FC236}">
                <a16:creationId xmlns:a16="http://schemas.microsoft.com/office/drawing/2014/main" id="{D5A90662-D601-4E69-847D-E13A13EFC4D3}"/>
              </a:ext>
            </a:extLst>
          </p:cNvPr>
          <p:cNvSpPr/>
          <p:nvPr/>
        </p:nvSpPr>
        <p:spPr>
          <a:xfrm>
            <a:off x="7478646" y="1170534"/>
            <a:ext cx="972000" cy="504056"/>
          </a:xfrm>
          <a:prstGeom prst="chevron">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tx2"/>
                </a:solidFill>
              </a:rPr>
              <a:t>J</a:t>
            </a:r>
          </a:p>
        </p:txBody>
      </p:sp>
      <p:sp>
        <p:nvSpPr>
          <p:cNvPr id="19" name="Arrow: Chevron 18">
            <a:extLst>
              <a:ext uri="{FF2B5EF4-FFF2-40B4-BE49-F238E27FC236}">
                <a16:creationId xmlns:a16="http://schemas.microsoft.com/office/drawing/2014/main" id="{5013AF8F-59C0-4443-BE39-A9273765E66C}"/>
              </a:ext>
            </a:extLst>
          </p:cNvPr>
          <p:cNvSpPr/>
          <p:nvPr/>
        </p:nvSpPr>
        <p:spPr>
          <a:xfrm>
            <a:off x="8242756" y="1170773"/>
            <a:ext cx="972000" cy="504056"/>
          </a:xfrm>
          <a:prstGeom prst="chevron">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accent3"/>
                </a:solidFill>
              </a:rPr>
              <a:t>A</a:t>
            </a:r>
          </a:p>
        </p:txBody>
      </p:sp>
      <p:sp>
        <p:nvSpPr>
          <p:cNvPr id="20" name="Arrow: Chevron 19">
            <a:extLst>
              <a:ext uri="{FF2B5EF4-FFF2-40B4-BE49-F238E27FC236}">
                <a16:creationId xmlns:a16="http://schemas.microsoft.com/office/drawing/2014/main" id="{60FE78E6-BDA1-4742-A94A-C37754B78480}"/>
              </a:ext>
            </a:extLst>
          </p:cNvPr>
          <p:cNvSpPr/>
          <p:nvPr/>
        </p:nvSpPr>
        <p:spPr>
          <a:xfrm>
            <a:off x="5960638" y="1170409"/>
            <a:ext cx="972000" cy="504056"/>
          </a:xfrm>
          <a:prstGeom prst="chevron">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tx2"/>
                </a:solidFill>
              </a:rPr>
              <a:t>M</a:t>
            </a:r>
          </a:p>
        </p:txBody>
      </p:sp>
      <p:sp>
        <p:nvSpPr>
          <p:cNvPr id="21" name="Arrow: Chevron 20">
            <a:extLst>
              <a:ext uri="{FF2B5EF4-FFF2-40B4-BE49-F238E27FC236}">
                <a16:creationId xmlns:a16="http://schemas.microsoft.com/office/drawing/2014/main" id="{D3A44EC6-6C0D-4163-BD35-8F5B46B019C4}"/>
              </a:ext>
            </a:extLst>
          </p:cNvPr>
          <p:cNvSpPr/>
          <p:nvPr/>
        </p:nvSpPr>
        <p:spPr>
          <a:xfrm>
            <a:off x="4461354" y="1170409"/>
            <a:ext cx="972000" cy="504056"/>
          </a:xfrm>
          <a:prstGeom prst="chevron">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tx2"/>
                </a:solidFill>
              </a:rPr>
              <a:t>M</a:t>
            </a:r>
          </a:p>
        </p:txBody>
      </p:sp>
      <p:sp>
        <p:nvSpPr>
          <p:cNvPr id="25" name="Arrow: Chevron 24">
            <a:extLst>
              <a:ext uri="{FF2B5EF4-FFF2-40B4-BE49-F238E27FC236}">
                <a16:creationId xmlns:a16="http://schemas.microsoft.com/office/drawing/2014/main" id="{E0F16E21-A8DF-41CD-AB18-DEA206269AB2}"/>
              </a:ext>
            </a:extLst>
          </p:cNvPr>
          <p:cNvSpPr/>
          <p:nvPr/>
        </p:nvSpPr>
        <p:spPr>
          <a:xfrm>
            <a:off x="2962070" y="1165056"/>
            <a:ext cx="972000" cy="504056"/>
          </a:xfrm>
          <a:prstGeom prst="chevron">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tx2"/>
                </a:solidFill>
              </a:rPr>
              <a:t>J</a:t>
            </a:r>
          </a:p>
        </p:txBody>
      </p:sp>
      <p:sp>
        <p:nvSpPr>
          <p:cNvPr id="26" name="Arrow: Chevron 25">
            <a:extLst>
              <a:ext uri="{FF2B5EF4-FFF2-40B4-BE49-F238E27FC236}">
                <a16:creationId xmlns:a16="http://schemas.microsoft.com/office/drawing/2014/main" id="{F16602BD-CF86-40A2-A17E-54C02B8A1037}"/>
              </a:ext>
            </a:extLst>
          </p:cNvPr>
          <p:cNvSpPr/>
          <p:nvPr/>
        </p:nvSpPr>
        <p:spPr>
          <a:xfrm>
            <a:off x="1489964" y="1165056"/>
            <a:ext cx="972000" cy="504056"/>
          </a:xfrm>
          <a:prstGeom prst="chevron">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tx2"/>
                </a:solidFill>
              </a:rPr>
              <a:t>N</a:t>
            </a:r>
          </a:p>
        </p:txBody>
      </p:sp>
      <p:sp>
        <p:nvSpPr>
          <p:cNvPr id="27" name="Arrow: Chevron 26">
            <a:extLst>
              <a:ext uri="{FF2B5EF4-FFF2-40B4-BE49-F238E27FC236}">
                <a16:creationId xmlns:a16="http://schemas.microsoft.com/office/drawing/2014/main" id="{7AD77827-3527-4905-B77B-64CA2BA6AFB5}"/>
              </a:ext>
            </a:extLst>
          </p:cNvPr>
          <p:cNvSpPr/>
          <p:nvPr/>
        </p:nvSpPr>
        <p:spPr>
          <a:xfrm>
            <a:off x="-400" y="1165056"/>
            <a:ext cx="972000" cy="504056"/>
          </a:xfrm>
          <a:prstGeom prst="chevron">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tx2"/>
                </a:solidFill>
              </a:rPr>
              <a:t>S</a:t>
            </a:r>
          </a:p>
        </p:txBody>
      </p:sp>
      <p:sp>
        <p:nvSpPr>
          <p:cNvPr id="28" name="Arrow: Chevron 27">
            <a:extLst>
              <a:ext uri="{FF2B5EF4-FFF2-40B4-BE49-F238E27FC236}">
                <a16:creationId xmlns:a16="http://schemas.microsoft.com/office/drawing/2014/main" id="{6F27FD9F-0F29-417E-92A3-56EAB6485EEF}"/>
              </a:ext>
            </a:extLst>
          </p:cNvPr>
          <p:cNvSpPr/>
          <p:nvPr/>
        </p:nvSpPr>
        <p:spPr>
          <a:xfrm>
            <a:off x="6720066" y="1170409"/>
            <a:ext cx="972000" cy="504056"/>
          </a:xfrm>
          <a:prstGeom prst="chevron">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accent3"/>
                </a:solidFill>
              </a:rPr>
              <a:t>J</a:t>
            </a:r>
          </a:p>
        </p:txBody>
      </p:sp>
      <p:sp>
        <p:nvSpPr>
          <p:cNvPr id="29" name="Arrow: Chevron 28">
            <a:extLst>
              <a:ext uri="{FF2B5EF4-FFF2-40B4-BE49-F238E27FC236}">
                <a16:creationId xmlns:a16="http://schemas.microsoft.com/office/drawing/2014/main" id="{5D169B62-BD92-4513-9ECE-9C1CFB4C7D44}"/>
              </a:ext>
            </a:extLst>
          </p:cNvPr>
          <p:cNvSpPr/>
          <p:nvPr/>
        </p:nvSpPr>
        <p:spPr>
          <a:xfrm>
            <a:off x="5212158" y="1165056"/>
            <a:ext cx="972000" cy="504056"/>
          </a:xfrm>
          <a:prstGeom prst="chevron">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accent3"/>
                </a:solidFill>
              </a:rPr>
              <a:t>A</a:t>
            </a:r>
          </a:p>
        </p:txBody>
      </p:sp>
      <p:sp>
        <p:nvSpPr>
          <p:cNvPr id="30" name="Arrow: Chevron 29">
            <a:extLst>
              <a:ext uri="{FF2B5EF4-FFF2-40B4-BE49-F238E27FC236}">
                <a16:creationId xmlns:a16="http://schemas.microsoft.com/office/drawing/2014/main" id="{65B31031-71F1-4334-96DC-496384BEB591}"/>
              </a:ext>
            </a:extLst>
          </p:cNvPr>
          <p:cNvSpPr/>
          <p:nvPr/>
        </p:nvSpPr>
        <p:spPr>
          <a:xfrm>
            <a:off x="3710550" y="1165056"/>
            <a:ext cx="972000" cy="504056"/>
          </a:xfrm>
          <a:prstGeom prst="chevron">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accent3"/>
                </a:solidFill>
              </a:rPr>
              <a:t>F</a:t>
            </a:r>
          </a:p>
        </p:txBody>
      </p:sp>
      <p:sp>
        <p:nvSpPr>
          <p:cNvPr id="31" name="Arrow: Chevron 30">
            <a:extLst>
              <a:ext uri="{FF2B5EF4-FFF2-40B4-BE49-F238E27FC236}">
                <a16:creationId xmlns:a16="http://schemas.microsoft.com/office/drawing/2014/main" id="{65D0FF4D-6DAD-4A6F-AFC0-F5400961B4A0}"/>
              </a:ext>
            </a:extLst>
          </p:cNvPr>
          <p:cNvSpPr/>
          <p:nvPr/>
        </p:nvSpPr>
        <p:spPr>
          <a:xfrm>
            <a:off x="2238444" y="1165056"/>
            <a:ext cx="972000" cy="504056"/>
          </a:xfrm>
          <a:prstGeom prst="chevron">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accent3"/>
                </a:solidFill>
              </a:rPr>
              <a:t>D</a:t>
            </a:r>
          </a:p>
        </p:txBody>
      </p:sp>
      <p:sp>
        <p:nvSpPr>
          <p:cNvPr id="32" name="Arrow: Chevron 31">
            <a:extLst>
              <a:ext uri="{FF2B5EF4-FFF2-40B4-BE49-F238E27FC236}">
                <a16:creationId xmlns:a16="http://schemas.microsoft.com/office/drawing/2014/main" id="{336596E6-50E7-4AC3-A1E3-BE05FC3E6872}"/>
              </a:ext>
            </a:extLst>
          </p:cNvPr>
          <p:cNvSpPr/>
          <p:nvPr/>
        </p:nvSpPr>
        <p:spPr>
          <a:xfrm>
            <a:off x="748080" y="1165056"/>
            <a:ext cx="972000" cy="504056"/>
          </a:xfrm>
          <a:prstGeom prst="chevron">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a:solidFill>
                  <a:schemeClr val="accent3"/>
                </a:solidFill>
              </a:rPr>
              <a:t>O</a:t>
            </a:r>
          </a:p>
        </p:txBody>
      </p:sp>
      <p:sp>
        <p:nvSpPr>
          <p:cNvPr id="33" name="Arrow: Chevron 32">
            <a:extLst>
              <a:ext uri="{FF2B5EF4-FFF2-40B4-BE49-F238E27FC236}">
                <a16:creationId xmlns:a16="http://schemas.microsoft.com/office/drawing/2014/main" id="{5588DF3E-7AC8-4DFD-9FC1-36D1026EA87C}"/>
              </a:ext>
            </a:extLst>
          </p:cNvPr>
          <p:cNvSpPr/>
          <p:nvPr/>
        </p:nvSpPr>
        <p:spPr>
          <a:xfrm>
            <a:off x="751496" y="1966511"/>
            <a:ext cx="2458948"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Sec</a:t>
            </a:r>
            <a:r>
              <a:rPr lang="en-GB" sz="1400" dirty="0">
                <a:solidFill>
                  <a:schemeClr val="tx1"/>
                </a:solidFill>
              </a:rPr>
              <a:t> Set up Task Force &amp; Data Use Fund</a:t>
            </a:r>
          </a:p>
        </p:txBody>
      </p:sp>
      <p:sp>
        <p:nvSpPr>
          <p:cNvPr id="34" name="Arrow: Chevron 33">
            <a:extLst>
              <a:ext uri="{FF2B5EF4-FFF2-40B4-BE49-F238E27FC236}">
                <a16:creationId xmlns:a16="http://schemas.microsoft.com/office/drawing/2014/main" id="{F6DD6C97-6682-435C-9CDE-10E6013FBD1C}"/>
              </a:ext>
            </a:extLst>
          </p:cNvPr>
          <p:cNvSpPr/>
          <p:nvPr/>
        </p:nvSpPr>
        <p:spPr>
          <a:xfrm>
            <a:off x="746490" y="3901079"/>
            <a:ext cx="2458948"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Providers </a:t>
            </a:r>
            <a:r>
              <a:rPr lang="en-GB" sz="1400" dirty="0">
                <a:solidFill>
                  <a:schemeClr val="tx1"/>
                </a:solidFill>
              </a:rPr>
              <a:t>Scoping with country office staff</a:t>
            </a:r>
          </a:p>
        </p:txBody>
      </p:sp>
      <p:sp>
        <p:nvSpPr>
          <p:cNvPr id="36" name="Arrow: Chevron 35">
            <a:extLst>
              <a:ext uri="{FF2B5EF4-FFF2-40B4-BE49-F238E27FC236}">
                <a16:creationId xmlns:a16="http://schemas.microsoft.com/office/drawing/2014/main" id="{27458425-0C13-4CC2-ADA7-E3916792BB4A}"/>
              </a:ext>
            </a:extLst>
          </p:cNvPr>
          <p:cNvSpPr/>
          <p:nvPr/>
        </p:nvSpPr>
        <p:spPr>
          <a:xfrm>
            <a:off x="746490" y="4864692"/>
            <a:ext cx="2458948"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CSOs</a:t>
            </a:r>
            <a:r>
              <a:rPr lang="en-GB" sz="1400" dirty="0">
                <a:solidFill>
                  <a:schemeClr val="tx1"/>
                </a:solidFill>
              </a:rPr>
              <a:t> Identify user needs &amp; document use cases</a:t>
            </a:r>
          </a:p>
        </p:txBody>
      </p:sp>
      <p:sp>
        <p:nvSpPr>
          <p:cNvPr id="37" name="Arrow: Chevron 36">
            <a:extLst>
              <a:ext uri="{FF2B5EF4-FFF2-40B4-BE49-F238E27FC236}">
                <a16:creationId xmlns:a16="http://schemas.microsoft.com/office/drawing/2014/main" id="{BFAF3D46-454F-4579-86CC-F3AE16BF9CCE}"/>
              </a:ext>
            </a:extLst>
          </p:cNvPr>
          <p:cNvSpPr/>
          <p:nvPr/>
        </p:nvSpPr>
        <p:spPr>
          <a:xfrm>
            <a:off x="746490" y="5828305"/>
            <a:ext cx="2458948"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TAG </a:t>
            </a:r>
            <a:r>
              <a:rPr lang="en-GB" sz="1400" dirty="0">
                <a:solidFill>
                  <a:schemeClr val="tx1"/>
                </a:solidFill>
              </a:rPr>
              <a:t>Contribute to spec for Datastore &amp; other tools</a:t>
            </a:r>
          </a:p>
        </p:txBody>
      </p:sp>
      <p:sp>
        <p:nvSpPr>
          <p:cNvPr id="38" name="Arrow: Chevron 37">
            <a:extLst>
              <a:ext uri="{FF2B5EF4-FFF2-40B4-BE49-F238E27FC236}">
                <a16:creationId xmlns:a16="http://schemas.microsoft.com/office/drawing/2014/main" id="{05CC58C6-59D1-4E50-B81C-12B2F5510915}"/>
              </a:ext>
            </a:extLst>
          </p:cNvPr>
          <p:cNvSpPr/>
          <p:nvPr/>
        </p:nvSpPr>
        <p:spPr>
          <a:xfrm>
            <a:off x="5436821" y="3899593"/>
            <a:ext cx="3743691"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Providers</a:t>
            </a:r>
            <a:r>
              <a:rPr lang="en-GB" sz="1400" dirty="0">
                <a:solidFill>
                  <a:schemeClr val="tx1"/>
                </a:solidFill>
              </a:rPr>
              <a:t> Pilot training / awareness raising with country office staff &amp; DPFs</a:t>
            </a:r>
          </a:p>
        </p:txBody>
      </p:sp>
      <p:sp>
        <p:nvSpPr>
          <p:cNvPr id="39" name="Arrow: Chevron 38">
            <a:extLst>
              <a:ext uri="{FF2B5EF4-FFF2-40B4-BE49-F238E27FC236}">
                <a16:creationId xmlns:a16="http://schemas.microsoft.com/office/drawing/2014/main" id="{0520E331-14BE-4E0A-B752-9E47A6C3210F}"/>
              </a:ext>
            </a:extLst>
          </p:cNvPr>
          <p:cNvSpPr/>
          <p:nvPr/>
        </p:nvSpPr>
        <p:spPr>
          <a:xfrm>
            <a:off x="5437151" y="5828305"/>
            <a:ext cx="3747158"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PCs </a:t>
            </a:r>
            <a:r>
              <a:rPr lang="en-GB" sz="1400" dirty="0">
                <a:solidFill>
                  <a:schemeClr val="tx1"/>
                </a:solidFill>
              </a:rPr>
              <a:t>Pilot training / awareness raising with colleagues</a:t>
            </a:r>
          </a:p>
        </p:txBody>
      </p:sp>
      <p:sp>
        <p:nvSpPr>
          <p:cNvPr id="40" name="Arrow: Chevron 39">
            <a:extLst>
              <a:ext uri="{FF2B5EF4-FFF2-40B4-BE49-F238E27FC236}">
                <a16:creationId xmlns:a16="http://schemas.microsoft.com/office/drawing/2014/main" id="{C29ECCDA-75A0-4ACC-8DA5-F7F0447CB9F3}"/>
              </a:ext>
            </a:extLst>
          </p:cNvPr>
          <p:cNvSpPr/>
          <p:nvPr/>
        </p:nvSpPr>
        <p:spPr>
          <a:xfrm>
            <a:off x="5436141" y="4865391"/>
            <a:ext cx="3745050" cy="828000"/>
          </a:xfrm>
          <a:prstGeom prst="chevron">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rPr>
              <a:t>CSOs</a:t>
            </a:r>
            <a:r>
              <a:rPr lang="en-GB" sz="1400" dirty="0">
                <a:solidFill>
                  <a:schemeClr val="tx1"/>
                </a:solidFill>
              </a:rPr>
              <a:t> Develop &amp; test draft user guidance</a:t>
            </a:r>
          </a:p>
        </p:txBody>
      </p:sp>
    </p:spTree>
    <p:extLst>
      <p:ext uri="{BB962C8B-B14F-4D97-AF65-F5344CB8AC3E}">
        <p14:creationId xmlns:p14="http://schemas.microsoft.com/office/powerpoint/2010/main" val="201610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Monitoring and evaluation </a:t>
            </a:r>
          </a:p>
        </p:txBody>
      </p:sp>
      <p:pic>
        <p:nvPicPr>
          <p:cNvPr id="5" name="Picture 4">
            <a:extLst>
              <a:ext uri="{FF2B5EF4-FFF2-40B4-BE49-F238E27FC236}">
                <a16:creationId xmlns:a16="http://schemas.microsoft.com/office/drawing/2014/main" id="{1906B125-C4C8-4C8D-ABD8-88A1ECB2B14F}"/>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57200" y="1508508"/>
            <a:ext cx="1195677" cy="1056396"/>
          </a:xfrm>
          <a:prstGeom prst="rect">
            <a:avLst/>
          </a:prstGeom>
        </p:spPr>
      </p:pic>
      <p:sp>
        <p:nvSpPr>
          <p:cNvPr id="6" name="TextBox 5">
            <a:extLst>
              <a:ext uri="{FF2B5EF4-FFF2-40B4-BE49-F238E27FC236}">
                <a16:creationId xmlns:a16="http://schemas.microsoft.com/office/drawing/2014/main" id="{07081DAF-29C5-45B8-938C-7DD85CF08C42}"/>
              </a:ext>
            </a:extLst>
          </p:cNvPr>
          <p:cNvSpPr txBox="1"/>
          <p:nvPr/>
        </p:nvSpPr>
        <p:spPr>
          <a:xfrm>
            <a:off x="1979712" y="1344208"/>
            <a:ext cx="6707088" cy="1384995"/>
          </a:xfrm>
          <a:prstGeom prst="rect">
            <a:avLst/>
          </a:prstGeom>
          <a:noFill/>
        </p:spPr>
        <p:txBody>
          <a:bodyPr wrap="square" rtlCol="0">
            <a:spAutoFit/>
          </a:bodyPr>
          <a:lstStyle/>
          <a:p>
            <a:pPr fontAlgn="base"/>
            <a:r>
              <a:rPr lang="en-GB" sz="2800" dirty="0"/>
              <a:t>Task Force meets every 2 months to monitor progress; Reports to Board and MA.</a:t>
            </a:r>
          </a:p>
        </p:txBody>
      </p:sp>
      <p:sp>
        <p:nvSpPr>
          <p:cNvPr id="7" name="TextBox 6">
            <a:extLst>
              <a:ext uri="{FF2B5EF4-FFF2-40B4-BE49-F238E27FC236}">
                <a16:creationId xmlns:a16="http://schemas.microsoft.com/office/drawing/2014/main" id="{E952ABE1-E235-4B7F-A166-9952CFB43FE3}"/>
              </a:ext>
            </a:extLst>
          </p:cNvPr>
          <p:cNvSpPr txBox="1"/>
          <p:nvPr/>
        </p:nvSpPr>
        <p:spPr>
          <a:xfrm>
            <a:off x="1979712" y="3070100"/>
            <a:ext cx="6707088" cy="954107"/>
          </a:xfrm>
          <a:prstGeom prst="rect">
            <a:avLst/>
          </a:prstGeom>
          <a:noFill/>
        </p:spPr>
        <p:txBody>
          <a:bodyPr wrap="square" rtlCol="0">
            <a:spAutoFit/>
          </a:bodyPr>
          <a:lstStyle/>
          <a:p>
            <a:pPr fontAlgn="base"/>
            <a:r>
              <a:rPr lang="en-GB" sz="2800" dirty="0"/>
              <a:t>Scoping and research undertaken so far will provide a baseline.</a:t>
            </a:r>
          </a:p>
        </p:txBody>
      </p:sp>
      <p:sp>
        <p:nvSpPr>
          <p:cNvPr id="8" name="TextBox 7">
            <a:extLst>
              <a:ext uri="{FF2B5EF4-FFF2-40B4-BE49-F238E27FC236}">
                <a16:creationId xmlns:a16="http://schemas.microsoft.com/office/drawing/2014/main" id="{8C6EC9FC-26ED-4B5D-9859-8F67F56D7181}"/>
              </a:ext>
            </a:extLst>
          </p:cNvPr>
          <p:cNvSpPr txBox="1"/>
          <p:nvPr/>
        </p:nvSpPr>
        <p:spPr>
          <a:xfrm>
            <a:off x="1979712" y="4365104"/>
            <a:ext cx="6707088" cy="1815882"/>
          </a:xfrm>
          <a:prstGeom prst="rect">
            <a:avLst/>
          </a:prstGeom>
          <a:noFill/>
        </p:spPr>
        <p:txBody>
          <a:bodyPr wrap="square" rtlCol="0">
            <a:spAutoFit/>
          </a:bodyPr>
          <a:lstStyle/>
          <a:p>
            <a:pPr fontAlgn="base"/>
            <a:r>
              <a:rPr lang="en-GB" sz="2800" dirty="0"/>
              <a:t>A short summary of progress will be produced for the MA at the end of Y5, with a formal evaluation of this strategy recommended in 2-3 years’ time.</a:t>
            </a:r>
          </a:p>
        </p:txBody>
      </p:sp>
      <p:pic>
        <p:nvPicPr>
          <p:cNvPr id="11" name="Picture 10">
            <a:extLst>
              <a:ext uri="{FF2B5EF4-FFF2-40B4-BE49-F238E27FC236}">
                <a16:creationId xmlns:a16="http://schemas.microsoft.com/office/drawing/2014/main" id="{6B5E99EB-4194-42BF-BC65-77683D3842D3}"/>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61004" y="3018955"/>
            <a:ext cx="1195677" cy="1056396"/>
          </a:xfrm>
          <a:prstGeom prst="rect">
            <a:avLst/>
          </a:prstGeom>
        </p:spPr>
      </p:pic>
      <p:pic>
        <p:nvPicPr>
          <p:cNvPr id="12" name="Picture 11">
            <a:extLst>
              <a:ext uri="{FF2B5EF4-FFF2-40B4-BE49-F238E27FC236}">
                <a16:creationId xmlns:a16="http://schemas.microsoft.com/office/drawing/2014/main" id="{32D5DD9B-9898-4ACF-8F48-E3D53A55E544}"/>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57199" y="4744847"/>
            <a:ext cx="1195677" cy="1056396"/>
          </a:xfrm>
          <a:prstGeom prst="rect">
            <a:avLst/>
          </a:prstGeom>
        </p:spPr>
      </p:pic>
    </p:spTree>
    <p:extLst>
      <p:ext uri="{BB962C8B-B14F-4D97-AF65-F5344CB8AC3E}">
        <p14:creationId xmlns:p14="http://schemas.microsoft.com/office/powerpoint/2010/main" val="2446643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17451"/>
            <a:ext cx="8640960" cy="868958"/>
          </a:xfrm>
        </p:spPr>
        <p:txBody>
          <a:bodyPr>
            <a:normAutofit fontScale="90000"/>
          </a:bodyPr>
          <a:lstStyle/>
          <a:p>
            <a:r>
              <a:rPr lang="en-GB" dirty="0"/>
              <a:t>What does success look like in five years’ time?</a:t>
            </a:r>
          </a:p>
        </p:txBody>
      </p:sp>
      <p:sp>
        <p:nvSpPr>
          <p:cNvPr id="4" name="Rectangle 3">
            <a:extLst>
              <a:ext uri="{FF2B5EF4-FFF2-40B4-BE49-F238E27FC236}">
                <a16:creationId xmlns:a16="http://schemas.microsoft.com/office/drawing/2014/main" id="{31980C9C-35AC-4DED-8D1A-730788DDE1A0}"/>
              </a:ext>
            </a:extLst>
          </p:cNvPr>
          <p:cNvSpPr/>
          <p:nvPr/>
        </p:nvSpPr>
        <p:spPr>
          <a:xfrm>
            <a:off x="457200" y="1196752"/>
            <a:ext cx="56938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5</a:t>
            </a:r>
          </a:p>
        </p:txBody>
      </p:sp>
      <p:sp>
        <p:nvSpPr>
          <p:cNvPr id="5" name="TextBox 4">
            <a:extLst>
              <a:ext uri="{FF2B5EF4-FFF2-40B4-BE49-F238E27FC236}">
                <a16:creationId xmlns:a16="http://schemas.microsoft.com/office/drawing/2014/main" id="{7FDAF961-B985-4549-BA63-C135B259ECBD}"/>
              </a:ext>
            </a:extLst>
          </p:cNvPr>
          <p:cNvSpPr txBox="1"/>
          <p:nvPr/>
        </p:nvSpPr>
        <p:spPr>
          <a:xfrm>
            <a:off x="1403648" y="1270318"/>
            <a:ext cx="6840760" cy="923330"/>
          </a:xfrm>
          <a:prstGeom prst="rect">
            <a:avLst/>
          </a:prstGeom>
          <a:noFill/>
        </p:spPr>
        <p:txBody>
          <a:bodyPr wrap="square" rtlCol="0">
            <a:spAutoFit/>
          </a:bodyPr>
          <a:lstStyle/>
          <a:p>
            <a:r>
              <a:rPr lang="en-GB" dirty="0"/>
              <a:t>Existing and potential users will be familiar with IATI as a source of aid data and, where it’s relevant to them, they will be using it in their daily jobs.</a:t>
            </a:r>
          </a:p>
        </p:txBody>
      </p:sp>
      <p:sp>
        <p:nvSpPr>
          <p:cNvPr id="6" name="Rectangle 5">
            <a:extLst>
              <a:ext uri="{FF2B5EF4-FFF2-40B4-BE49-F238E27FC236}">
                <a16:creationId xmlns:a16="http://schemas.microsoft.com/office/drawing/2014/main" id="{8B58EC42-940C-41CA-960B-1C56F8ED3A16}"/>
              </a:ext>
            </a:extLst>
          </p:cNvPr>
          <p:cNvSpPr/>
          <p:nvPr/>
        </p:nvSpPr>
        <p:spPr>
          <a:xfrm>
            <a:off x="457200" y="2564904"/>
            <a:ext cx="56938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5</a:t>
            </a:r>
          </a:p>
        </p:txBody>
      </p:sp>
      <p:sp>
        <p:nvSpPr>
          <p:cNvPr id="8" name="Rectangle 7">
            <a:extLst>
              <a:ext uri="{FF2B5EF4-FFF2-40B4-BE49-F238E27FC236}">
                <a16:creationId xmlns:a16="http://schemas.microsoft.com/office/drawing/2014/main" id="{F3256B4D-8CCF-4015-AD38-06F84D0E4F22}"/>
              </a:ext>
            </a:extLst>
          </p:cNvPr>
          <p:cNvSpPr/>
          <p:nvPr/>
        </p:nvSpPr>
        <p:spPr>
          <a:xfrm>
            <a:off x="457199" y="5301208"/>
            <a:ext cx="56938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5</a:t>
            </a:r>
          </a:p>
        </p:txBody>
      </p:sp>
      <p:sp>
        <p:nvSpPr>
          <p:cNvPr id="11" name="Rectangle 10">
            <a:extLst>
              <a:ext uri="{FF2B5EF4-FFF2-40B4-BE49-F238E27FC236}">
                <a16:creationId xmlns:a16="http://schemas.microsoft.com/office/drawing/2014/main" id="{C87058B7-8B31-473A-82E9-14D39929EF5F}"/>
              </a:ext>
            </a:extLst>
          </p:cNvPr>
          <p:cNvSpPr/>
          <p:nvPr/>
        </p:nvSpPr>
        <p:spPr>
          <a:xfrm>
            <a:off x="457199" y="3933056"/>
            <a:ext cx="56938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5</a:t>
            </a:r>
          </a:p>
        </p:txBody>
      </p:sp>
      <p:sp>
        <p:nvSpPr>
          <p:cNvPr id="12" name="TextBox 11">
            <a:extLst>
              <a:ext uri="{FF2B5EF4-FFF2-40B4-BE49-F238E27FC236}">
                <a16:creationId xmlns:a16="http://schemas.microsoft.com/office/drawing/2014/main" id="{6D3010BC-2D1D-4470-9E56-D1645DC86470}"/>
              </a:ext>
            </a:extLst>
          </p:cNvPr>
          <p:cNvSpPr txBox="1"/>
          <p:nvPr/>
        </p:nvSpPr>
        <p:spPr>
          <a:xfrm>
            <a:off x="1403648" y="2564904"/>
            <a:ext cx="6840760" cy="923330"/>
          </a:xfrm>
          <a:prstGeom prst="rect">
            <a:avLst/>
          </a:prstGeom>
          <a:noFill/>
        </p:spPr>
        <p:txBody>
          <a:bodyPr wrap="square" rtlCol="0">
            <a:spAutoFit/>
          </a:bodyPr>
          <a:lstStyle/>
          <a:p>
            <a:r>
              <a:rPr lang="en-GB" dirty="0"/>
              <a:t>Improved tools and guidance will ensure that anyone who wants to access IATI data can do so easily, and use it to meet their specific needs. </a:t>
            </a:r>
          </a:p>
        </p:txBody>
      </p:sp>
      <p:sp>
        <p:nvSpPr>
          <p:cNvPr id="13" name="TextBox 12">
            <a:extLst>
              <a:ext uri="{FF2B5EF4-FFF2-40B4-BE49-F238E27FC236}">
                <a16:creationId xmlns:a16="http://schemas.microsoft.com/office/drawing/2014/main" id="{2F73950C-C517-405B-920A-BF4DAC09B267}"/>
              </a:ext>
            </a:extLst>
          </p:cNvPr>
          <p:cNvSpPr txBox="1"/>
          <p:nvPr/>
        </p:nvSpPr>
        <p:spPr>
          <a:xfrm>
            <a:off x="1403648" y="4071555"/>
            <a:ext cx="6840760" cy="646331"/>
          </a:xfrm>
          <a:prstGeom prst="rect">
            <a:avLst/>
          </a:prstGeom>
          <a:noFill/>
        </p:spPr>
        <p:txBody>
          <a:bodyPr wrap="square" rtlCol="0">
            <a:spAutoFit/>
          </a:bodyPr>
          <a:lstStyle/>
          <a:p>
            <a:r>
              <a:rPr lang="en-GB" dirty="0"/>
              <a:t>IATI data will be integrated into partner country aid systems and processes where appropriate.</a:t>
            </a:r>
          </a:p>
        </p:txBody>
      </p:sp>
      <p:sp>
        <p:nvSpPr>
          <p:cNvPr id="14" name="TextBox 13">
            <a:extLst>
              <a:ext uri="{FF2B5EF4-FFF2-40B4-BE49-F238E27FC236}">
                <a16:creationId xmlns:a16="http://schemas.microsoft.com/office/drawing/2014/main" id="{6F7ADC8D-D579-408D-A5B4-4A38E24CA6A1}"/>
              </a:ext>
            </a:extLst>
          </p:cNvPr>
          <p:cNvSpPr txBox="1"/>
          <p:nvPr/>
        </p:nvSpPr>
        <p:spPr>
          <a:xfrm>
            <a:off x="1403648" y="5162708"/>
            <a:ext cx="6840760" cy="1200329"/>
          </a:xfrm>
          <a:prstGeom prst="rect">
            <a:avLst/>
          </a:prstGeom>
          <a:noFill/>
        </p:spPr>
        <p:txBody>
          <a:bodyPr wrap="square" rtlCol="0">
            <a:spAutoFit/>
          </a:bodyPr>
          <a:lstStyle/>
          <a:p>
            <a:r>
              <a:rPr lang="en-GB" dirty="0"/>
              <a:t>The role of IATI data, alongside other sources of data, will be recognised in key international documents as contributing to sustainable development outcomes and improving operational effectiveness in humanitarian crises.</a:t>
            </a:r>
          </a:p>
        </p:txBody>
      </p:sp>
    </p:spTree>
    <p:extLst>
      <p:ext uri="{BB962C8B-B14F-4D97-AF65-F5344CB8AC3E}">
        <p14:creationId xmlns:p14="http://schemas.microsoft.com/office/powerpoint/2010/main" val="1332621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Members are asked to...</a:t>
            </a:r>
          </a:p>
        </p:txBody>
      </p:sp>
      <p:pic>
        <p:nvPicPr>
          <p:cNvPr id="4" name="Picture 3">
            <a:extLst>
              <a:ext uri="{FF2B5EF4-FFF2-40B4-BE49-F238E27FC236}">
                <a16:creationId xmlns:a16="http://schemas.microsoft.com/office/drawing/2014/main" id="{BF6584B6-4757-4EB6-9094-743AA872115C}"/>
              </a:ext>
            </a:extLst>
          </p:cNvPr>
          <p:cNvPicPr>
            <a:picLocks noChangeAspect="1"/>
          </p:cNvPicPr>
          <p:nvPr/>
        </p:nvPicPr>
        <p:blipFill>
          <a:blip r:embed="rId2" cstate="print">
            <a:duotone>
              <a:schemeClr val="accent4">
                <a:shade val="45000"/>
                <a:satMod val="135000"/>
              </a:schemeClr>
              <a:prstClr val="white"/>
            </a:duotone>
          </a:blip>
          <a:stretch>
            <a:fillRect/>
          </a:stretch>
        </p:blipFill>
        <p:spPr>
          <a:xfrm>
            <a:off x="457199" y="5602086"/>
            <a:ext cx="757503" cy="785559"/>
          </a:xfrm>
          <a:prstGeom prst="rect">
            <a:avLst/>
          </a:prstGeom>
        </p:spPr>
      </p:pic>
      <p:pic>
        <p:nvPicPr>
          <p:cNvPr id="5" name="Picture 4">
            <a:extLst>
              <a:ext uri="{FF2B5EF4-FFF2-40B4-BE49-F238E27FC236}">
                <a16:creationId xmlns:a16="http://schemas.microsoft.com/office/drawing/2014/main" id="{9C7F6640-5BEC-41CA-8037-E9C896B64F73}"/>
              </a:ext>
            </a:extLst>
          </p:cNvPr>
          <p:cNvPicPr>
            <a:picLocks noChangeAspect="1"/>
          </p:cNvPicPr>
          <p:nvPr/>
        </p:nvPicPr>
        <p:blipFill>
          <a:blip r:embed="rId2" cstate="print">
            <a:duotone>
              <a:schemeClr val="accent4">
                <a:shade val="45000"/>
                <a:satMod val="135000"/>
              </a:schemeClr>
              <a:prstClr val="white"/>
            </a:duotone>
          </a:blip>
          <a:stretch>
            <a:fillRect/>
          </a:stretch>
        </p:blipFill>
        <p:spPr>
          <a:xfrm>
            <a:off x="457199" y="3110659"/>
            <a:ext cx="757503" cy="785559"/>
          </a:xfrm>
          <a:prstGeom prst="rect">
            <a:avLst/>
          </a:prstGeom>
        </p:spPr>
      </p:pic>
      <p:pic>
        <p:nvPicPr>
          <p:cNvPr id="6" name="Picture 5">
            <a:extLst>
              <a:ext uri="{FF2B5EF4-FFF2-40B4-BE49-F238E27FC236}">
                <a16:creationId xmlns:a16="http://schemas.microsoft.com/office/drawing/2014/main" id="{2DFAFEA1-E7D9-4B77-857A-F0F1C04272DD}"/>
              </a:ext>
            </a:extLst>
          </p:cNvPr>
          <p:cNvPicPr>
            <a:picLocks noChangeAspect="1"/>
          </p:cNvPicPr>
          <p:nvPr/>
        </p:nvPicPr>
        <p:blipFill>
          <a:blip r:embed="rId2" cstate="print">
            <a:duotone>
              <a:schemeClr val="accent4">
                <a:shade val="45000"/>
                <a:satMod val="135000"/>
              </a:schemeClr>
              <a:prstClr val="white"/>
            </a:duotone>
          </a:blip>
          <a:stretch>
            <a:fillRect/>
          </a:stretch>
        </p:blipFill>
        <p:spPr>
          <a:xfrm>
            <a:off x="457199" y="4679538"/>
            <a:ext cx="757503" cy="785559"/>
          </a:xfrm>
          <a:prstGeom prst="rect">
            <a:avLst/>
          </a:prstGeom>
        </p:spPr>
      </p:pic>
      <p:pic>
        <p:nvPicPr>
          <p:cNvPr id="7" name="Picture 6">
            <a:extLst>
              <a:ext uri="{FF2B5EF4-FFF2-40B4-BE49-F238E27FC236}">
                <a16:creationId xmlns:a16="http://schemas.microsoft.com/office/drawing/2014/main" id="{CF0C570B-34C2-465C-A7F3-A39FF748707A}"/>
              </a:ext>
            </a:extLst>
          </p:cNvPr>
          <p:cNvPicPr>
            <a:picLocks noChangeAspect="1"/>
          </p:cNvPicPr>
          <p:nvPr/>
        </p:nvPicPr>
        <p:blipFill>
          <a:blip r:embed="rId2" cstate="print">
            <a:duotone>
              <a:schemeClr val="accent4">
                <a:shade val="45000"/>
                <a:satMod val="135000"/>
              </a:schemeClr>
              <a:prstClr val="white"/>
            </a:duotone>
          </a:blip>
          <a:stretch>
            <a:fillRect/>
          </a:stretch>
        </p:blipFill>
        <p:spPr>
          <a:xfrm>
            <a:off x="457200" y="1541816"/>
            <a:ext cx="757503" cy="785559"/>
          </a:xfrm>
          <a:prstGeom prst="rect">
            <a:avLst/>
          </a:prstGeom>
        </p:spPr>
      </p:pic>
      <p:sp>
        <p:nvSpPr>
          <p:cNvPr id="9" name="TextBox 8">
            <a:extLst>
              <a:ext uri="{FF2B5EF4-FFF2-40B4-BE49-F238E27FC236}">
                <a16:creationId xmlns:a16="http://schemas.microsoft.com/office/drawing/2014/main" id="{8ACA78D1-12D9-4A3E-B3A1-472D0BEB2974}"/>
              </a:ext>
            </a:extLst>
          </p:cNvPr>
          <p:cNvSpPr txBox="1"/>
          <p:nvPr/>
        </p:nvSpPr>
        <p:spPr>
          <a:xfrm>
            <a:off x="1566375" y="1672950"/>
            <a:ext cx="6768752" cy="523220"/>
          </a:xfrm>
          <a:prstGeom prst="rect">
            <a:avLst/>
          </a:prstGeom>
          <a:noFill/>
        </p:spPr>
        <p:txBody>
          <a:bodyPr wrap="square" rtlCol="0">
            <a:spAutoFit/>
          </a:bodyPr>
          <a:lstStyle/>
          <a:p>
            <a:pPr fontAlgn="base"/>
            <a:r>
              <a:rPr lang="en-GB" sz="2800" dirty="0"/>
              <a:t>Approve the aims, objectives &amp; workplan</a:t>
            </a:r>
          </a:p>
        </p:txBody>
      </p:sp>
      <p:sp>
        <p:nvSpPr>
          <p:cNvPr id="10" name="TextBox 9">
            <a:extLst>
              <a:ext uri="{FF2B5EF4-FFF2-40B4-BE49-F238E27FC236}">
                <a16:creationId xmlns:a16="http://schemas.microsoft.com/office/drawing/2014/main" id="{4CCDCB78-54AE-43DB-8254-014CA75D4A44}"/>
              </a:ext>
            </a:extLst>
          </p:cNvPr>
          <p:cNvSpPr txBox="1"/>
          <p:nvPr/>
        </p:nvSpPr>
        <p:spPr>
          <a:xfrm>
            <a:off x="1566375" y="2595498"/>
            <a:ext cx="6768752" cy="1815882"/>
          </a:xfrm>
          <a:prstGeom prst="rect">
            <a:avLst/>
          </a:prstGeom>
          <a:noFill/>
        </p:spPr>
        <p:txBody>
          <a:bodyPr wrap="square" rtlCol="0">
            <a:spAutoFit/>
          </a:bodyPr>
          <a:lstStyle/>
          <a:p>
            <a:pPr fontAlgn="base"/>
            <a:r>
              <a:rPr lang="en-GB" sz="2800" dirty="0"/>
              <a:t>Make additional pledges for work your organisation or constituency could contribute (in line with the aims and objectives)</a:t>
            </a:r>
          </a:p>
        </p:txBody>
      </p:sp>
      <p:sp>
        <p:nvSpPr>
          <p:cNvPr id="11" name="TextBox 10">
            <a:extLst>
              <a:ext uri="{FF2B5EF4-FFF2-40B4-BE49-F238E27FC236}">
                <a16:creationId xmlns:a16="http://schemas.microsoft.com/office/drawing/2014/main" id="{DBE6AE73-6267-4D96-B8AA-E6EE0E634BC4}"/>
              </a:ext>
            </a:extLst>
          </p:cNvPr>
          <p:cNvSpPr txBox="1"/>
          <p:nvPr/>
        </p:nvSpPr>
        <p:spPr>
          <a:xfrm>
            <a:off x="1585096" y="4810708"/>
            <a:ext cx="6768752" cy="523220"/>
          </a:xfrm>
          <a:prstGeom prst="rect">
            <a:avLst/>
          </a:prstGeom>
          <a:noFill/>
        </p:spPr>
        <p:txBody>
          <a:bodyPr wrap="square" rtlCol="0">
            <a:spAutoFit/>
          </a:bodyPr>
          <a:lstStyle/>
          <a:p>
            <a:pPr fontAlgn="base"/>
            <a:r>
              <a:rPr lang="en-GB" sz="2800" dirty="0"/>
              <a:t>Volunteer for Data Use Task Force</a:t>
            </a:r>
          </a:p>
        </p:txBody>
      </p:sp>
      <p:sp>
        <p:nvSpPr>
          <p:cNvPr id="12" name="TextBox 11">
            <a:extLst>
              <a:ext uri="{FF2B5EF4-FFF2-40B4-BE49-F238E27FC236}">
                <a16:creationId xmlns:a16="http://schemas.microsoft.com/office/drawing/2014/main" id="{8EDF48B9-EDFC-4AA0-A29E-B0C24D534FF2}"/>
              </a:ext>
            </a:extLst>
          </p:cNvPr>
          <p:cNvSpPr txBox="1"/>
          <p:nvPr/>
        </p:nvSpPr>
        <p:spPr>
          <a:xfrm>
            <a:off x="1566375" y="5733256"/>
            <a:ext cx="6768752" cy="523220"/>
          </a:xfrm>
          <a:prstGeom prst="rect">
            <a:avLst/>
          </a:prstGeom>
          <a:noFill/>
        </p:spPr>
        <p:txBody>
          <a:bodyPr wrap="square" rtlCol="0">
            <a:spAutoFit/>
          </a:bodyPr>
          <a:lstStyle/>
          <a:p>
            <a:pPr fontAlgn="base"/>
            <a:r>
              <a:rPr lang="en-GB" sz="2800" dirty="0"/>
              <a:t>Lend expertise to set up Data Use Fund</a:t>
            </a:r>
          </a:p>
        </p:txBody>
      </p:sp>
    </p:spTree>
    <p:extLst>
      <p:ext uri="{BB962C8B-B14F-4D97-AF65-F5344CB8AC3E}">
        <p14:creationId xmlns:p14="http://schemas.microsoft.com/office/powerpoint/2010/main" val="166060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E6043-E4C6-4F87-9661-6020D2AA26F1}"/>
              </a:ext>
            </a:extLst>
          </p:cNvPr>
          <p:cNvSpPr>
            <a:spLocks noGrp="1"/>
          </p:cNvSpPr>
          <p:nvPr>
            <p:ph type="title"/>
          </p:nvPr>
        </p:nvSpPr>
        <p:spPr/>
        <p:txBody>
          <a:bodyPr/>
          <a:lstStyle/>
          <a:p>
            <a:r>
              <a:rPr lang="en-GB" dirty="0"/>
              <a:t>What are the problems we need to solve? </a:t>
            </a:r>
          </a:p>
        </p:txBody>
      </p:sp>
      <p:sp>
        <p:nvSpPr>
          <p:cNvPr id="4" name="Arrow: Up 3">
            <a:extLst>
              <a:ext uri="{FF2B5EF4-FFF2-40B4-BE49-F238E27FC236}">
                <a16:creationId xmlns:a16="http://schemas.microsoft.com/office/drawing/2014/main" id="{5D54DDA0-15DF-453A-A803-9BE149B7E498}"/>
              </a:ext>
            </a:extLst>
          </p:cNvPr>
          <p:cNvSpPr/>
          <p:nvPr/>
        </p:nvSpPr>
        <p:spPr>
          <a:xfrm>
            <a:off x="457200" y="1276237"/>
            <a:ext cx="1224000" cy="1440000"/>
          </a:xfrm>
          <a:prstGeom prst="upArrow">
            <a:avLst/>
          </a:prstGeom>
          <a:solidFill>
            <a:schemeClr val="accent4"/>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wrap="square" rtlCol="0" anchor="ctr">
            <a:noAutofit/>
          </a:bodyPr>
          <a:lstStyle/>
          <a:p>
            <a:pPr algn="ctr"/>
            <a:r>
              <a:rPr lang="en-GB" sz="2000" b="1" dirty="0"/>
              <a:t>SUPPLY</a:t>
            </a:r>
          </a:p>
        </p:txBody>
      </p:sp>
      <p:sp>
        <p:nvSpPr>
          <p:cNvPr id="8" name="Not Equal 7">
            <a:extLst>
              <a:ext uri="{FF2B5EF4-FFF2-40B4-BE49-F238E27FC236}">
                <a16:creationId xmlns:a16="http://schemas.microsoft.com/office/drawing/2014/main" id="{64DFE544-8180-4415-B655-5B018A23F61E}"/>
              </a:ext>
            </a:extLst>
          </p:cNvPr>
          <p:cNvSpPr/>
          <p:nvPr/>
        </p:nvSpPr>
        <p:spPr>
          <a:xfrm>
            <a:off x="1681200" y="1273622"/>
            <a:ext cx="1666664" cy="1440000"/>
          </a:xfrm>
          <a:prstGeom prst="mathNotEqual">
            <a:avLst/>
          </a:prstGeom>
          <a:solidFill>
            <a:schemeClr val="accent3"/>
          </a:solidFill>
          <a:ln>
            <a:solidFill>
              <a:schemeClr val="accent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schemeClr val="tx1"/>
              </a:solidFill>
            </a:endParaRPr>
          </a:p>
        </p:txBody>
      </p:sp>
      <p:sp>
        <p:nvSpPr>
          <p:cNvPr id="9" name="Arrow: Up 8">
            <a:extLst>
              <a:ext uri="{FF2B5EF4-FFF2-40B4-BE49-F238E27FC236}">
                <a16:creationId xmlns:a16="http://schemas.microsoft.com/office/drawing/2014/main" id="{3A18EC09-D93C-4F3F-B935-515636817C38}"/>
              </a:ext>
            </a:extLst>
          </p:cNvPr>
          <p:cNvSpPr/>
          <p:nvPr/>
        </p:nvSpPr>
        <p:spPr>
          <a:xfrm>
            <a:off x="3347864" y="1273622"/>
            <a:ext cx="1224000" cy="1440000"/>
          </a:xfrm>
          <a:prstGeom prst="upArrow">
            <a:avLst/>
          </a:prstGeom>
          <a:solidFill>
            <a:schemeClr val="tx2"/>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wrap="square" rtlCol="0" anchor="ctr">
            <a:noAutofit/>
          </a:bodyPr>
          <a:lstStyle/>
          <a:p>
            <a:pPr algn="ctr"/>
            <a:r>
              <a:rPr lang="en-GB" sz="2000" b="1" dirty="0"/>
              <a:t>USE</a:t>
            </a:r>
            <a:endParaRPr lang="en-GB" b="1" dirty="0"/>
          </a:p>
        </p:txBody>
      </p:sp>
      <p:sp>
        <p:nvSpPr>
          <p:cNvPr id="10" name="TextBox 9">
            <a:extLst>
              <a:ext uri="{FF2B5EF4-FFF2-40B4-BE49-F238E27FC236}">
                <a16:creationId xmlns:a16="http://schemas.microsoft.com/office/drawing/2014/main" id="{4ADF55BD-6395-448A-B5AA-055E9FF17AAD}"/>
              </a:ext>
            </a:extLst>
          </p:cNvPr>
          <p:cNvSpPr txBox="1"/>
          <p:nvPr/>
        </p:nvSpPr>
        <p:spPr>
          <a:xfrm>
            <a:off x="4788024" y="1331902"/>
            <a:ext cx="4083632" cy="1323439"/>
          </a:xfrm>
          <a:prstGeom prst="rect">
            <a:avLst/>
          </a:prstGeom>
          <a:noFill/>
        </p:spPr>
        <p:txBody>
          <a:bodyPr wrap="square" rtlCol="0">
            <a:spAutoFit/>
          </a:bodyPr>
          <a:lstStyle/>
          <a:p>
            <a:r>
              <a:rPr lang="en-GB" sz="2000" dirty="0"/>
              <a:t>Data supply has gone up but for it to contribute to sustainable development outcomes, </a:t>
            </a:r>
            <a:r>
              <a:rPr lang="en-GB" sz="2000" b="1" dirty="0"/>
              <a:t>it must be used</a:t>
            </a:r>
            <a:r>
              <a:rPr lang="en-GB" sz="2000" dirty="0"/>
              <a:t>.</a:t>
            </a:r>
          </a:p>
        </p:txBody>
      </p:sp>
      <p:pic>
        <p:nvPicPr>
          <p:cNvPr id="15" name="Picture 14">
            <a:extLst>
              <a:ext uri="{FF2B5EF4-FFF2-40B4-BE49-F238E27FC236}">
                <a16:creationId xmlns:a16="http://schemas.microsoft.com/office/drawing/2014/main" id="{9FE07D75-BAF8-4116-A8C5-1E825251E047}"/>
              </a:ext>
            </a:extLst>
          </p:cNvPr>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rot="11160505">
            <a:off x="489951" y="3106088"/>
            <a:ext cx="1586771" cy="1440000"/>
          </a:xfrm>
          <a:prstGeom prst="rect">
            <a:avLst/>
          </a:prstGeom>
        </p:spPr>
      </p:pic>
      <p:sp>
        <p:nvSpPr>
          <p:cNvPr id="16" name="Multiplication Sign 15">
            <a:extLst>
              <a:ext uri="{FF2B5EF4-FFF2-40B4-BE49-F238E27FC236}">
                <a16:creationId xmlns:a16="http://schemas.microsoft.com/office/drawing/2014/main" id="{9EA466C4-3E45-48B9-821C-AF46F44F51DC}"/>
              </a:ext>
            </a:extLst>
          </p:cNvPr>
          <p:cNvSpPr/>
          <p:nvPr/>
        </p:nvSpPr>
        <p:spPr>
          <a:xfrm>
            <a:off x="635264" y="3106088"/>
            <a:ext cx="1296144" cy="1440000"/>
          </a:xfrm>
          <a:prstGeom prst="mathMultiply">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C9D1AFA-A85A-43E6-8A80-2F166ECF1160}"/>
              </a:ext>
            </a:extLst>
          </p:cNvPr>
          <p:cNvSpPr txBox="1"/>
          <p:nvPr/>
        </p:nvSpPr>
        <p:spPr>
          <a:xfrm>
            <a:off x="2700414" y="3472145"/>
            <a:ext cx="6171242" cy="707886"/>
          </a:xfrm>
          <a:prstGeom prst="rect">
            <a:avLst/>
          </a:prstGeom>
          <a:noFill/>
        </p:spPr>
        <p:txBody>
          <a:bodyPr wrap="square" rtlCol="0">
            <a:spAutoFit/>
          </a:bodyPr>
          <a:lstStyle/>
          <a:p>
            <a:r>
              <a:rPr lang="en-GB" sz="2000" dirty="0"/>
              <a:t>While we can point to individual examples, </a:t>
            </a:r>
            <a:r>
              <a:rPr lang="en-GB" sz="2000" b="1" dirty="0"/>
              <a:t>IATI data is not yet systematically and routinely used</a:t>
            </a:r>
            <a:r>
              <a:rPr lang="en-GB" sz="2000" dirty="0"/>
              <a:t>.</a:t>
            </a:r>
          </a:p>
        </p:txBody>
      </p:sp>
      <p:sp>
        <p:nvSpPr>
          <p:cNvPr id="18" name="TextBox 17">
            <a:extLst>
              <a:ext uri="{FF2B5EF4-FFF2-40B4-BE49-F238E27FC236}">
                <a16:creationId xmlns:a16="http://schemas.microsoft.com/office/drawing/2014/main" id="{4E50F1C5-0E19-4C34-B3E1-275CA3D08F1F}"/>
              </a:ext>
            </a:extLst>
          </p:cNvPr>
          <p:cNvSpPr txBox="1"/>
          <p:nvPr/>
        </p:nvSpPr>
        <p:spPr>
          <a:xfrm>
            <a:off x="2699792" y="5307225"/>
            <a:ext cx="5987008" cy="707886"/>
          </a:xfrm>
          <a:prstGeom prst="rect">
            <a:avLst/>
          </a:prstGeom>
          <a:noFill/>
        </p:spPr>
        <p:txBody>
          <a:bodyPr wrap="square" rtlCol="0">
            <a:spAutoFit/>
          </a:bodyPr>
          <a:lstStyle/>
          <a:p>
            <a:r>
              <a:rPr lang="en-GB" sz="2000" dirty="0"/>
              <a:t>Data use is mission-critical for IATI but there is no silver bullet – </a:t>
            </a:r>
            <a:r>
              <a:rPr lang="en-GB" sz="2000" b="1" dirty="0"/>
              <a:t>action is required by everyone</a:t>
            </a:r>
            <a:r>
              <a:rPr lang="en-GB" sz="2000" dirty="0"/>
              <a:t>.</a:t>
            </a:r>
          </a:p>
        </p:txBody>
      </p:sp>
      <p:pic>
        <p:nvPicPr>
          <p:cNvPr id="20" name="Picture 19">
            <a:extLst>
              <a:ext uri="{FF2B5EF4-FFF2-40B4-BE49-F238E27FC236}">
                <a16:creationId xmlns:a16="http://schemas.microsoft.com/office/drawing/2014/main" id="{15B09ADB-4DEE-487A-AC69-0CC52D909468}"/>
              </a:ext>
            </a:extLst>
          </p:cNvPr>
          <p:cNvPicPr>
            <a:picLocks noChangeAspect="1"/>
          </p:cNvPicPr>
          <p:nvPr/>
        </p:nvPicPr>
        <p:blipFill>
          <a:blip r:embed="rId4"/>
          <a:stretch>
            <a:fillRect/>
          </a:stretch>
        </p:blipFill>
        <p:spPr>
          <a:xfrm>
            <a:off x="418943" y="4941168"/>
            <a:ext cx="1935484" cy="1440000"/>
          </a:xfrm>
          <a:prstGeom prst="rect">
            <a:avLst/>
          </a:prstGeom>
        </p:spPr>
      </p:pic>
    </p:spTree>
    <p:extLst>
      <p:ext uri="{BB962C8B-B14F-4D97-AF65-F5344CB8AC3E}">
        <p14:creationId xmlns:p14="http://schemas.microsoft.com/office/powerpoint/2010/main" val="256662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have we got to so far?</a:t>
            </a:r>
          </a:p>
        </p:txBody>
      </p:sp>
      <p:sp>
        <p:nvSpPr>
          <p:cNvPr id="6" name="Speech Bubble: Oval 5">
            <a:extLst>
              <a:ext uri="{FF2B5EF4-FFF2-40B4-BE49-F238E27FC236}">
                <a16:creationId xmlns:a16="http://schemas.microsoft.com/office/drawing/2014/main" id="{DE5E52C9-C487-4A8E-9D57-B1D27DDADD67}"/>
              </a:ext>
            </a:extLst>
          </p:cNvPr>
          <p:cNvSpPr/>
          <p:nvPr/>
        </p:nvSpPr>
        <p:spPr>
          <a:xfrm>
            <a:off x="457200" y="1376696"/>
            <a:ext cx="2304000" cy="1368152"/>
          </a:xfrm>
          <a:prstGeom prst="wedgeEllipseCallout">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Feedback</a:t>
            </a:r>
          </a:p>
        </p:txBody>
      </p:sp>
      <p:sp>
        <p:nvSpPr>
          <p:cNvPr id="7" name="Thought Bubble: Cloud 6">
            <a:extLst>
              <a:ext uri="{FF2B5EF4-FFF2-40B4-BE49-F238E27FC236}">
                <a16:creationId xmlns:a16="http://schemas.microsoft.com/office/drawing/2014/main" id="{CC231A2F-0A3A-4BCB-A230-58505888239D}"/>
              </a:ext>
            </a:extLst>
          </p:cNvPr>
          <p:cNvSpPr/>
          <p:nvPr/>
        </p:nvSpPr>
        <p:spPr>
          <a:xfrm>
            <a:off x="6011904" y="1376848"/>
            <a:ext cx="2304000" cy="1368000"/>
          </a:xfrm>
          <a:prstGeom prst="cloudCallout">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Experience &amp; learning</a:t>
            </a:r>
          </a:p>
        </p:txBody>
      </p:sp>
      <p:pic>
        <p:nvPicPr>
          <p:cNvPr id="10" name="Graphic 9" descr="Magnifying glass">
            <a:extLst>
              <a:ext uri="{FF2B5EF4-FFF2-40B4-BE49-F238E27FC236}">
                <a16:creationId xmlns:a16="http://schemas.microsoft.com/office/drawing/2014/main" id="{A7040DBF-128B-4C9F-831A-52A9974361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34552" y="908772"/>
            <a:ext cx="2304000" cy="2304000"/>
          </a:xfrm>
          <a:prstGeom prst="rect">
            <a:avLst/>
          </a:prstGeom>
        </p:spPr>
      </p:pic>
      <p:sp>
        <p:nvSpPr>
          <p:cNvPr id="12" name="TextBox 11">
            <a:extLst>
              <a:ext uri="{FF2B5EF4-FFF2-40B4-BE49-F238E27FC236}">
                <a16:creationId xmlns:a16="http://schemas.microsoft.com/office/drawing/2014/main" id="{7797CE46-862E-47B7-BF15-33F79D0524F2}"/>
              </a:ext>
            </a:extLst>
          </p:cNvPr>
          <p:cNvSpPr txBox="1"/>
          <p:nvPr/>
        </p:nvSpPr>
        <p:spPr>
          <a:xfrm>
            <a:off x="3563888" y="1628800"/>
            <a:ext cx="1224136" cy="369332"/>
          </a:xfrm>
          <a:prstGeom prst="rect">
            <a:avLst/>
          </a:prstGeom>
          <a:noFill/>
        </p:spPr>
        <p:txBody>
          <a:bodyPr wrap="square" rtlCol="0">
            <a:spAutoFit/>
          </a:bodyPr>
          <a:lstStyle/>
          <a:p>
            <a:r>
              <a:rPr lang="en-GB" b="1" dirty="0"/>
              <a:t>Research</a:t>
            </a:r>
          </a:p>
        </p:txBody>
      </p:sp>
      <p:sp>
        <p:nvSpPr>
          <p:cNvPr id="13" name="Callout: Down Arrow 12">
            <a:extLst>
              <a:ext uri="{FF2B5EF4-FFF2-40B4-BE49-F238E27FC236}">
                <a16:creationId xmlns:a16="http://schemas.microsoft.com/office/drawing/2014/main" id="{D7FF8053-9CBD-4FCD-AE60-D9F6E429EA7A}"/>
              </a:ext>
            </a:extLst>
          </p:cNvPr>
          <p:cNvSpPr/>
          <p:nvPr/>
        </p:nvSpPr>
        <p:spPr>
          <a:xfrm>
            <a:off x="647564" y="3284984"/>
            <a:ext cx="7848872" cy="1728192"/>
          </a:xfrm>
          <a:prstGeom prst="downArrowCallout">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Better understanding of what users’ needs are</a:t>
            </a:r>
          </a:p>
          <a:p>
            <a:pPr algn="ctr"/>
            <a:endParaRPr lang="en-GB" b="1" dirty="0"/>
          </a:p>
          <a:p>
            <a:pPr algn="ctr"/>
            <a:r>
              <a:rPr lang="en-GB" dirty="0"/>
              <a:t>(but we need to keep asking users if we’re delivering what they need)</a:t>
            </a:r>
          </a:p>
        </p:txBody>
      </p:sp>
      <p:sp>
        <p:nvSpPr>
          <p:cNvPr id="14" name="Arrow: Striped Right 13">
            <a:extLst>
              <a:ext uri="{FF2B5EF4-FFF2-40B4-BE49-F238E27FC236}">
                <a16:creationId xmlns:a16="http://schemas.microsoft.com/office/drawing/2014/main" id="{E37786B2-5496-4F02-A12A-B36CCB3AD8F4}"/>
              </a:ext>
            </a:extLst>
          </p:cNvPr>
          <p:cNvSpPr/>
          <p:nvPr/>
        </p:nvSpPr>
        <p:spPr>
          <a:xfrm>
            <a:off x="647564" y="4756210"/>
            <a:ext cx="7848872" cy="1769133"/>
          </a:xfrm>
          <a:prstGeom prst="stripedRightArrow">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NEXT: Work together as a community to support data use through specific actions</a:t>
            </a:r>
            <a:endParaRPr lang="en-GB" sz="2400" dirty="0">
              <a:solidFill>
                <a:schemeClr val="tx1"/>
              </a:solidFill>
            </a:endParaRPr>
          </a:p>
        </p:txBody>
      </p:sp>
    </p:spTree>
    <p:extLst>
      <p:ext uri="{BB962C8B-B14F-4D97-AF65-F5344CB8AC3E}">
        <p14:creationId xmlns:p14="http://schemas.microsoft.com/office/powerpoint/2010/main" val="164551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How do we build on what we’ve learned?</a:t>
            </a:r>
          </a:p>
        </p:txBody>
      </p:sp>
      <p:pic>
        <p:nvPicPr>
          <p:cNvPr id="8" name="Picture 7">
            <a:extLst>
              <a:ext uri="{FF2B5EF4-FFF2-40B4-BE49-F238E27FC236}">
                <a16:creationId xmlns:a16="http://schemas.microsoft.com/office/drawing/2014/main" id="{227111D6-7423-4D7A-AE03-890CDA99234A}"/>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57139" y="2677326"/>
            <a:ext cx="772122" cy="612000"/>
          </a:xfrm>
          <a:prstGeom prst="rect">
            <a:avLst/>
          </a:prstGeom>
        </p:spPr>
      </p:pic>
      <p:sp>
        <p:nvSpPr>
          <p:cNvPr id="9" name="TextBox 8">
            <a:extLst>
              <a:ext uri="{FF2B5EF4-FFF2-40B4-BE49-F238E27FC236}">
                <a16:creationId xmlns:a16="http://schemas.microsoft.com/office/drawing/2014/main" id="{59503B33-FB37-4D73-9017-EC1A62815ADB}"/>
              </a:ext>
            </a:extLst>
          </p:cNvPr>
          <p:cNvSpPr txBox="1"/>
          <p:nvPr/>
        </p:nvSpPr>
        <p:spPr>
          <a:xfrm>
            <a:off x="1393200" y="1436456"/>
            <a:ext cx="7319280" cy="646331"/>
          </a:xfrm>
          <a:prstGeom prst="rect">
            <a:avLst/>
          </a:prstGeom>
          <a:noFill/>
        </p:spPr>
        <p:txBody>
          <a:bodyPr wrap="square" rtlCol="0">
            <a:spAutoFit/>
          </a:bodyPr>
          <a:lstStyle/>
          <a:p>
            <a:r>
              <a:rPr lang="en-GB" b="1" dirty="0"/>
              <a:t>Aim</a:t>
            </a:r>
            <a:r>
              <a:rPr lang="en-GB" dirty="0"/>
              <a:t> - All stakeholders know and trust IATI as a source of aid data and use it routinely to help achieve sustainable development outcomes.</a:t>
            </a:r>
          </a:p>
        </p:txBody>
      </p:sp>
      <p:pic>
        <p:nvPicPr>
          <p:cNvPr id="11" name="Graphic 10" descr="Building">
            <a:extLst>
              <a:ext uri="{FF2B5EF4-FFF2-40B4-BE49-F238E27FC236}">
                <a16:creationId xmlns:a16="http://schemas.microsoft.com/office/drawing/2014/main" id="{24A7AAED-2BB0-484A-9F5D-EE3AA6BDAFFC}"/>
              </a:ext>
            </a:extLst>
          </p:cNvPr>
          <p:cNvPicPr>
            <a:picLocks noChangeAspect="1"/>
          </p:cNvPicPr>
          <p:nvPr/>
        </p:nvPicPr>
        <p:blipFill>
          <a:blip r:embed="rId3" cstate="print">
            <a:graysc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200" y="1273622"/>
            <a:ext cx="972000" cy="972000"/>
          </a:xfrm>
          <a:prstGeom prst="rect">
            <a:avLst/>
          </a:prstGeom>
        </p:spPr>
      </p:pic>
      <p:sp>
        <p:nvSpPr>
          <p:cNvPr id="12" name="TextBox 11">
            <a:extLst>
              <a:ext uri="{FF2B5EF4-FFF2-40B4-BE49-F238E27FC236}">
                <a16:creationId xmlns:a16="http://schemas.microsoft.com/office/drawing/2014/main" id="{DAFDE110-142B-4E75-87EB-4BEEB6C6AAFA}"/>
              </a:ext>
            </a:extLst>
          </p:cNvPr>
          <p:cNvSpPr txBox="1"/>
          <p:nvPr/>
        </p:nvSpPr>
        <p:spPr>
          <a:xfrm>
            <a:off x="1432250" y="2521661"/>
            <a:ext cx="7254550" cy="923330"/>
          </a:xfrm>
          <a:prstGeom prst="rect">
            <a:avLst/>
          </a:prstGeom>
          <a:noFill/>
        </p:spPr>
        <p:txBody>
          <a:bodyPr wrap="square" rtlCol="0">
            <a:spAutoFit/>
          </a:bodyPr>
          <a:lstStyle/>
          <a:p>
            <a:r>
              <a:rPr lang="en-GB" b="1" dirty="0"/>
              <a:t>Objective 1 </a:t>
            </a:r>
            <a:r>
              <a:rPr lang="en-GB" dirty="0"/>
              <a:t>– Raise awareness of IATI as a source of aid data and create momentum amongst existing and potential data user groups, with feedback loops designed to further improve data quality.</a:t>
            </a:r>
          </a:p>
        </p:txBody>
      </p:sp>
      <p:pic>
        <p:nvPicPr>
          <p:cNvPr id="15" name="Picture 14">
            <a:extLst>
              <a:ext uri="{FF2B5EF4-FFF2-40B4-BE49-F238E27FC236}">
                <a16:creationId xmlns:a16="http://schemas.microsoft.com/office/drawing/2014/main" id="{6A59C42C-581C-4581-99C7-67BFA693563E}"/>
              </a:ext>
            </a:extLst>
          </p:cNvPr>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57139" y="5782880"/>
            <a:ext cx="756000" cy="599221"/>
          </a:xfrm>
          <a:prstGeom prst="rect">
            <a:avLst/>
          </a:prstGeom>
        </p:spPr>
      </p:pic>
      <p:pic>
        <p:nvPicPr>
          <p:cNvPr id="16" name="Picture 15">
            <a:extLst>
              <a:ext uri="{FF2B5EF4-FFF2-40B4-BE49-F238E27FC236}">
                <a16:creationId xmlns:a16="http://schemas.microsoft.com/office/drawing/2014/main" id="{3BAC7EFC-E47F-44DF-B15B-AA1BF5D4AFD5}"/>
              </a:ext>
            </a:extLst>
          </p:cNvPr>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57139" y="4751955"/>
            <a:ext cx="756000" cy="599221"/>
          </a:xfrm>
          <a:prstGeom prst="rect">
            <a:avLst/>
          </a:prstGeom>
        </p:spPr>
      </p:pic>
      <p:pic>
        <p:nvPicPr>
          <p:cNvPr id="17" name="Picture 16">
            <a:extLst>
              <a:ext uri="{FF2B5EF4-FFF2-40B4-BE49-F238E27FC236}">
                <a16:creationId xmlns:a16="http://schemas.microsoft.com/office/drawing/2014/main" id="{A8EB1231-92E1-43CC-B7E4-8C4B024A3F19}"/>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7139" y="3721030"/>
            <a:ext cx="756000" cy="599221"/>
          </a:xfrm>
          <a:prstGeom prst="rect">
            <a:avLst/>
          </a:prstGeom>
        </p:spPr>
      </p:pic>
      <p:sp>
        <p:nvSpPr>
          <p:cNvPr id="18" name="TextBox 17">
            <a:extLst>
              <a:ext uri="{FF2B5EF4-FFF2-40B4-BE49-F238E27FC236}">
                <a16:creationId xmlns:a16="http://schemas.microsoft.com/office/drawing/2014/main" id="{9619BD37-0A8E-427B-B4DE-55DAD3EAC9A6}"/>
              </a:ext>
            </a:extLst>
          </p:cNvPr>
          <p:cNvSpPr txBox="1"/>
          <p:nvPr/>
        </p:nvSpPr>
        <p:spPr>
          <a:xfrm>
            <a:off x="1429200" y="3697474"/>
            <a:ext cx="7257600" cy="646331"/>
          </a:xfrm>
          <a:prstGeom prst="rect">
            <a:avLst/>
          </a:prstGeom>
          <a:noFill/>
        </p:spPr>
        <p:txBody>
          <a:bodyPr wrap="square" rtlCol="0">
            <a:spAutoFit/>
          </a:bodyPr>
          <a:lstStyle/>
          <a:p>
            <a:r>
              <a:rPr lang="en-GB" b="1" dirty="0"/>
              <a:t>Objective 2 </a:t>
            </a:r>
            <a:r>
              <a:rPr lang="en-GB" dirty="0"/>
              <a:t>– Improve existing tools and develop new, user-friendly tools that help multiple actors use IATI data.</a:t>
            </a:r>
          </a:p>
        </p:txBody>
      </p:sp>
      <p:sp>
        <p:nvSpPr>
          <p:cNvPr id="19" name="TextBox 18">
            <a:extLst>
              <a:ext uri="{FF2B5EF4-FFF2-40B4-BE49-F238E27FC236}">
                <a16:creationId xmlns:a16="http://schemas.microsoft.com/office/drawing/2014/main" id="{773D0690-C609-4757-A51F-7E65AFC9BE53}"/>
              </a:ext>
            </a:extLst>
          </p:cNvPr>
          <p:cNvSpPr txBox="1"/>
          <p:nvPr/>
        </p:nvSpPr>
        <p:spPr>
          <a:xfrm>
            <a:off x="1430724" y="4728399"/>
            <a:ext cx="7281755" cy="646331"/>
          </a:xfrm>
          <a:prstGeom prst="rect">
            <a:avLst/>
          </a:prstGeom>
          <a:noFill/>
        </p:spPr>
        <p:txBody>
          <a:bodyPr wrap="square" rtlCol="0">
            <a:spAutoFit/>
          </a:bodyPr>
          <a:lstStyle/>
          <a:p>
            <a:r>
              <a:rPr lang="en-GB" b="1" dirty="0"/>
              <a:t>Objective 3 </a:t>
            </a:r>
            <a:r>
              <a:rPr lang="en-GB" dirty="0"/>
              <a:t>– Improve guidance, training and support for specific user groups.</a:t>
            </a:r>
          </a:p>
        </p:txBody>
      </p:sp>
      <p:sp>
        <p:nvSpPr>
          <p:cNvPr id="20" name="TextBox 19">
            <a:extLst>
              <a:ext uri="{FF2B5EF4-FFF2-40B4-BE49-F238E27FC236}">
                <a16:creationId xmlns:a16="http://schemas.microsoft.com/office/drawing/2014/main" id="{12F2CCCF-3C83-4A42-A620-B187A016391E}"/>
              </a:ext>
            </a:extLst>
          </p:cNvPr>
          <p:cNvSpPr txBox="1"/>
          <p:nvPr/>
        </p:nvSpPr>
        <p:spPr>
          <a:xfrm>
            <a:off x="1430724" y="5768122"/>
            <a:ext cx="7281755" cy="646331"/>
          </a:xfrm>
          <a:prstGeom prst="rect">
            <a:avLst/>
          </a:prstGeom>
          <a:noFill/>
        </p:spPr>
        <p:txBody>
          <a:bodyPr wrap="square" rtlCol="0">
            <a:spAutoFit/>
          </a:bodyPr>
          <a:lstStyle/>
          <a:p>
            <a:r>
              <a:rPr lang="en-GB" b="1" dirty="0"/>
              <a:t>Objective 4 </a:t>
            </a:r>
            <a:r>
              <a:rPr lang="en-GB" dirty="0"/>
              <a:t>– Promote integration of IATI data into partner country aid systems and processes.</a:t>
            </a:r>
          </a:p>
        </p:txBody>
      </p:sp>
    </p:spTree>
    <p:extLst>
      <p:ext uri="{BB962C8B-B14F-4D97-AF65-F5344CB8AC3E}">
        <p14:creationId xmlns:p14="http://schemas.microsoft.com/office/powerpoint/2010/main" val="311852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CCA12F1-B3AC-4548-A963-AE54929709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4586" y="116632"/>
            <a:ext cx="1440000" cy="1569439"/>
          </a:xfrm>
          <a:prstGeom prst="rect">
            <a:avLst/>
          </a:prstGeom>
        </p:spPr>
      </p:pic>
      <p:pic>
        <p:nvPicPr>
          <p:cNvPr id="14" name="Picture 13">
            <a:extLst>
              <a:ext uri="{FF2B5EF4-FFF2-40B4-BE49-F238E27FC236}">
                <a16:creationId xmlns:a16="http://schemas.microsoft.com/office/drawing/2014/main" id="{06A8DB58-6896-43F5-B660-C0FAB8F943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17" y="116632"/>
            <a:ext cx="1440000" cy="1569439"/>
          </a:xfrm>
          <a:prstGeom prst="rect">
            <a:avLst/>
          </a:prstGeom>
        </p:spPr>
      </p:pic>
      <p:pic>
        <p:nvPicPr>
          <p:cNvPr id="15" name="Picture 14">
            <a:extLst>
              <a:ext uri="{FF2B5EF4-FFF2-40B4-BE49-F238E27FC236}">
                <a16:creationId xmlns:a16="http://schemas.microsoft.com/office/drawing/2014/main" id="{749DD835-CFB1-4460-B934-D74F13D8B8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9537" y="116632"/>
            <a:ext cx="1440000" cy="1569439"/>
          </a:xfrm>
          <a:prstGeom prst="rect">
            <a:avLst/>
          </a:prstGeom>
        </p:spPr>
      </p:pic>
      <p:pic>
        <p:nvPicPr>
          <p:cNvPr id="16" name="Picture 15">
            <a:extLst>
              <a:ext uri="{FF2B5EF4-FFF2-40B4-BE49-F238E27FC236}">
                <a16:creationId xmlns:a16="http://schemas.microsoft.com/office/drawing/2014/main" id="{245F68A9-6115-4429-9622-9C162BDA66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7168" y="155822"/>
            <a:ext cx="1440000" cy="1569439"/>
          </a:xfrm>
          <a:prstGeom prst="rect">
            <a:avLst/>
          </a:prstGeom>
        </p:spPr>
      </p:pic>
      <p:pic>
        <p:nvPicPr>
          <p:cNvPr id="17" name="Picture 16">
            <a:extLst>
              <a:ext uri="{FF2B5EF4-FFF2-40B4-BE49-F238E27FC236}">
                <a16:creationId xmlns:a16="http://schemas.microsoft.com/office/drawing/2014/main" id="{75488D5B-AA5D-4D45-A75F-84AB105408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488" y="116632"/>
            <a:ext cx="1440000" cy="1569439"/>
          </a:xfrm>
          <a:prstGeom prst="rect">
            <a:avLst/>
          </a:prstGeom>
        </p:spPr>
      </p:pic>
      <p:pic>
        <p:nvPicPr>
          <p:cNvPr id="18" name="Picture 17">
            <a:extLst>
              <a:ext uri="{FF2B5EF4-FFF2-40B4-BE49-F238E27FC236}">
                <a16:creationId xmlns:a16="http://schemas.microsoft.com/office/drawing/2014/main" id="{0478BF77-A356-4589-B6B3-5C82239578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50" y="1681710"/>
            <a:ext cx="1440000" cy="1569439"/>
          </a:xfrm>
          <a:prstGeom prst="rect">
            <a:avLst/>
          </a:prstGeom>
        </p:spPr>
      </p:pic>
      <p:pic>
        <p:nvPicPr>
          <p:cNvPr id="19" name="Picture 18">
            <a:extLst>
              <a:ext uri="{FF2B5EF4-FFF2-40B4-BE49-F238E27FC236}">
                <a16:creationId xmlns:a16="http://schemas.microsoft.com/office/drawing/2014/main" id="{5449597D-A134-4A83-88D4-EE4A198266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4701" y="1681712"/>
            <a:ext cx="1439998" cy="1569437"/>
          </a:xfrm>
          <a:prstGeom prst="rect">
            <a:avLst/>
          </a:prstGeom>
        </p:spPr>
      </p:pic>
      <p:pic>
        <p:nvPicPr>
          <p:cNvPr id="20" name="Picture 19">
            <a:extLst>
              <a:ext uri="{FF2B5EF4-FFF2-40B4-BE49-F238E27FC236}">
                <a16:creationId xmlns:a16="http://schemas.microsoft.com/office/drawing/2014/main" id="{DAB7592A-203D-47FC-ABF0-7FC4FB5437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8763" y="1725261"/>
            <a:ext cx="1440000" cy="1569439"/>
          </a:xfrm>
          <a:prstGeom prst="rect">
            <a:avLst/>
          </a:prstGeom>
        </p:spPr>
      </p:pic>
      <p:pic>
        <p:nvPicPr>
          <p:cNvPr id="21" name="Picture 20">
            <a:extLst>
              <a:ext uri="{FF2B5EF4-FFF2-40B4-BE49-F238E27FC236}">
                <a16:creationId xmlns:a16="http://schemas.microsoft.com/office/drawing/2014/main" id="{2BBE4368-3B36-4F0D-9B5B-BFC00AD76D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6426" y="1681710"/>
            <a:ext cx="1440000" cy="1569439"/>
          </a:xfrm>
          <a:prstGeom prst="rect">
            <a:avLst/>
          </a:prstGeom>
        </p:spPr>
      </p:pic>
      <p:pic>
        <p:nvPicPr>
          <p:cNvPr id="22" name="Picture 21">
            <a:extLst>
              <a:ext uri="{FF2B5EF4-FFF2-40B4-BE49-F238E27FC236}">
                <a16:creationId xmlns:a16="http://schemas.microsoft.com/office/drawing/2014/main" id="{3F396AAC-D9F1-4870-A3D4-F64F928089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18262" y="1681709"/>
            <a:ext cx="1440000" cy="1569439"/>
          </a:xfrm>
          <a:prstGeom prst="rect">
            <a:avLst/>
          </a:prstGeom>
        </p:spPr>
      </p:pic>
      <p:pic>
        <p:nvPicPr>
          <p:cNvPr id="23" name="Picture 22">
            <a:extLst>
              <a:ext uri="{FF2B5EF4-FFF2-40B4-BE49-F238E27FC236}">
                <a16:creationId xmlns:a16="http://schemas.microsoft.com/office/drawing/2014/main" id="{D811E41E-4A15-4E87-8797-DEA6ACA984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50" y="5179594"/>
            <a:ext cx="1440000" cy="1569439"/>
          </a:xfrm>
          <a:prstGeom prst="rect">
            <a:avLst/>
          </a:prstGeom>
        </p:spPr>
      </p:pic>
      <p:pic>
        <p:nvPicPr>
          <p:cNvPr id="24" name="Picture 23">
            <a:extLst>
              <a:ext uri="{FF2B5EF4-FFF2-40B4-BE49-F238E27FC236}">
                <a16:creationId xmlns:a16="http://schemas.microsoft.com/office/drawing/2014/main" id="{7FA3EA58-106C-41D6-B4D6-36301D0F0A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2" y="3430652"/>
            <a:ext cx="1440000" cy="1569439"/>
          </a:xfrm>
          <a:prstGeom prst="rect">
            <a:avLst/>
          </a:prstGeom>
        </p:spPr>
      </p:pic>
      <p:pic>
        <p:nvPicPr>
          <p:cNvPr id="25" name="Picture 24">
            <a:extLst>
              <a:ext uri="{FF2B5EF4-FFF2-40B4-BE49-F238E27FC236}">
                <a16:creationId xmlns:a16="http://schemas.microsoft.com/office/drawing/2014/main" id="{6F09CA2D-99BC-452C-9362-5F7B7AB44C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1674" y="5179594"/>
            <a:ext cx="1440000" cy="1569439"/>
          </a:xfrm>
          <a:prstGeom prst="rect">
            <a:avLst/>
          </a:prstGeom>
        </p:spPr>
      </p:pic>
      <p:pic>
        <p:nvPicPr>
          <p:cNvPr id="26" name="Picture 25">
            <a:extLst>
              <a:ext uri="{FF2B5EF4-FFF2-40B4-BE49-F238E27FC236}">
                <a16:creationId xmlns:a16="http://schemas.microsoft.com/office/drawing/2014/main" id="{ABD3161B-ACEB-4385-9904-F9193B63A4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1332" y="3430651"/>
            <a:ext cx="1440000" cy="1569439"/>
          </a:xfrm>
          <a:prstGeom prst="rect">
            <a:avLst/>
          </a:prstGeom>
        </p:spPr>
      </p:pic>
      <p:pic>
        <p:nvPicPr>
          <p:cNvPr id="28" name="Picture 27">
            <a:extLst>
              <a:ext uri="{FF2B5EF4-FFF2-40B4-BE49-F238E27FC236}">
                <a16:creationId xmlns:a16="http://schemas.microsoft.com/office/drawing/2014/main" id="{3C48E50E-AE45-4571-A95B-3C555997B2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8763" y="5179593"/>
            <a:ext cx="1440000" cy="1569439"/>
          </a:xfrm>
          <a:prstGeom prst="rect">
            <a:avLst/>
          </a:prstGeom>
        </p:spPr>
      </p:pic>
      <p:pic>
        <p:nvPicPr>
          <p:cNvPr id="29" name="Picture 28">
            <a:extLst>
              <a:ext uri="{FF2B5EF4-FFF2-40B4-BE49-F238E27FC236}">
                <a16:creationId xmlns:a16="http://schemas.microsoft.com/office/drawing/2014/main" id="{E8B49ED4-831C-4556-B2AA-5183163132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8763" y="3540506"/>
            <a:ext cx="1440000" cy="1569439"/>
          </a:xfrm>
          <a:prstGeom prst="rect">
            <a:avLst/>
          </a:prstGeom>
        </p:spPr>
      </p:pic>
      <p:pic>
        <p:nvPicPr>
          <p:cNvPr id="32" name="Picture 31">
            <a:extLst>
              <a:ext uri="{FF2B5EF4-FFF2-40B4-BE49-F238E27FC236}">
                <a16:creationId xmlns:a16="http://schemas.microsoft.com/office/drawing/2014/main" id="{C577705D-8B37-45DC-91FF-ECDBA8BEAC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902" y="3606501"/>
            <a:ext cx="2816087" cy="3069220"/>
          </a:xfrm>
          <a:prstGeom prst="rect">
            <a:avLst/>
          </a:prstGeom>
        </p:spPr>
      </p:pic>
      <p:sp>
        <p:nvSpPr>
          <p:cNvPr id="33" name="Rectangle 32">
            <a:extLst>
              <a:ext uri="{FF2B5EF4-FFF2-40B4-BE49-F238E27FC236}">
                <a16:creationId xmlns:a16="http://schemas.microsoft.com/office/drawing/2014/main" id="{B0A5CB99-AB9A-497A-9CAF-A60A3CB49EAE}"/>
              </a:ext>
            </a:extLst>
          </p:cNvPr>
          <p:cNvSpPr/>
          <p:nvPr/>
        </p:nvSpPr>
        <p:spPr>
          <a:xfrm>
            <a:off x="212357" y="332656"/>
            <a:ext cx="1265665" cy="1169551"/>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Bond</a:t>
            </a:r>
            <a:r>
              <a:rPr lang="en-GB" sz="1400" dirty="0">
                <a:solidFill>
                  <a:srgbClr val="000000"/>
                </a:solidFill>
                <a:latin typeface="Arial" panose="020B0604020202020204" pitchFamily="34" charset="0"/>
                <a:cs typeface="Arial" panose="020B0604020202020204" pitchFamily="34" charset="0"/>
              </a:rPr>
              <a:t> - data use core module in IATI training materials</a:t>
            </a:r>
            <a:endParaRPr lang="en-GB" sz="14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BEDCDDA3-93F4-4511-AD4B-94E58ADEAF2A}"/>
              </a:ext>
            </a:extLst>
          </p:cNvPr>
          <p:cNvSpPr/>
          <p:nvPr/>
        </p:nvSpPr>
        <p:spPr>
          <a:xfrm>
            <a:off x="2127609" y="476672"/>
            <a:ext cx="1259314" cy="954107"/>
          </a:xfrm>
          <a:prstGeom prst="rect">
            <a:avLst/>
          </a:prstGeom>
        </p:spPr>
        <p:txBody>
          <a:bodyPr wrap="square">
            <a:spAutoFit/>
          </a:bodyPr>
          <a:lstStyle/>
          <a:p>
            <a:r>
              <a:rPr lang="en-GB" sz="1400" b="1" dirty="0" err="1">
                <a:solidFill>
                  <a:srgbClr val="000000"/>
                </a:solidFill>
                <a:latin typeface="Arial" panose="020B0604020202020204" pitchFamily="34" charset="0"/>
                <a:cs typeface="Arial" panose="020B0604020202020204" pitchFamily="34" charset="0"/>
              </a:rPr>
              <a:t>Cordaid</a:t>
            </a:r>
            <a:r>
              <a:rPr lang="en-GB" sz="1400" b="1" dirty="0">
                <a:solidFill>
                  <a:srgbClr val="000000"/>
                </a:solidFill>
                <a:latin typeface="Arial" panose="020B0604020202020204" pitchFamily="34" charset="0"/>
                <a:cs typeface="Arial" panose="020B0604020202020204" pitchFamily="34" charset="0"/>
              </a:rPr>
              <a:t> - </a:t>
            </a:r>
            <a:r>
              <a:rPr lang="en-GB" sz="1400" dirty="0">
                <a:solidFill>
                  <a:srgbClr val="000000"/>
                </a:solidFill>
                <a:latin typeface="Arial" panose="020B0604020202020204" pitchFamily="34" charset="0"/>
                <a:cs typeface="Arial" panose="020B0604020202020204" pitchFamily="34" charset="0"/>
              </a:rPr>
              <a:t>working to launch a platform</a:t>
            </a:r>
            <a:endParaRPr lang="en-GB" sz="1400" dirty="0">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01EC6FB2-706E-40E8-BB25-D8EAD2B4CD31}"/>
              </a:ext>
            </a:extLst>
          </p:cNvPr>
          <p:cNvSpPr/>
          <p:nvPr/>
        </p:nvSpPr>
        <p:spPr>
          <a:xfrm>
            <a:off x="3865280" y="188640"/>
            <a:ext cx="1296145" cy="1384995"/>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DG </a:t>
            </a:r>
            <a:r>
              <a:rPr lang="en-GB" sz="1400" dirty="0">
                <a:solidFill>
                  <a:srgbClr val="000000"/>
                </a:solidFill>
                <a:latin typeface="Arial" panose="020B0604020202020204" pitchFamily="34" charset="0"/>
                <a:cs typeface="Arial" panose="020B0604020202020204" pitchFamily="34" charset="0"/>
              </a:rPr>
              <a:t>- IATI import module in  AIMS of 13 partner country </a:t>
            </a:r>
            <a:r>
              <a:rPr lang="en-GB" sz="1400" dirty="0" err="1">
                <a:solidFill>
                  <a:srgbClr val="000000"/>
                </a:solidFill>
                <a:latin typeface="Arial" panose="020B0604020202020204" pitchFamily="34" charset="0"/>
                <a:cs typeface="Arial" panose="020B0604020202020204" pitchFamily="34" charset="0"/>
              </a:rPr>
              <a:t>govs</a:t>
            </a:r>
            <a:endParaRPr lang="en-GB" sz="1400" dirty="0">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5B1C20CD-301B-41FB-A047-7C1A9DEEB573}"/>
              </a:ext>
            </a:extLst>
          </p:cNvPr>
          <p:cNvSpPr/>
          <p:nvPr/>
        </p:nvSpPr>
        <p:spPr>
          <a:xfrm>
            <a:off x="5730376" y="260648"/>
            <a:ext cx="1367992" cy="1169551"/>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DG, UNICEF &amp; DI - </a:t>
            </a:r>
            <a:r>
              <a:rPr lang="en-GB" sz="1400" dirty="0">
                <a:solidFill>
                  <a:srgbClr val="000000"/>
                </a:solidFill>
                <a:latin typeface="Arial" panose="020B0604020202020204" pitchFamily="34" charset="0"/>
                <a:cs typeface="Arial" panose="020B0604020202020204" pitchFamily="34" charset="0"/>
              </a:rPr>
              <a:t>fellowship prog in Senegal &amp; Madagascar</a:t>
            </a:r>
            <a:endParaRPr lang="en-GB" sz="1400" dirty="0">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8CE5CFDE-25E7-4443-9957-B04CF7DD1EE5}"/>
              </a:ext>
            </a:extLst>
          </p:cNvPr>
          <p:cNvSpPr/>
          <p:nvPr/>
        </p:nvSpPr>
        <p:spPr>
          <a:xfrm>
            <a:off x="7731918" y="1925204"/>
            <a:ext cx="1224136" cy="1169551"/>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PWYF - </a:t>
            </a:r>
            <a:r>
              <a:rPr lang="en-GB" sz="1400" dirty="0">
                <a:solidFill>
                  <a:srgbClr val="000000"/>
                </a:solidFill>
                <a:latin typeface="Arial" panose="020B0604020202020204" pitchFamily="34" charset="0"/>
                <a:cs typeface="Arial" panose="020B0604020202020204" pitchFamily="34" charset="0"/>
              </a:rPr>
              <a:t>paper on data use in Benin &amp; Tanzania.</a:t>
            </a:r>
            <a:endParaRPr lang="en-GB" sz="1400" dirty="0">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467BC950-BA71-4C79-BEB2-4B0E49657F8D}"/>
              </a:ext>
            </a:extLst>
          </p:cNvPr>
          <p:cNvSpPr/>
          <p:nvPr/>
        </p:nvSpPr>
        <p:spPr>
          <a:xfrm>
            <a:off x="3894567" y="1925204"/>
            <a:ext cx="1266858" cy="1169551"/>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NEA</a:t>
            </a:r>
            <a:r>
              <a:rPr lang="en-GB" sz="1400" dirty="0">
                <a:solidFill>
                  <a:srgbClr val="000000"/>
                </a:solidFill>
                <a:latin typeface="Arial" panose="020B0604020202020204" pitchFamily="34" charset="0"/>
                <a:cs typeface="Arial" panose="020B0604020202020204" pitchFamily="34" charset="0"/>
              </a:rPr>
              <a:t> - visualisation to analyse its programmes and projects</a:t>
            </a:r>
            <a:endParaRPr lang="en-GB" sz="1400" dirty="0">
              <a:latin typeface="Arial" panose="020B060402020202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2FFA9B2B-8FA8-4E83-858E-81C0CF6D7359}"/>
              </a:ext>
            </a:extLst>
          </p:cNvPr>
          <p:cNvSpPr/>
          <p:nvPr/>
        </p:nvSpPr>
        <p:spPr>
          <a:xfrm>
            <a:off x="2059392" y="1940360"/>
            <a:ext cx="1411092" cy="954107"/>
          </a:xfrm>
          <a:prstGeom prst="rect">
            <a:avLst/>
          </a:prstGeom>
        </p:spPr>
        <p:txBody>
          <a:bodyPr wrap="square">
            <a:spAutoFit/>
          </a:bodyPr>
          <a:lstStyle/>
          <a:p>
            <a:r>
              <a:rPr lang="en-GB" sz="1400" b="1" dirty="0">
                <a:solidFill>
                  <a:srgbClr val="000000"/>
                </a:solidFill>
                <a:cs typeface="Arial" panose="020B0604020202020204" pitchFamily="34" charset="0"/>
              </a:rPr>
              <a:t>Myanmar</a:t>
            </a:r>
            <a:r>
              <a:rPr lang="en-GB" sz="1400" b="1" dirty="0">
                <a:solidFill>
                  <a:srgbClr val="000000"/>
                </a:solidFill>
              </a:rPr>
              <a:t> – </a:t>
            </a:r>
            <a:r>
              <a:rPr lang="en-GB" sz="1400" dirty="0">
                <a:solidFill>
                  <a:srgbClr val="000000"/>
                </a:solidFill>
              </a:rPr>
              <a:t>expansion of IATI data import pilots</a:t>
            </a:r>
            <a:endParaRPr lang="en-GB" sz="1400" dirty="0"/>
          </a:p>
        </p:txBody>
      </p:sp>
      <p:sp>
        <p:nvSpPr>
          <p:cNvPr id="40" name="Rectangle 39">
            <a:extLst>
              <a:ext uri="{FF2B5EF4-FFF2-40B4-BE49-F238E27FC236}">
                <a16:creationId xmlns:a16="http://schemas.microsoft.com/office/drawing/2014/main" id="{C8D0CD73-B829-4CAF-B4C6-F90C00F785FE}"/>
              </a:ext>
            </a:extLst>
          </p:cNvPr>
          <p:cNvSpPr/>
          <p:nvPr/>
        </p:nvSpPr>
        <p:spPr>
          <a:xfrm>
            <a:off x="118329" y="1772816"/>
            <a:ext cx="1459192" cy="1384995"/>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InterAction - </a:t>
            </a:r>
            <a:r>
              <a:rPr lang="en-GB" sz="1400" dirty="0">
                <a:solidFill>
                  <a:srgbClr val="000000"/>
                </a:solidFill>
                <a:latin typeface="Arial" panose="020B0604020202020204" pitchFamily="34" charset="0"/>
                <a:cs typeface="Arial" panose="020B0604020202020204" pitchFamily="34" charset="0"/>
              </a:rPr>
              <a:t>published NGO Aid Map data to IATI on behalf of US-based NGOs</a:t>
            </a:r>
            <a:endParaRPr lang="en-GB" sz="1400" dirty="0">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BC806116-C224-48B5-B237-678374FF834A}"/>
              </a:ext>
            </a:extLst>
          </p:cNvPr>
          <p:cNvSpPr/>
          <p:nvPr/>
        </p:nvSpPr>
        <p:spPr>
          <a:xfrm>
            <a:off x="5822814" y="1925204"/>
            <a:ext cx="1193658" cy="1169551"/>
          </a:xfrm>
          <a:prstGeom prst="rect">
            <a:avLst/>
          </a:prstGeom>
        </p:spPr>
        <p:txBody>
          <a:bodyPr wrap="square">
            <a:spAutoFit/>
          </a:bodyPr>
          <a:lstStyle/>
          <a:p>
            <a:r>
              <a:rPr lang="en-GB" sz="1400" b="1" dirty="0" err="1">
                <a:solidFill>
                  <a:srgbClr val="000000"/>
                </a:solidFill>
                <a:latin typeface="Arial" panose="020B0604020202020204" pitchFamily="34" charset="0"/>
                <a:cs typeface="Arial" panose="020B0604020202020204" pitchFamily="34" charset="0"/>
              </a:rPr>
              <a:t>OpenAg</a:t>
            </a:r>
            <a:r>
              <a:rPr lang="en-GB" sz="1400" b="1" dirty="0">
                <a:solidFill>
                  <a:srgbClr val="000000"/>
                </a:solidFill>
                <a:latin typeface="Arial" panose="020B0604020202020204" pitchFamily="34" charset="0"/>
                <a:cs typeface="Arial" panose="020B0604020202020204" pitchFamily="34" charset="0"/>
              </a:rPr>
              <a:t> - </a:t>
            </a:r>
            <a:r>
              <a:rPr lang="en-GB" sz="1400" dirty="0">
                <a:solidFill>
                  <a:srgbClr val="000000"/>
                </a:solidFill>
                <a:latin typeface="Arial" panose="020B0604020202020204" pitchFamily="34" charset="0"/>
                <a:cs typeface="Arial" panose="020B0604020202020204" pitchFamily="34" charset="0"/>
              </a:rPr>
              <a:t>will launch Open Aid Publishers Toolchain</a:t>
            </a:r>
            <a:endParaRPr lang="en-GB" sz="1400" dirty="0">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27B0B798-D33B-44CF-B8B3-2376D7B14998}"/>
              </a:ext>
            </a:extLst>
          </p:cNvPr>
          <p:cNvSpPr/>
          <p:nvPr/>
        </p:nvSpPr>
        <p:spPr>
          <a:xfrm>
            <a:off x="6337481" y="4181842"/>
            <a:ext cx="2320590" cy="1815882"/>
          </a:xfrm>
          <a:prstGeom prst="rect">
            <a:avLst/>
          </a:prstGeom>
        </p:spPr>
        <p:txBody>
          <a:bodyPr wrap="square">
            <a:spAutoFit/>
          </a:bodyPr>
          <a:lstStyle/>
          <a:p>
            <a:r>
              <a:rPr lang="en-GB" sz="1400" dirty="0">
                <a:solidFill>
                  <a:srgbClr val="000000"/>
                </a:solidFill>
                <a:latin typeface="Arial" panose="020B0604020202020204" pitchFamily="34" charset="0"/>
                <a:cs typeface="Arial" panose="020B0604020202020204" pitchFamily="34" charset="0"/>
              </a:rPr>
              <a:t>A number of donors (</a:t>
            </a:r>
            <a:r>
              <a:rPr lang="en-GB" sz="1400" b="1" dirty="0">
                <a:solidFill>
                  <a:srgbClr val="000000"/>
                </a:solidFill>
                <a:latin typeface="Arial" panose="020B0604020202020204" pitchFamily="34" charset="0"/>
                <a:cs typeface="Arial" panose="020B0604020202020204" pitchFamily="34" charset="0"/>
              </a:rPr>
              <a:t>EC, USAID &amp; UNDP</a:t>
            </a:r>
            <a:r>
              <a:rPr lang="en-GB" sz="1400" dirty="0">
                <a:solidFill>
                  <a:srgbClr val="000000"/>
                </a:solidFill>
                <a:latin typeface="Arial" panose="020B0604020202020204" pitchFamily="34" charset="0"/>
                <a:cs typeface="Arial" panose="020B0604020202020204" pitchFamily="34" charset="0"/>
              </a:rPr>
              <a:t>) developing materials for use both internally and by their missions at country level to encourage better quality publishing and increased use of IATI data</a:t>
            </a:r>
            <a:endParaRPr lang="en-GB" sz="1400" dirty="0">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887826CC-7EC1-45A2-98FE-8905DD7C5589}"/>
              </a:ext>
            </a:extLst>
          </p:cNvPr>
          <p:cNvSpPr/>
          <p:nvPr/>
        </p:nvSpPr>
        <p:spPr>
          <a:xfrm>
            <a:off x="1987038" y="5290726"/>
            <a:ext cx="1368155" cy="1384995"/>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UNFPA</a:t>
            </a:r>
            <a:r>
              <a:rPr lang="en-GB" sz="1400" dirty="0">
                <a:solidFill>
                  <a:srgbClr val="000000"/>
                </a:solidFill>
                <a:latin typeface="Arial" panose="020B0604020202020204" pitchFamily="34" charset="0"/>
                <a:cs typeface="Arial" panose="020B0604020202020204" pitchFamily="34" charset="0"/>
              </a:rPr>
              <a:t> - first multilateral to link core contribution to core-funded projects</a:t>
            </a:r>
            <a:endParaRPr lang="en-GB" sz="1400" dirty="0">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7FA930BF-B982-44B6-9D36-27BAE8433C86}"/>
              </a:ext>
            </a:extLst>
          </p:cNvPr>
          <p:cNvSpPr/>
          <p:nvPr/>
        </p:nvSpPr>
        <p:spPr>
          <a:xfrm>
            <a:off x="3925317" y="3740449"/>
            <a:ext cx="1348562" cy="1169551"/>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UK</a:t>
            </a:r>
            <a:r>
              <a:rPr lang="en-GB" sz="1400" dirty="0">
                <a:solidFill>
                  <a:srgbClr val="000000"/>
                </a:solidFill>
                <a:latin typeface="Arial" panose="020B0604020202020204" pitchFamily="34" charset="0"/>
                <a:cs typeface="Arial" panose="020B0604020202020204" pitchFamily="34" charset="0"/>
              </a:rPr>
              <a:t> – promoted IATI traceability with different partners</a:t>
            </a:r>
            <a:endParaRPr lang="en-GB" sz="1400" dirty="0">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8D0A9725-0D4A-4987-BB09-AFB126060ABC}"/>
              </a:ext>
            </a:extLst>
          </p:cNvPr>
          <p:cNvSpPr/>
          <p:nvPr/>
        </p:nvSpPr>
        <p:spPr>
          <a:xfrm>
            <a:off x="130185" y="5412948"/>
            <a:ext cx="1224136" cy="1169551"/>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UNDP</a:t>
            </a:r>
            <a:r>
              <a:rPr lang="en-GB" sz="1400" dirty="0">
                <a:solidFill>
                  <a:srgbClr val="000000"/>
                </a:solidFill>
                <a:latin typeface="Arial" panose="020B0604020202020204" pitchFamily="34" charset="0"/>
                <a:cs typeface="Arial" panose="020B0604020202020204" pitchFamily="34" charset="0"/>
              </a:rPr>
              <a:t> -  advocated to increase IATI uptake in the UN system</a:t>
            </a:r>
            <a:endParaRPr lang="en-GB" sz="1400" dirty="0">
              <a:latin typeface="Arial" panose="020B0604020202020204" pitchFamily="34" charset="0"/>
              <a:cs typeface="Arial" panose="020B0604020202020204" pitchFamily="34" charset="0"/>
            </a:endParaRPr>
          </a:p>
        </p:txBody>
      </p:sp>
      <p:sp>
        <p:nvSpPr>
          <p:cNvPr id="46" name="Rectangle 45">
            <a:extLst>
              <a:ext uri="{FF2B5EF4-FFF2-40B4-BE49-F238E27FC236}">
                <a16:creationId xmlns:a16="http://schemas.microsoft.com/office/drawing/2014/main" id="{125D75D2-081A-4A7B-B9E3-A603D2C842D5}"/>
              </a:ext>
            </a:extLst>
          </p:cNvPr>
          <p:cNvSpPr/>
          <p:nvPr/>
        </p:nvSpPr>
        <p:spPr>
          <a:xfrm>
            <a:off x="3894567" y="5426888"/>
            <a:ext cx="1348563" cy="1169551"/>
          </a:xfrm>
          <a:prstGeom prst="rect">
            <a:avLst/>
          </a:prstGeom>
        </p:spPr>
        <p:txBody>
          <a:bodyPr wrap="square">
            <a:spAutoFit/>
          </a:bodyPr>
          <a:lstStyle/>
          <a:p>
            <a:r>
              <a:rPr lang="en-GB" sz="1400" b="1" dirty="0">
                <a:solidFill>
                  <a:srgbClr val="000000"/>
                </a:solidFill>
                <a:latin typeface="Arial" panose="020B0604020202020204" pitchFamily="34" charset="0"/>
                <a:cs typeface="Arial" panose="020B0604020202020204" pitchFamily="34" charset="0"/>
              </a:rPr>
              <a:t>USAID</a:t>
            </a:r>
            <a:r>
              <a:rPr lang="en-GB" sz="1400" dirty="0">
                <a:solidFill>
                  <a:srgbClr val="000000"/>
                </a:solidFill>
                <a:latin typeface="Arial" panose="020B0604020202020204" pitchFamily="34" charset="0"/>
                <a:cs typeface="Arial" panose="020B0604020202020204" pitchFamily="34" charset="0"/>
              </a:rPr>
              <a:t> - pilot work in Bangladesh to improve data quality</a:t>
            </a:r>
            <a:endParaRPr lang="en-GB" sz="1400"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595CC57A-FD76-426C-ABA7-D6E5C3A8DE7C}"/>
              </a:ext>
            </a:extLst>
          </p:cNvPr>
          <p:cNvSpPr txBox="1"/>
          <p:nvPr/>
        </p:nvSpPr>
        <p:spPr>
          <a:xfrm>
            <a:off x="1974610" y="3540506"/>
            <a:ext cx="1370892" cy="1384995"/>
          </a:xfrm>
          <a:prstGeom prst="rect">
            <a:avLst/>
          </a:prstGeom>
          <a:noFill/>
        </p:spPr>
        <p:txBody>
          <a:bodyPr wrap="square" rtlCol="0">
            <a:spAutoFit/>
          </a:bodyPr>
          <a:lstStyle/>
          <a:p>
            <a:r>
              <a:rPr lang="en-GB" sz="1400" b="1" dirty="0">
                <a:solidFill>
                  <a:srgbClr val="000000"/>
                </a:solidFill>
                <a:latin typeface="Arial" panose="020B0604020202020204" pitchFamily="34" charset="0"/>
                <a:cs typeface="Arial" panose="020B0604020202020204" pitchFamily="34" charset="0"/>
              </a:rPr>
              <a:t>UK </a:t>
            </a:r>
            <a:r>
              <a:rPr lang="en-GB" sz="1400" dirty="0">
                <a:solidFill>
                  <a:srgbClr val="000000"/>
                </a:solidFill>
                <a:latin typeface="Arial" panose="020B0604020202020204" pitchFamily="34" charset="0"/>
                <a:cs typeface="Arial" panose="020B0604020202020204" pitchFamily="34" charset="0"/>
              </a:rPr>
              <a:t>- promoted IATI data use by DFID country offices &amp; central teams</a:t>
            </a:r>
            <a:endParaRPr lang="en-GB" sz="1400" dirty="0">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A9EEB466-CDB4-4BDD-8A66-2E8D2087CAEA}"/>
              </a:ext>
            </a:extLst>
          </p:cNvPr>
          <p:cNvSpPr txBox="1"/>
          <p:nvPr/>
        </p:nvSpPr>
        <p:spPr>
          <a:xfrm>
            <a:off x="7657293" y="404664"/>
            <a:ext cx="1307195" cy="954107"/>
          </a:xfrm>
          <a:prstGeom prst="rect">
            <a:avLst/>
          </a:prstGeom>
          <a:noFill/>
        </p:spPr>
        <p:txBody>
          <a:bodyPr wrap="square" rtlCol="0">
            <a:spAutoFit/>
          </a:bodyPr>
          <a:lstStyle/>
          <a:p>
            <a:r>
              <a:rPr lang="en-GB" sz="1400" b="1" dirty="0">
                <a:solidFill>
                  <a:srgbClr val="000000"/>
                </a:solidFill>
                <a:latin typeface="Arial" panose="020B0604020202020204" pitchFamily="34" charset="0"/>
                <a:cs typeface="Arial" panose="020B0604020202020204" pitchFamily="34" charset="0"/>
              </a:rPr>
              <a:t>EC </a:t>
            </a:r>
            <a:r>
              <a:rPr lang="en-GB" sz="1400" dirty="0">
                <a:solidFill>
                  <a:srgbClr val="000000"/>
                </a:solidFill>
                <a:latin typeface="Arial" panose="020B0604020202020204" pitchFamily="34" charset="0"/>
                <a:cs typeface="Arial" panose="020B0604020202020204" pitchFamily="34" charset="0"/>
              </a:rPr>
              <a:t>- new EU Aid Explorer with IATI and OECD data</a:t>
            </a:r>
            <a:endParaRPr lang="en-GB" sz="1400" dirty="0">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18621D36-4D27-47BB-8B9C-FA5AEBE79BFD}"/>
              </a:ext>
            </a:extLst>
          </p:cNvPr>
          <p:cNvSpPr txBox="1"/>
          <p:nvPr/>
        </p:nvSpPr>
        <p:spPr>
          <a:xfrm>
            <a:off x="185603" y="3677265"/>
            <a:ext cx="1188293" cy="1169551"/>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Secretariat - </a:t>
            </a:r>
            <a:r>
              <a:rPr lang="en-GB" sz="1400" dirty="0">
                <a:latin typeface="Arial" panose="020B0604020202020204" pitchFamily="34" charset="0"/>
                <a:cs typeface="Arial" panose="020B0604020202020204" pitchFamily="34" charset="0"/>
              </a:rPr>
              <a:t>upgraded d-portal to improve usability</a:t>
            </a:r>
          </a:p>
        </p:txBody>
      </p:sp>
    </p:spTree>
    <p:extLst>
      <p:ext uri="{BB962C8B-B14F-4D97-AF65-F5344CB8AC3E}">
        <p14:creationId xmlns:p14="http://schemas.microsoft.com/office/powerpoint/2010/main" val="420557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Three ways to achieve our aims &amp; objectives</a:t>
            </a:r>
          </a:p>
        </p:txBody>
      </p:sp>
      <p:sp>
        <p:nvSpPr>
          <p:cNvPr id="4" name="Rectangle 3">
            <a:extLst>
              <a:ext uri="{FF2B5EF4-FFF2-40B4-BE49-F238E27FC236}">
                <a16:creationId xmlns:a16="http://schemas.microsoft.com/office/drawing/2014/main" id="{9B53E9B8-57CB-43BC-BB33-096A5EEB9FBE}"/>
              </a:ext>
            </a:extLst>
          </p:cNvPr>
          <p:cNvSpPr/>
          <p:nvPr/>
        </p:nvSpPr>
        <p:spPr>
          <a:xfrm>
            <a:off x="364226" y="1268758"/>
            <a:ext cx="755335" cy="1323439"/>
          </a:xfrm>
          <a:prstGeom prst="rect">
            <a:avLst/>
          </a:prstGeom>
          <a:noFill/>
        </p:spPr>
        <p:txBody>
          <a:bodyPr wrap="none" lIns="91440" tIns="45720" rIns="91440" bIns="45720">
            <a:spAutoFit/>
          </a:bodyPr>
          <a:lstStyle/>
          <a:p>
            <a:pPr algn="ctr"/>
            <a:r>
              <a:rPr lang="en-US" sz="8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1</a:t>
            </a:r>
            <a:endParaRPr lang="en-US" sz="8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5" name="Rectangle 4">
            <a:extLst>
              <a:ext uri="{FF2B5EF4-FFF2-40B4-BE49-F238E27FC236}">
                <a16:creationId xmlns:a16="http://schemas.microsoft.com/office/drawing/2014/main" id="{7A537C82-DE78-432D-9E7F-39B4143105C1}"/>
              </a:ext>
            </a:extLst>
          </p:cNvPr>
          <p:cNvSpPr/>
          <p:nvPr/>
        </p:nvSpPr>
        <p:spPr>
          <a:xfrm>
            <a:off x="364228" y="3066036"/>
            <a:ext cx="755335" cy="1323439"/>
          </a:xfrm>
          <a:prstGeom prst="rect">
            <a:avLst/>
          </a:prstGeom>
          <a:noFill/>
        </p:spPr>
        <p:txBody>
          <a:bodyPr wrap="none" lIns="91440" tIns="45720" rIns="91440" bIns="45720">
            <a:spAutoFit/>
          </a:bodyPr>
          <a:lstStyle/>
          <a:p>
            <a:pPr algn="ctr"/>
            <a:r>
              <a:rPr lang="en-US" sz="8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2</a:t>
            </a:r>
          </a:p>
        </p:txBody>
      </p:sp>
      <p:sp>
        <p:nvSpPr>
          <p:cNvPr id="6" name="Rectangle 5">
            <a:extLst>
              <a:ext uri="{FF2B5EF4-FFF2-40B4-BE49-F238E27FC236}">
                <a16:creationId xmlns:a16="http://schemas.microsoft.com/office/drawing/2014/main" id="{00E0BBD8-B4EA-4147-9A01-7585F38EDBA5}"/>
              </a:ext>
            </a:extLst>
          </p:cNvPr>
          <p:cNvSpPr/>
          <p:nvPr/>
        </p:nvSpPr>
        <p:spPr>
          <a:xfrm>
            <a:off x="364227" y="4865965"/>
            <a:ext cx="755335" cy="1323439"/>
          </a:xfrm>
          <a:prstGeom prst="rect">
            <a:avLst/>
          </a:prstGeom>
          <a:noFill/>
        </p:spPr>
        <p:txBody>
          <a:bodyPr wrap="none" lIns="91440" tIns="45720" rIns="91440" bIns="45720">
            <a:spAutoFit/>
          </a:bodyPr>
          <a:lstStyle/>
          <a:p>
            <a:pPr algn="ctr"/>
            <a:r>
              <a:rPr lang="en-US" sz="8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3</a:t>
            </a:r>
          </a:p>
        </p:txBody>
      </p:sp>
      <p:sp>
        <p:nvSpPr>
          <p:cNvPr id="7" name="TextBox 6">
            <a:extLst>
              <a:ext uri="{FF2B5EF4-FFF2-40B4-BE49-F238E27FC236}">
                <a16:creationId xmlns:a16="http://schemas.microsoft.com/office/drawing/2014/main" id="{3D89BB89-ADCE-4EDA-8BA0-057F2B351588}"/>
              </a:ext>
            </a:extLst>
          </p:cNvPr>
          <p:cNvSpPr txBox="1"/>
          <p:nvPr/>
        </p:nvSpPr>
        <p:spPr>
          <a:xfrm>
            <a:off x="1259632" y="1332745"/>
            <a:ext cx="7427168" cy="1200329"/>
          </a:xfrm>
          <a:prstGeom prst="rect">
            <a:avLst/>
          </a:prstGeom>
          <a:noFill/>
        </p:spPr>
        <p:txBody>
          <a:bodyPr wrap="square" rtlCol="0">
            <a:spAutoFit/>
          </a:bodyPr>
          <a:lstStyle/>
          <a:p>
            <a:pPr fontAlgn="base"/>
            <a:r>
              <a:rPr lang="en-GB" sz="2400" dirty="0"/>
              <a:t>Working together to share the responsibility, each constituency could take on specific activities to best utilise their contacts and expertise.</a:t>
            </a:r>
          </a:p>
        </p:txBody>
      </p:sp>
      <p:sp>
        <p:nvSpPr>
          <p:cNvPr id="8" name="TextBox 7">
            <a:extLst>
              <a:ext uri="{FF2B5EF4-FFF2-40B4-BE49-F238E27FC236}">
                <a16:creationId xmlns:a16="http://schemas.microsoft.com/office/drawing/2014/main" id="{F444303D-5E26-4774-9623-7D4B31ED9D5B}"/>
              </a:ext>
            </a:extLst>
          </p:cNvPr>
          <p:cNvSpPr txBox="1"/>
          <p:nvPr/>
        </p:nvSpPr>
        <p:spPr>
          <a:xfrm>
            <a:off x="1259632" y="2942925"/>
            <a:ext cx="7427168" cy="1569660"/>
          </a:xfrm>
          <a:prstGeom prst="rect">
            <a:avLst/>
          </a:prstGeom>
          <a:noFill/>
        </p:spPr>
        <p:txBody>
          <a:bodyPr wrap="square" rtlCol="0">
            <a:spAutoFit/>
          </a:bodyPr>
          <a:lstStyle/>
          <a:p>
            <a:pPr fontAlgn="base"/>
            <a:r>
              <a:rPr lang="en-GB" sz="2400" dirty="0"/>
              <a:t>A new Task Force will be established to drive progress across the community, identify opportunities for collaboration and help invest in solving the right problems together.</a:t>
            </a:r>
          </a:p>
        </p:txBody>
      </p:sp>
      <p:sp>
        <p:nvSpPr>
          <p:cNvPr id="9" name="TextBox 8">
            <a:extLst>
              <a:ext uri="{FF2B5EF4-FFF2-40B4-BE49-F238E27FC236}">
                <a16:creationId xmlns:a16="http://schemas.microsoft.com/office/drawing/2014/main" id="{740C135C-8D94-4FF8-B949-82301FC267A4}"/>
              </a:ext>
            </a:extLst>
          </p:cNvPr>
          <p:cNvSpPr txBox="1"/>
          <p:nvPr/>
        </p:nvSpPr>
        <p:spPr>
          <a:xfrm>
            <a:off x="1259632" y="4924866"/>
            <a:ext cx="7427168" cy="1200329"/>
          </a:xfrm>
          <a:prstGeom prst="rect">
            <a:avLst/>
          </a:prstGeom>
          <a:noFill/>
        </p:spPr>
        <p:txBody>
          <a:bodyPr wrap="square" rtlCol="0">
            <a:spAutoFit/>
          </a:bodyPr>
          <a:lstStyle/>
          <a:p>
            <a:pPr fontAlgn="base"/>
            <a:r>
              <a:rPr lang="en-GB" sz="2400" dirty="0"/>
              <a:t>And a new Data Use Fund will be available for the community to deliver pieces of work to contribute to the aims and objectives.</a:t>
            </a:r>
          </a:p>
        </p:txBody>
      </p:sp>
    </p:spTree>
    <p:extLst>
      <p:ext uri="{BB962C8B-B14F-4D97-AF65-F5344CB8AC3E}">
        <p14:creationId xmlns:p14="http://schemas.microsoft.com/office/powerpoint/2010/main" val="3023138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Use Task Force</a:t>
            </a:r>
          </a:p>
        </p:txBody>
      </p:sp>
      <p:sp>
        <p:nvSpPr>
          <p:cNvPr id="3" name="Content Placeholder 2"/>
          <p:cNvSpPr>
            <a:spLocks noGrp="1"/>
          </p:cNvSpPr>
          <p:nvPr>
            <p:ph idx="1"/>
          </p:nvPr>
        </p:nvSpPr>
        <p:spPr>
          <a:xfrm>
            <a:off x="1574729" y="5297034"/>
            <a:ext cx="7109221" cy="504056"/>
          </a:xfrm>
        </p:spPr>
        <p:txBody>
          <a:bodyPr>
            <a:normAutofit fontScale="92500" lnSpcReduction="10000"/>
          </a:bodyPr>
          <a:lstStyle/>
          <a:p>
            <a:pPr marL="0" indent="0" fontAlgn="base">
              <a:buNone/>
            </a:pPr>
            <a:r>
              <a:rPr lang="en-GB" sz="2000" dirty="0"/>
              <a:t>Oversees new Data Use Fund.</a:t>
            </a:r>
          </a:p>
        </p:txBody>
      </p:sp>
      <p:pic>
        <p:nvPicPr>
          <p:cNvPr id="5" name="Picture 4">
            <a:extLst>
              <a:ext uri="{FF2B5EF4-FFF2-40B4-BE49-F238E27FC236}">
                <a16:creationId xmlns:a16="http://schemas.microsoft.com/office/drawing/2014/main" id="{C17B8736-9D65-4EAA-8750-C2AA4E58BC5A}"/>
              </a:ext>
            </a:extLst>
          </p:cNvPr>
          <p:cNvPicPr>
            <a:picLocks noChangeAspect="1"/>
          </p:cNvPicPr>
          <p:nvPr/>
        </p:nvPicPr>
        <p:blipFill>
          <a:blip r:embed="rId3" cstate="print">
            <a:duotone>
              <a:schemeClr val="accent2">
                <a:shade val="45000"/>
                <a:satMod val="135000"/>
              </a:schemeClr>
              <a:prstClr val="white"/>
            </a:duotone>
          </a:blip>
          <a:stretch>
            <a:fillRect/>
          </a:stretch>
        </p:blipFill>
        <p:spPr>
          <a:xfrm>
            <a:off x="457197" y="1386243"/>
            <a:ext cx="757503" cy="785559"/>
          </a:xfrm>
          <a:prstGeom prst="rect">
            <a:avLst/>
          </a:prstGeom>
        </p:spPr>
      </p:pic>
      <p:pic>
        <p:nvPicPr>
          <p:cNvPr id="6" name="Picture 5">
            <a:extLst>
              <a:ext uri="{FF2B5EF4-FFF2-40B4-BE49-F238E27FC236}">
                <a16:creationId xmlns:a16="http://schemas.microsoft.com/office/drawing/2014/main" id="{F551911D-E11A-4A5F-935A-28EBBF932260}"/>
              </a:ext>
            </a:extLst>
          </p:cNvPr>
          <p:cNvPicPr>
            <a:picLocks noChangeAspect="1"/>
          </p:cNvPicPr>
          <p:nvPr/>
        </p:nvPicPr>
        <p:blipFill>
          <a:blip r:embed="rId3" cstate="print">
            <a:duotone>
              <a:schemeClr val="accent2">
                <a:shade val="45000"/>
                <a:satMod val="135000"/>
              </a:schemeClr>
              <a:prstClr val="white"/>
            </a:duotone>
          </a:blip>
          <a:stretch>
            <a:fillRect/>
          </a:stretch>
        </p:blipFill>
        <p:spPr>
          <a:xfrm>
            <a:off x="457196" y="5156283"/>
            <a:ext cx="757503" cy="785559"/>
          </a:xfrm>
          <a:prstGeom prst="rect">
            <a:avLst/>
          </a:prstGeom>
        </p:spPr>
      </p:pic>
      <p:pic>
        <p:nvPicPr>
          <p:cNvPr id="7" name="Picture 6">
            <a:extLst>
              <a:ext uri="{FF2B5EF4-FFF2-40B4-BE49-F238E27FC236}">
                <a16:creationId xmlns:a16="http://schemas.microsoft.com/office/drawing/2014/main" id="{1C4454B5-4FDB-47CD-8DFE-82562AB41A25}"/>
              </a:ext>
            </a:extLst>
          </p:cNvPr>
          <p:cNvPicPr>
            <a:picLocks noChangeAspect="1"/>
          </p:cNvPicPr>
          <p:nvPr/>
        </p:nvPicPr>
        <p:blipFill>
          <a:blip r:embed="rId3" cstate="print">
            <a:duotone>
              <a:schemeClr val="accent2">
                <a:shade val="45000"/>
                <a:satMod val="135000"/>
              </a:schemeClr>
              <a:prstClr val="white"/>
            </a:duotone>
          </a:blip>
          <a:stretch>
            <a:fillRect/>
          </a:stretch>
        </p:blipFill>
        <p:spPr>
          <a:xfrm>
            <a:off x="457196" y="2642923"/>
            <a:ext cx="757503" cy="785559"/>
          </a:xfrm>
          <a:prstGeom prst="rect">
            <a:avLst/>
          </a:prstGeom>
        </p:spPr>
      </p:pic>
      <p:pic>
        <p:nvPicPr>
          <p:cNvPr id="8" name="Picture 7">
            <a:extLst>
              <a:ext uri="{FF2B5EF4-FFF2-40B4-BE49-F238E27FC236}">
                <a16:creationId xmlns:a16="http://schemas.microsoft.com/office/drawing/2014/main" id="{64DDC9EE-8201-4112-9413-B312CA864D1A}"/>
              </a:ext>
            </a:extLst>
          </p:cNvPr>
          <p:cNvPicPr>
            <a:picLocks noChangeAspect="1"/>
          </p:cNvPicPr>
          <p:nvPr/>
        </p:nvPicPr>
        <p:blipFill>
          <a:blip r:embed="rId3" cstate="print">
            <a:duotone>
              <a:schemeClr val="accent2">
                <a:shade val="45000"/>
                <a:satMod val="135000"/>
              </a:schemeClr>
              <a:prstClr val="white"/>
            </a:duotone>
          </a:blip>
          <a:stretch>
            <a:fillRect/>
          </a:stretch>
        </p:blipFill>
        <p:spPr>
          <a:xfrm>
            <a:off x="457196" y="3899603"/>
            <a:ext cx="757503" cy="785559"/>
          </a:xfrm>
          <a:prstGeom prst="rect">
            <a:avLst/>
          </a:prstGeom>
        </p:spPr>
      </p:pic>
      <p:sp>
        <p:nvSpPr>
          <p:cNvPr id="9" name="TextBox 8">
            <a:extLst>
              <a:ext uri="{FF2B5EF4-FFF2-40B4-BE49-F238E27FC236}">
                <a16:creationId xmlns:a16="http://schemas.microsoft.com/office/drawing/2014/main" id="{099FFA82-C13A-4394-8043-BD5DDE1646D0}"/>
              </a:ext>
            </a:extLst>
          </p:cNvPr>
          <p:cNvSpPr txBox="1"/>
          <p:nvPr/>
        </p:nvSpPr>
        <p:spPr>
          <a:xfrm>
            <a:off x="1577577" y="2533111"/>
            <a:ext cx="7106375" cy="1015663"/>
          </a:xfrm>
          <a:prstGeom prst="rect">
            <a:avLst/>
          </a:prstGeom>
          <a:noFill/>
        </p:spPr>
        <p:txBody>
          <a:bodyPr wrap="square" rtlCol="0">
            <a:spAutoFit/>
          </a:bodyPr>
          <a:lstStyle/>
          <a:p>
            <a:pPr fontAlgn="base"/>
            <a:r>
              <a:rPr lang="en-GB" sz="2000" dirty="0"/>
              <a:t>Empowered by Board to focus on strategic direction of data use; Accountable to Board and MA; Representation from each constituency.</a:t>
            </a:r>
          </a:p>
        </p:txBody>
      </p:sp>
      <p:sp>
        <p:nvSpPr>
          <p:cNvPr id="11" name="TextBox 10">
            <a:extLst>
              <a:ext uri="{FF2B5EF4-FFF2-40B4-BE49-F238E27FC236}">
                <a16:creationId xmlns:a16="http://schemas.microsoft.com/office/drawing/2014/main" id="{14E93E96-5FC6-4EB2-9BBC-2CA7BA134CF9}"/>
              </a:ext>
            </a:extLst>
          </p:cNvPr>
          <p:cNvSpPr txBox="1"/>
          <p:nvPr/>
        </p:nvSpPr>
        <p:spPr>
          <a:xfrm>
            <a:off x="1574731" y="1425022"/>
            <a:ext cx="7109221" cy="707886"/>
          </a:xfrm>
          <a:prstGeom prst="rect">
            <a:avLst/>
          </a:prstGeom>
          <a:noFill/>
        </p:spPr>
        <p:txBody>
          <a:bodyPr wrap="square" rtlCol="0">
            <a:spAutoFit/>
          </a:bodyPr>
          <a:lstStyle/>
          <a:p>
            <a:pPr fontAlgn="base"/>
            <a:r>
              <a:rPr lang="en-GB" sz="2000" dirty="0"/>
              <a:t>Will focus combined efforts on delivering high value impact on data use.</a:t>
            </a:r>
          </a:p>
        </p:txBody>
      </p:sp>
      <p:sp>
        <p:nvSpPr>
          <p:cNvPr id="12" name="TextBox 11">
            <a:extLst>
              <a:ext uri="{FF2B5EF4-FFF2-40B4-BE49-F238E27FC236}">
                <a16:creationId xmlns:a16="http://schemas.microsoft.com/office/drawing/2014/main" id="{1D9DDD33-8DBE-4AA4-BBDB-F4E9783FA173}"/>
              </a:ext>
            </a:extLst>
          </p:cNvPr>
          <p:cNvSpPr txBox="1"/>
          <p:nvPr/>
        </p:nvSpPr>
        <p:spPr>
          <a:xfrm>
            <a:off x="1574730" y="3784550"/>
            <a:ext cx="7109221" cy="1015663"/>
          </a:xfrm>
          <a:prstGeom prst="rect">
            <a:avLst/>
          </a:prstGeom>
          <a:noFill/>
        </p:spPr>
        <p:txBody>
          <a:bodyPr wrap="square" rtlCol="0">
            <a:spAutoFit/>
          </a:bodyPr>
          <a:lstStyle/>
          <a:p>
            <a:pPr fontAlgn="base"/>
            <a:r>
              <a:rPr lang="en-GB" sz="2000" dirty="0"/>
              <a:t>Supported by UNDP staff member on coordination, outreach and administration; DI leads on technical and communications delivery.</a:t>
            </a:r>
          </a:p>
        </p:txBody>
      </p:sp>
    </p:spTree>
    <p:extLst>
      <p:ext uri="{BB962C8B-B14F-4D97-AF65-F5344CB8AC3E}">
        <p14:creationId xmlns:p14="http://schemas.microsoft.com/office/powerpoint/2010/main" val="411361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Use Fund</a:t>
            </a:r>
          </a:p>
        </p:txBody>
      </p:sp>
      <p:pic>
        <p:nvPicPr>
          <p:cNvPr id="5" name="Picture 4">
            <a:extLst>
              <a:ext uri="{FF2B5EF4-FFF2-40B4-BE49-F238E27FC236}">
                <a16:creationId xmlns:a16="http://schemas.microsoft.com/office/drawing/2014/main" id="{B08487D8-9DB7-4562-AC6E-09FD03EA860C}"/>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57200" y="1252327"/>
            <a:ext cx="836469" cy="900000"/>
          </a:xfrm>
          <a:prstGeom prst="rect">
            <a:avLst/>
          </a:prstGeom>
        </p:spPr>
      </p:pic>
      <p:sp>
        <p:nvSpPr>
          <p:cNvPr id="6" name="TextBox 5">
            <a:extLst>
              <a:ext uri="{FF2B5EF4-FFF2-40B4-BE49-F238E27FC236}">
                <a16:creationId xmlns:a16="http://schemas.microsoft.com/office/drawing/2014/main" id="{0343BB7B-0901-4639-9183-C8250FBFAA2E}"/>
              </a:ext>
            </a:extLst>
          </p:cNvPr>
          <p:cNvSpPr txBox="1"/>
          <p:nvPr/>
        </p:nvSpPr>
        <p:spPr>
          <a:xfrm>
            <a:off x="1546682" y="1345607"/>
            <a:ext cx="7140118" cy="707886"/>
          </a:xfrm>
          <a:prstGeom prst="rect">
            <a:avLst/>
          </a:prstGeom>
          <a:noFill/>
        </p:spPr>
        <p:txBody>
          <a:bodyPr wrap="square" rtlCol="0">
            <a:spAutoFit/>
          </a:bodyPr>
          <a:lstStyle/>
          <a:p>
            <a:pPr fontAlgn="base"/>
            <a:r>
              <a:rPr lang="en-GB" sz="2000" dirty="0"/>
              <a:t>New </a:t>
            </a:r>
            <a:r>
              <a:rPr lang="en-GB" sz="2000" b="1" dirty="0"/>
              <a:t>$250k </a:t>
            </a:r>
            <a:r>
              <a:rPr lang="en-GB" sz="2000" dirty="0"/>
              <a:t>fund available to members to deliver activities in the workplan or priorities identified by the Task Force.</a:t>
            </a:r>
          </a:p>
        </p:txBody>
      </p:sp>
      <p:pic>
        <p:nvPicPr>
          <p:cNvPr id="7" name="Picture 6">
            <a:extLst>
              <a:ext uri="{FF2B5EF4-FFF2-40B4-BE49-F238E27FC236}">
                <a16:creationId xmlns:a16="http://schemas.microsoft.com/office/drawing/2014/main" id="{0FA79AD2-3B7B-46AF-85E7-06F180D3E2D3}"/>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57200" y="2662544"/>
            <a:ext cx="836469" cy="900000"/>
          </a:xfrm>
          <a:prstGeom prst="rect">
            <a:avLst/>
          </a:prstGeom>
        </p:spPr>
      </p:pic>
      <p:pic>
        <p:nvPicPr>
          <p:cNvPr id="8" name="Picture 7">
            <a:extLst>
              <a:ext uri="{FF2B5EF4-FFF2-40B4-BE49-F238E27FC236}">
                <a16:creationId xmlns:a16="http://schemas.microsoft.com/office/drawing/2014/main" id="{5D1F9DC1-769D-45C8-854B-06E17E306152}"/>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59801" y="5482979"/>
            <a:ext cx="836469" cy="900000"/>
          </a:xfrm>
          <a:prstGeom prst="rect">
            <a:avLst/>
          </a:prstGeom>
        </p:spPr>
      </p:pic>
      <p:pic>
        <p:nvPicPr>
          <p:cNvPr id="9" name="Picture 8">
            <a:extLst>
              <a:ext uri="{FF2B5EF4-FFF2-40B4-BE49-F238E27FC236}">
                <a16:creationId xmlns:a16="http://schemas.microsoft.com/office/drawing/2014/main" id="{4D7165AA-9447-4AAA-ABFF-4B1750FB93AC}"/>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57200" y="4072761"/>
            <a:ext cx="836469" cy="900000"/>
          </a:xfrm>
          <a:prstGeom prst="rect">
            <a:avLst/>
          </a:prstGeom>
        </p:spPr>
      </p:pic>
      <p:sp>
        <p:nvSpPr>
          <p:cNvPr id="11" name="TextBox 10">
            <a:extLst>
              <a:ext uri="{FF2B5EF4-FFF2-40B4-BE49-F238E27FC236}">
                <a16:creationId xmlns:a16="http://schemas.microsoft.com/office/drawing/2014/main" id="{A1DEECB9-66BF-4652-8DCD-D3AB58F380CB}"/>
              </a:ext>
            </a:extLst>
          </p:cNvPr>
          <p:cNvSpPr txBox="1"/>
          <p:nvPr/>
        </p:nvSpPr>
        <p:spPr>
          <a:xfrm>
            <a:off x="1546682" y="2758601"/>
            <a:ext cx="7140118" cy="707886"/>
          </a:xfrm>
          <a:prstGeom prst="rect">
            <a:avLst/>
          </a:prstGeom>
          <a:noFill/>
        </p:spPr>
        <p:txBody>
          <a:bodyPr wrap="square" rtlCol="0">
            <a:spAutoFit/>
          </a:bodyPr>
          <a:lstStyle/>
          <a:p>
            <a:pPr fontAlgn="base"/>
            <a:r>
              <a:rPr lang="en-GB" sz="2000" dirty="0"/>
              <a:t>Part of ensuring that responsibility for data use is shared across all IATI stakeholders.</a:t>
            </a:r>
          </a:p>
        </p:txBody>
      </p:sp>
      <p:sp>
        <p:nvSpPr>
          <p:cNvPr id="13" name="TextBox 12">
            <a:extLst>
              <a:ext uri="{FF2B5EF4-FFF2-40B4-BE49-F238E27FC236}">
                <a16:creationId xmlns:a16="http://schemas.microsoft.com/office/drawing/2014/main" id="{15F7034C-8F5E-4109-B4D1-227D272B38BC}"/>
              </a:ext>
            </a:extLst>
          </p:cNvPr>
          <p:cNvSpPr txBox="1"/>
          <p:nvPr/>
        </p:nvSpPr>
        <p:spPr>
          <a:xfrm>
            <a:off x="1546682" y="4168818"/>
            <a:ext cx="7140118" cy="707886"/>
          </a:xfrm>
          <a:prstGeom prst="rect">
            <a:avLst/>
          </a:prstGeom>
          <a:noFill/>
        </p:spPr>
        <p:txBody>
          <a:bodyPr wrap="square" rtlCol="0">
            <a:spAutoFit/>
          </a:bodyPr>
          <a:lstStyle/>
          <a:p>
            <a:pPr fontAlgn="base"/>
            <a:r>
              <a:rPr lang="en-GB" sz="2000" dirty="0"/>
              <a:t>Task Force to play key role in oversight and decision-making on the Fund.</a:t>
            </a:r>
          </a:p>
        </p:txBody>
      </p:sp>
      <p:sp>
        <p:nvSpPr>
          <p:cNvPr id="14" name="TextBox 13">
            <a:extLst>
              <a:ext uri="{FF2B5EF4-FFF2-40B4-BE49-F238E27FC236}">
                <a16:creationId xmlns:a16="http://schemas.microsoft.com/office/drawing/2014/main" id="{54298B5E-3E96-4663-B770-3C68B09A1E73}"/>
              </a:ext>
            </a:extLst>
          </p:cNvPr>
          <p:cNvSpPr txBox="1"/>
          <p:nvPr/>
        </p:nvSpPr>
        <p:spPr>
          <a:xfrm>
            <a:off x="1546682" y="5579035"/>
            <a:ext cx="7140118" cy="707886"/>
          </a:xfrm>
          <a:prstGeom prst="rect">
            <a:avLst/>
          </a:prstGeom>
          <a:noFill/>
        </p:spPr>
        <p:txBody>
          <a:bodyPr wrap="square" rtlCol="0">
            <a:spAutoFit/>
          </a:bodyPr>
          <a:lstStyle/>
          <a:p>
            <a:pPr fontAlgn="base"/>
            <a:r>
              <a:rPr lang="en-GB" sz="2000" dirty="0"/>
              <a:t>Fund management costs will be kept as low as possible -  looking at a contracting approach to minimise costs.</a:t>
            </a:r>
          </a:p>
        </p:txBody>
      </p:sp>
    </p:spTree>
    <p:extLst>
      <p:ext uri="{BB962C8B-B14F-4D97-AF65-F5344CB8AC3E}">
        <p14:creationId xmlns:p14="http://schemas.microsoft.com/office/powerpoint/2010/main" val="2560707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4753-49E2-4CB2-B761-5D00CC1E22DC}"/>
              </a:ext>
            </a:extLst>
          </p:cNvPr>
          <p:cNvSpPr>
            <a:spLocks noGrp="1"/>
          </p:cNvSpPr>
          <p:nvPr>
            <p:ph type="title"/>
          </p:nvPr>
        </p:nvSpPr>
        <p:spPr/>
        <p:txBody>
          <a:bodyPr/>
          <a:lstStyle/>
          <a:p>
            <a:r>
              <a:rPr lang="en-GB" dirty="0"/>
              <a:t>How could we all participate?</a:t>
            </a:r>
          </a:p>
        </p:txBody>
      </p:sp>
      <p:sp>
        <p:nvSpPr>
          <p:cNvPr id="3" name="Content Placeholder 2">
            <a:extLst>
              <a:ext uri="{FF2B5EF4-FFF2-40B4-BE49-F238E27FC236}">
                <a16:creationId xmlns:a16="http://schemas.microsoft.com/office/drawing/2014/main" id="{20B1C85B-4DD8-4D72-9EAA-BF8562328CC3}"/>
              </a:ext>
            </a:extLst>
          </p:cNvPr>
          <p:cNvSpPr>
            <a:spLocks noGrp="1"/>
          </p:cNvSpPr>
          <p:nvPr>
            <p:ph idx="1"/>
          </p:nvPr>
        </p:nvSpPr>
        <p:spPr>
          <a:xfrm>
            <a:off x="2015526" y="4347053"/>
            <a:ext cx="6671274" cy="1080119"/>
          </a:xfrm>
        </p:spPr>
        <p:txBody>
          <a:bodyPr>
            <a:normAutofit/>
          </a:bodyPr>
          <a:lstStyle/>
          <a:p>
            <a:pPr marL="0" indent="0">
              <a:buNone/>
            </a:pPr>
            <a:r>
              <a:rPr lang="en-GB" sz="2000" dirty="0"/>
              <a:t>Some suggestions for each constituency to achieve our objectives…</a:t>
            </a:r>
          </a:p>
        </p:txBody>
      </p:sp>
      <p:pic>
        <p:nvPicPr>
          <p:cNvPr id="5" name="Picture 4">
            <a:extLst>
              <a:ext uri="{FF2B5EF4-FFF2-40B4-BE49-F238E27FC236}">
                <a16:creationId xmlns:a16="http://schemas.microsoft.com/office/drawing/2014/main" id="{F94368B5-B406-4DBC-B321-BCE8AC39DC7A}"/>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57199" y="1268759"/>
            <a:ext cx="1154183" cy="900000"/>
          </a:xfrm>
          <a:prstGeom prst="rect">
            <a:avLst/>
          </a:prstGeom>
        </p:spPr>
      </p:pic>
      <p:pic>
        <p:nvPicPr>
          <p:cNvPr id="6" name="Picture 5">
            <a:extLst>
              <a:ext uri="{FF2B5EF4-FFF2-40B4-BE49-F238E27FC236}">
                <a16:creationId xmlns:a16="http://schemas.microsoft.com/office/drawing/2014/main" id="{CBC00CB5-F915-4944-810E-31E31FC46713}"/>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57199" y="4437113"/>
            <a:ext cx="1154183" cy="900000"/>
          </a:xfrm>
          <a:prstGeom prst="rect">
            <a:avLst/>
          </a:prstGeom>
        </p:spPr>
      </p:pic>
      <p:pic>
        <p:nvPicPr>
          <p:cNvPr id="7" name="Picture 6">
            <a:extLst>
              <a:ext uri="{FF2B5EF4-FFF2-40B4-BE49-F238E27FC236}">
                <a16:creationId xmlns:a16="http://schemas.microsoft.com/office/drawing/2014/main" id="{B0F3A9A8-BCF5-4C63-8ADC-942ECA7E2C69}"/>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57199" y="2852936"/>
            <a:ext cx="1154183" cy="900000"/>
          </a:xfrm>
          <a:prstGeom prst="rect">
            <a:avLst/>
          </a:prstGeom>
        </p:spPr>
      </p:pic>
      <p:sp>
        <p:nvSpPr>
          <p:cNvPr id="8" name="TextBox 7">
            <a:extLst>
              <a:ext uri="{FF2B5EF4-FFF2-40B4-BE49-F238E27FC236}">
                <a16:creationId xmlns:a16="http://schemas.microsoft.com/office/drawing/2014/main" id="{5277DC7C-3C09-436F-ABD0-3C5E728ED5C7}"/>
              </a:ext>
            </a:extLst>
          </p:cNvPr>
          <p:cNvSpPr txBox="1"/>
          <p:nvPr/>
        </p:nvSpPr>
        <p:spPr>
          <a:xfrm>
            <a:off x="2015526" y="1522554"/>
            <a:ext cx="6203032" cy="400110"/>
          </a:xfrm>
          <a:prstGeom prst="rect">
            <a:avLst/>
          </a:prstGeom>
          <a:noFill/>
        </p:spPr>
        <p:txBody>
          <a:bodyPr wrap="square" rtlCol="0">
            <a:spAutoFit/>
          </a:bodyPr>
          <a:lstStyle/>
          <a:p>
            <a:r>
              <a:rPr lang="en-GB" sz="2000" dirty="0"/>
              <a:t>Data use is everyone’s responsibility!</a:t>
            </a:r>
          </a:p>
        </p:txBody>
      </p:sp>
      <p:sp>
        <p:nvSpPr>
          <p:cNvPr id="9" name="TextBox 8">
            <a:extLst>
              <a:ext uri="{FF2B5EF4-FFF2-40B4-BE49-F238E27FC236}">
                <a16:creationId xmlns:a16="http://schemas.microsoft.com/office/drawing/2014/main" id="{5752D73A-A4C9-4A29-93DA-C50938048BF6}"/>
              </a:ext>
            </a:extLst>
          </p:cNvPr>
          <p:cNvSpPr txBox="1"/>
          <p:nvPr/>
        </p:nvSpPr>
        <p:spPr>
          <a:xfrm>
            <a:off x="2015526" y="2948993"/>
            <a:ext cx="6671274" cy="707886"/>
          </a:xfrm>
          <a:prstGeom prst="rect">
            <a:avLst/>
          </a:prstGeom>
          <a:noFill/>
        </p:spPr>
        <p:txBody>
          <a:bodyPr wrap="square" rtlCol="0">
            <a:spAutoFit/>
          </a:bodyPr>
          <a:lstStyle/>
          <a:p>
            <a:r>
              <a:rPr lang="en-GB" sz="2000" dirty="0"/>
              <a:t>There are many opportunities but also a lot of us to do the work.</a:t>
            </a:r>
          </a:p>
        </p:txBody>
      </p:sp>
    </p:spTree>
    <p:extLst>
      <p:ext uri="{BB962C8B-B14F-4D97-AF65-F5344CB8AC3E}">
        <p14:creationId xmlns:p14="http://schemas.microsoft.com/office/powerpoint/2010/main" val="1972259069"/>
      </p:ext>
    </p:extLst>
  </p:cSld>
  <p:clrMapOvr>
    <a:masterClrMapping/>
  </p:clrMapOvr>
</p:sld>
</file>

<file path=ppt/theme/theme1.xml><?xml version="1.0" encoding="utf-8"?>
<a:theme xmlns:a="http://schemas.openxmlformats.org/drawingml/2006/main" name="Office Theme">
  <a:themeElements>
    <a:clrScheme name="IATI">
      <a:dk1>
        <a:srgbClr val="3B3B3B"/>
      </a:dk1>
      <a:lt1>
        <a:srgbClr val="FBFCF2"/>
      </a:lt1>
      <a:dk2>
        <a:srgbClr val="25247B"/>
      </a:dk2>
      <a:lt2>
        <a:srgbClr val="EEECE1"/>
      </a:lt2>
      <a:accent1>
        <a:srgbClr val="ACC32B"/>
      </a:accent1>
      <a:accent2>
        <a:srgbClr val="007244"/>
      </a:accent2>
      <a:accent3>
        <a:srgbClr val="0092D0"/>
      </a:accent3>
      <a:accent4>
        <a:srgbClr val="25247B"/>
      </a:accent4>
      <a:accent5>
        <a:srgbClr val="21BAFF"/>
      </a:accent5>
      <a:accent6>
        <a:srgbClr val="4D4DCB"/>
      </a:accent6>
      <a:hlink>
        <a:srgbClr val="ACC32B"/>
      </a:hlink>
      <a:folHlink>
        <a:srgbClr val="007244"/>
      </a:folHlink>
    </a:clrScheme>
    <a:fontScheme name="IATI theme">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2363</Words>
  <Application>Microsoft Office PowerPoint</Application>
  <PresentationFormat>On-screen Show (4:3)</PresentationFormat>
  <Paragraphs>211</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Unicode MS</vt:lpstr>
      <vt:lpstr>Calibri</vt:lpstr>
      <vt:lpstr>Times New Roman</vt:lpstr>
      <vt:lpstr>Office Theme</vt:lpstr>
      <vt:lpstr>IATI Data Use</vt:lpstr>
      <vt:lpstr>What are the problems we need to solve? </vt:lpstr>
      <vt:lpstr>Where have we got to so far?</vt:lpstr>
      <vt:lpstr>How do we build on what we’ve learned?</vt:lpstr>
      <vt:lpstr>PowerPoint Presentation</vt:lpstr>
      <vt:lpstr>Three ways to achieve our aims &amp; objectives</vt:lpstr>
      <vt:lpstr>Data Use Task Force</vt:lpstr>
      <vt:lpstr>Data Use Fund</vt:lpstr>
      <vt:lpstr>How could we all participate?</vt:lpstr>
      <vt:lpstr>PowerPoint Presentation</vt:lpstr>
      <vt:lpstr>PowerPoint Presentation</vt:lpstr>
      <vt:lpstr>PowerPoint Presentation</vt:lpstr>
      <vt:lpstr>PowerPoint Presentation</vt:lpstr>
      <vt:lpstr>What can we achieve this year (Y5, 2017-18)?</vt:lpstr>
      <vt:lpstr>Monitoring and evaluation </vt:lpstr>
      <vt:lpstr>What does success look like in five years’ time?</vt:lpstr>
      <vt:lpstr>Members are asked to...</vt:lpstr>
    </vt:vector>
  </TitlesOfParts>
  <Company>UNOPS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Daeun LEE</dc:creator>
  <cp:lastModifiedBy>Joni Hillman</cp:lastModifiedBy>
  <cp:revision>165</cp:revision>
  <dcterms:created xsi:type="dcterms:W3CDTF">2014-01-14T13:27:25Z</dcterms:created>
  <dcterms:modified xsi:type="dcterms:W3CDTF">2017-10-02T14:44:48Z</dcterms:modified>
</cp:coreProperties>
</file>