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76" r:id="rId3"/>
    <p:sldId id="277" r:id="rId4"/>
    <p:sldId id="283" r:id="rId5"/>
    <p:sldId id="282" r:id="rId6"/>
    <p:sldId id="28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DDB"/>
    <a:srgbClr val="CDD6EB"/>
    <a:srgbClr val="C7E6FB"/>
    <a:srgbClr val="CDDBEB"/>
    <a:srgbClr val="72B08B"/>
    <a:srgbClr val="000000"/>
    <a:srgbClr val="3B3B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744" autoAdjust="0"/>
  </p:normalViewPr>
  <p:slideViewPr>
    <p:cSldViewPr>
      <p:cViewPr varScale="1">
        <p:scale>
          <a:sx n="55" d="100"/>
          <a:sy n="55" d="100"/>
        </p:scale>
        <p:origin x="1600" y="24"/>
      </p:cViewPr>
      <p:guideLst>
        <p:guide orient="horz" pos="2160"/>
        <p:guide pos="3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13737B-E0B4-475B-93E8-D2CC4783CA2A}" type="datetimeFigureOut">
              <a:rPr lang="en-GB" smtClean="0"/>
              <a:t>20/10/2017</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777CE0-1811-4651-97F2-7A9F41970EE2}" type="slidenum">
              <a:rPr lang="en-GB" smtClean="0"/>
              <a:t>‹#›</a:t>
            </a:fld>
            <a:endParaRPr lang="en-GB"/>
          </a:p>
        </p:txBody>
      </p:sp>
    </p:spTree>
    <p:extLst>
      <p:ext uri="{BB962C8B-B14F-4D97-AF65-F5344CB8AC3E}">
        <p14:creationId xmlns:p14="http://schemas.microsoft.com/office/powerpoint/2010/main" val="3263637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Following on from the financial presentation - Y4 was first year that IATI budget has been fully funded. THANK YOU again to all members who contributed to that.</a:t>
            </a:r>
          </a:p>
          <a:p>
            <a:pPr marL="0" indent="0">
              <a:buFont typeface="Arial" panose="020B0604020202020204" pitchFamily="34" charset="0"/>
              <a:buNone/>
            </a:pPr>
            <a:endParaRPr lang="en-GB" dirty="0"/>
          </a:p>
          <a:p>
            <a:pPr marL="171450" indent="-171450">
              <a:buFont typeface="Arial" panose="020B0604020202020204" pitchFamily="34" charset="0"/>
              <a:buChar char="•"/>
            </a:pPr>
            <a:r>
              <a:rPr lang="en-GB" dirty="0"/>
              <a:t>In line with what we promised last year, the </a:t>
            </a:r>
            <a:r>
              <a:rPr lang="en-GB" b="1" dirty="0"/>
              <a:t>additional</a:t>
            </a:r>
            <a:r>
              <a:rPr lang="en-GB" dirty="0"/>
              <a:t> funds have enabled us to:</a:t>
            </a:r>
          </a:p>
          <a:p>
            <a:pPr marL="628650" lvl="1" indent="-171450">
              <a:buFont typeface="Arial" panose="020B0604020202020204" pitchFamily="34" charset="0"/>
              <a:buChar char="•"/>
            </a:pPr>
            <a:r>
              <a:rPr lang="en-GB" dirty="0"/>
              <a:t>Hire an additional developer, which has helped us to strengthen IATI's tech infrastructure;</a:t>
            </a:r>
          </a:p>
          <a:p>
            <a:pPr marL="628650" lvl="1" indent="-171450">
              <a:buFont typeface="Arial" panose="020B0604020202020204" pitchFamily="34" charset="0"/>
              <a:buChar char="•"/>
            </a:pPr>
            <a:r>
              <a:rPr lang="en-GB" dirty="0"/>
              <a:t>Hire an additional business analyst to support publishers to improve the quality of their data via a targeted strategy;</a:t>
            </a:r>
          </a:p>
          <a:p>
            <a:pPr marL="628650" lvl="1" indent="-171450">
              <a:buFont typeface="Arial" panose="020B0604020202020204" pitchFamily="34" charset="0"/>
              <a:buChar char="•"/>
            </a:pPr>
            <a:r>
              <a:rPr lang="en-GB" dirty="0"/>
              <a:t>Help members to meet their WHS commitment to transparency;</a:t>
            </a:r>
          </a:p>
          <a:p>
            <a:pPr marL="628650" lvl="1" indent="-171450">
              <a:buFont typeface="Arial" panose="020B0604020202020204" pitchFamily="34" charset="0"/>
              <a:buChar char="•"/>
            </a:pPr>
            <a:r>
              <a:rPr lang="en-GB" dirty="0"/>
              <a:t>Begin work on data use, with extensive research on user needs, improvements to d-portal and use case profiles developed by UNDP;</a:t>
            </a:r>
          </a:p>
          <a:p>
            <a:pPr marL="628650" lvl="1" indent="-171450">
              <a:buFont typeface="Arial" panose="020B0604020202020204" pitchFamily="34" charset="0"/>
              <a:buChar char="•"/>
            </a:pPr>
            <a:r>
              <a:rPr lang="en-GB" dirty="0"/>
              <a:t>Start work on re-designing the IATI website - a project previously put on hold because of lack of funding - you'll get a preview later in the meeting. </a:t>
            </a:r>
          </a:p>
          <a:p>
            <a:pPr lvl="0"/>
            <a:endParaRPr lang="en-GB" dirty="0"/>
          </a:p>
          <a:p>
            <a:pPr marL="171450" lvl="0" indent="-171450">
              <a:buFont typeface="Arial" panose="020B0604020202020204" pitchFamily="34" charset="0"/>
              <a:buChar char="•"/>
            </a:pPr>
            <a:r>
              <a:rPr lang="en-GB" dirty="0"/>
              <a:t>At the same time as taking forward work on the website, we've taken the opportunity to refresh the brand - again, you'll get a preview later.</a:t>
            </a:r>
          </a:p>
          <a:p>
            <a:pPr marL="0" lvl="0" indent="0">
              <a:buFont typeface="Arial" panose="020B0604020202020204" pitchFamily="34" charset="0"/>
              <a:buNone/>
            </a:pPr>
            <a:endParaRPr lang="en-GB" dirty="0"/>
          </a:p>
          <a:p>
            <a:pPr marL="171450" lvl="0" indent="-171450">
              <a:buFont typeface="Arial" panose="020B0604020202020204" pitchFamily="34" charset="0"/>
              <a:buChar char="•"/>
            </a:pPr>
            <a:r>
              <a:rPr lang="en-GB" dirty="0"/>
              <a:t>Meanwhile the Board commissioned the Powered by Data report on future institutional arrangements which will be discussed tomorrow, and the Secretariat organised consultation with members.</a:t>
            </a:r>
          </a:p>
          <a:p>
            <a:pPr marL="0" lvl="0" indent="0">
              <a:buFont typeface="Arial" panose="020B0604020202020204" pitchFamily="34" charset="0"/>
              <a:buNone/>
            </a:pPr>
            <a:endParaRPr lang="en-GB" dirty="0"/>
          </a:p>
          <a:p>
            <a:pPr marL="171450" lvl="0" indent="-171450">
              <a:buFont typeface="Arial" panose="020B0604020202020204" pitchFamily="34" charset="0"/>
              <a:buChar char="•"/>
            </a:pPr>
            <a:r>
              <a:rPr lang="en-GB" dirty="0"/>
              <a:t>While we are a little behind schedule on data use work, we have been able to spend more time on thorough research into user needs and there are lots of good examples of data use emerging from members, showing that we need to keep focusing on our collective responsibility to deliver on use.</a:t>
            </a:r>
          </a:p>
          <a:p>
            <a:pPr marL="0" lvl="0" indent="0">
              <a:buFont typeface="Arial" panose="020B0604020202020204" pitchFamily="34" charset="0"/>
              <a:buNone/>
            </a:pPr>
            <a:endParaRPr lang="en-GB"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As well as all of the new work we've been able to start in Y4, we've also been busy with business as usual, delivering on all the everyday work that contributes to the achievement of our objectives. Details are in paper 2B and here is a flavour of the key highlights from the year.</a:t>
            </a:r>
          </a:p>
        </p:txBody>
      </p:sp>
      <p:sp>
        <p:nvSpPr>
          <p:cNvPr id="4" name="Slide Number Placeholder 3"/>
          <p:cNvSpPr>
            <a:spLocks noGrp="1"/>
          </p:cNvSpPr>
          <p:nvPr>
            <p:ph type="sldNum" sz="quarter" idx="10"/>
          </p:nvPr>
        </p:nvSpPr>
        <p:spPr/>
        <p:txBody>
          <a:bodyPr/>
          <a:lstStyle/>
          <a:p>
            <a:fld id="{F0777CE0-1811-4651-97F2-7A9F41970EE2}" type="slidenum">
              <a:rPr lang="en-GB" smtClean="0"/>
              <a:t>1</a:t>
            </a:fld>
            <a:endParaRPr lang="en-GB"/>
          </a:p>
        </p:txBody>
      </p:sp>
    </p:spTree>
    <p:extLst>
      <p:ext uri="{BB962C8B-B14F-4D97-AF65-F5344CB8AC3E}">
        <p14:creationId xmlns:p14="http://schemas.microsoft.com/office/powerpoint/2010/main" val="2500718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dirty="0"/>
              <a:t>Scoping work has been completed and members will see a presentation on the proposed data use strategy later today – the work plan and budget for that has been circulated.</a:t>
            </a:r>
          </a:p>
          <a:p>
            <a:pPr marL="171450" lvl="0" indent="-171450">
              <a:buFont typeface="Arial" panose="020B0604020202020204" pitchFamily="34" charset="0"/>
              <a:buChar char="•"/>
            </a:pPr>
            <a:endParaRPr lang="en-GB" dirty="0"/>
          </a:p>
          <a:p>
            <a:pPr marL="171450" lvl="0" indent="-171450">
              <a:buFont typeface="Arial" panose="020B0604020202020204" pitchFamily="34" charset="0"/>
              <a:buChar char="•"/>
            </a:pPr>
            <a:r>
              <a:rPr lang="en-GB" dirty="0"/>
              <a:t>Local workshops and </a:t>
            </a:r>
            <a:r>
              <a:rPr lang="en-GB" dirty="0" err="1"/>
              <a:t>miniTAGs</a:t>
            </a:r>
            <a:r>
              <a:rPr lang="en-GB" dirty="0"/>
              <a:t> (like the one here in Rome on Friday) have helped expand the pool of technical experts.</a:t>
            </a:r>
          </a:p>
          <a:p>
            <a:pPr marL="0" lvl="0" indent="0">
              <a:buFont typeface="Arial" panose="020B0604020202020204" pitchFamily="34" charset="0"/>
              <a:buNone/>
            </a:pPr>
            <a:endParaRPr lang="en-GB" dirty="0"/>
          </a:p>
          <a:p>
            <a:pPr marL="171450" lvl="0" indent="-171450">
              <a:buFont typeface="Arial" panose="020B0604020202020204" pitchFamily="34" charset="0"/>
              <a:buChar char="•"/>
            </a:pPr>
            <a:r>
              <a:rPr lang="en-GB" dirty="0"/>
              <a:t>The Secretariat is ready to support a proposed initiative by the donor caucus to initiate pilots on data use in five countries (though note leadership needs to come from them).</a:t>
            </a:r>
          </a:p>
          <a:p>
            <a:pPr marL="0" lvl="0" indent="0">
              <a:buFont typeface="Arial" panose="020B0604020202020204" pitchFamily="34" charset="0"/>
              <a:buNone/>
            </a:pPr>
            <a:endParaRPr lang="en-GB" dirty="0"/>
          </a:p>
          <a:p>
            <a:pPr marL="171450" lvl="0" indent="-171450">
              <a:buFont typeface="Arial" panose="020B0604020202020204" pitchFamily="34" charset="0"/>
              <a:buChar char="•"/>
            </a:pPr>
            <a:r>
              <a:rPr lang="en-GB" dirty="0"/>
              <a:t>Work undertaken on the website and data quality also support data use.</a:t>
            </a:r>
          </a:p>
        </p:txBody>
      </p:sp>
      <p:sp>
        <p:nvSpPr>
          <p:cNvPr id="4" name="Slide Number Placeholder 3"/>
          <p:cNvSpPr>
            <a:spLocks noGrp="1"/>
          </p:cNvSpPr>
          <p:nvPr>
            <p:ph type="sldNum" sz="quarter" idx="10"/>
          </p:nvPr>
        </p:nvSpPr>
        <p:spPr/>
        <p:txBody>
          <a:bodyPr/>
          <a:lstStyle/>
          <a:p>
            <a:fld id="{F0777CE0-1811-4651-97F2-7A9F41970EE2}" type="slidenum">
              <a:rPr lang="en-GB" smtClean="0"/>
              <a:t>2</a:t>
            </a:fld>
            <a:endParaRPr lang="en-GB"/>
          </a:p>
        </p:txBody>
      </p:sp>
    </p:spTree>
    <p:extLst>
      <p:ext uri="{BB962C8B-B14F-4D97-AF65-F5344CB8AC3E}">
        <p14:creationId xmlns:p14="http://schemas.microsoft.com/office/powerpoint/2010/main" val="20707138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dirty="0"/>
              <a:t>The number of publishers increased by 112 in Y4 and now stands at 586 - a 25% increase on Y3.</a:t>
            </a:r>
          </a:p>
          <a:p>
            <a:pPr marL="0" lvl="0" indent="0">
              <a:buFont typeface="Arial" panose="020B0604020202020204" pitchFamily="34" charset="0"/>
              <a:buNone/>
            </a:pPr>
            <a:endParaRPr lang="en-GB" dirty="0"/>
          </a:p>
          <a:p>
            <a:pPr marL="171450" lvl="0" indent="-171450">
              <a:buFont typeface="Arial" panose="020B0604020202020204" pitchFamily="34" charset="0"/>
              <a:buChar char="•"/>
            </a:pPr>
            <a:r>
              <a:rPr lang="en-GB" dirty="0"/>
              <a:t>The tech team received 1402 requests for support in Y4 - up 19% on the previous year. The solution to year on year increases is to improve the website and guidance to increase self-publishing using online support.</a:t>
            </a:r>
          </a:p>
          <a:p>
            <a:pPr marL="0" lvl="0" indent="0">
              <a:buFont typeface="Arial" panose="020B0604020202020204" pitchFamily="34" charset="0"/>
              <a:buNone/>
            </a:pPr>
            <a:endParaRPr lang="en-GB" dirty="0"/>
          </a:p>
          <a:p>
            <a:pPr marL="171450" lvl="0" indent="-171450">
              <a:buFont typeface="Arial" panose="020B0604020202020204" pitchFamily="34" charset="0"/>
              <a:buChar char="•"/>
            </a:pPr>
            <a:r>
              <a:rPr lang="en-GB" dirty="0"/>
              <a:t>Each of our ‘top 100’ publishers now has a lead contact within the tech team who works with them directly and proactively to resolve issues with their data.</a:t>
            </a:r>
          </a:p>
          <a:p>
            <a:pPr marL="0" lvl="0" indent="0">
              <a:buFont typeface="Arial" panose="020B0604020202020204" pitchFamily="34" charset="0"/>
              <a:buNone/>
            </a:pPr>
            <a:endParaRPr lang="en-GB" dirty="0"/>
          </a:p>
          <a:p>
            <a:pPr marL="171450" lvl="0" indent="-171450">
              <a:buFont typeface="Arial" panose="020B0604020202020204" pitchFamily="34" charset="0"/>
              <a:buChar char="•"/>
            </a:pPr>
            <a:r>
              <a:rPr lang="en-GB" dirty="0"/>
              <a:t>Guidance materials are updated on an ongoing basis, and the Secretariat has undertaken detailed consultation on publishers' needs for tools and guidance as part of the website project.</a:t>
            </a:r>
          </a:p>
        </p:txBody>
      </p:sp>
      <p:sp>
        <p:nvSpPr>
          <p:cNvPr id="4" name="Slide Number Placeholder 3"/>
          <p:cNvSpPr>
            <a:spLocks noGrp="1"/>
          </p:cNvSpPr>
          <p:nvPr>
            <p:ph type="sldNum" sz="quarter" idx="10"/>
          </p:nvPr>
        </p:nvSpPr>
        <p:spPr/>
        <p:txBody>
          <a:bodyPr/>
          <a:lstStyle/>
          <a:p>
            <a:fld id="{F0777CE0-1811-4651-97F2-7A9F41970EE2}" type="slidenum">
              <a:rPr lang="en-GB" smtClean="0"/>
              <a:t>3</a:t>
            </a:fld>
            <a:endParaRPr lang="en-GB"/>
          </a:p>
        </p:txBody>
      </p:sp>
    </p:spTree>
    <p:extLst>
      <p:ext uri="{BB962C8B-B14F-4D97-AF65-F5344CB8AC3E}">
        <p14:creationId xmlns:p14="http://schemas.microsoft.com/office/powerpoint/2010/main" val="1471628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As noted above, additional staff capacity has enabled the tech team to complete work on the python library (</a:t>
            </a:r>
            <a:r>
              <a:rPr lang="en-GB" dirty="0" err="1"/>
              <a:t>PyIATI</a:t>
            </a:r>
            <a:r>
              <a:rPr lang="en-GB" dirty="0"/>
              <a:t>) – essential to give IATI’s technical infrastructure the strong foundations it needs for the future.</a:t>
            </a:r>
          </a:p>
          <a:p>
            <a:pPr marL="0" indent="0">
              <a:buFont typeface="Arial" panose="020B0604020202020204" pitchFamily="34" charset="0"/>
              <a:buNone/>
            </a:pPr>
            <a:endParaRPr lang="en-GB" dirty="0"/>
          </a:p>
          <a:p>
            <a:pPr marL="171450" indent="-171450">
              <a:buFont typeface="Arial" panose="020B0604020202020204" pitchFamily="34" charset="0"/>
              <a:buChar char="•"/>
            </a:pPr>
            <a:r>
              <a:rPr lang="en-GB" dirty="0"/>
              <a:t>d-portal has been significantly improved with the addition of free text search and the ability to search on multiple criteria.</a:t>
            </a:r>
          </a:p>
          <a:p>
            <a:pPr marL="0" indent="0">
              <a:buFont typeface="Arial" panose="020B0604020202020204" pitchFamily="34" charset="0"/>
              <a:buNone/>
            </a:pPr>
            <a:endParaRPr lang="en-GB" dirty="0"/>
          </a:p>
          <a:p>
            <a:pPr marL="171450" indent="-171450">
              <a:buFont typeface="Arial" panose="020B0604020202020204" pitchFamily="34" charset="0"/>
              <a:buChar char="•"/>
            </a:pPr>
            <a:r>
              <a:rPr lang="en-GB" dirty="0"/>
              <a:t>Work on the datastore will be prioritised in Y5.</a:t>
            </a:r>
          </a:p>
          <a:p>
            <a:pPr marL="0" indent="0">
              <a:buFont typeface="Arial" panose="020B0604020202020204" pitchFamily="34" charset="0"/>
              <a:buNone/>
            </a:pPr>
            <a:endParaRPr lang="en-GB" dirty="0"/>
          </a:p>
          <a:p>
            <a:pPr marL="171450" indent="-171450">
              <a:buFont typeface="Arial" panose="020B0604020202020204" pitchFamily="34" charset="0"/>
              <a:buChar char="•"/>
            </a:pPr>
            <a:r>
              <a:rPr lang="en-GB" dirty="0"/>
              <a:t>A roadmap for the development and maintenance of core IATI technical systems and tools has been produced.</a:t>
            </a:r>
          </a:p>
          <a:p>
            <a:pPr marL="0" indent="0">
              <a:buFont typeface="Arial" panose="020B0604020202020204" pitchFamily="34" charset="0"/>
              <a:buNone/>
            </a:pPr>
            <a:endParaRPr lang="en-GB" dirty="0"/>
          </a:p>
          <a:p>
            <a:pPr marL="171450" indent="-171450">
              <a:buFont typeface="Arial" panose="020B0604020202020204" pitchFamily="34" charset="0"/>
              <a:buChar char="•"/>
            </a:pPr>
            <a:r>
              <a:rPr lang="en-GB" dirty="0"/>
              <a:t>The tech team has undertaken work on existing IATI products including the Registry, Dashboard and Standard website.</a:t>
            </a:r>
          </a:p>
          <a:p>
            <a:pPr marL="0" indent="0">
              <a:buFont typeface="Arial" panose="020B0604020202020204" pitchFamily="34" charset="0"/>
              <a:buNone/>
            </a:pPr>
            <a:endParaRPr lang="en-GB" dirty="0"/>
          </a:p>
          <a:p>
            <a:pPr marL="171450" indent="-171450">
              <a:buFont typeface="Arial" panose="020B0604020202020204" pitchFamily="34" charset="0"/>
              <a:buChar char="•"/>
            </a:pPr>
            <a:r>
              <a:rPr lang="en-GB" dirty="0"/>
              <a:t>Tech team priorities for rest of 2017 include work on the validator, the 2.03 upgrade and architecture design and development to improve the experience for website users.</a:t>
            </a:r>
          </a:p>
        </p:txBody>
      </p:sp>
      <p:sp>
        <p:nvSpPr>
          <p:cNvPr id="4" name="Slide Number Placeholder 3"/>
          <p:cNvSpPr>
            <a:spLocks noGrp="1"/>
          </p:cNvSpPr>
          <p:nvPr>
            <p:ph type="sldNum" sz="quarter" idx="10"/>
          </p:nvPr>
        </p:nvSpPr>
        <p:spPr/>
        <p:txBody>
          <a:bodyPr/>
          <a:lstStyle/>
          <a:p>
            <a:fld id="{F0777CE0-1811-4651-97F2-7A9F41970EE2}" type="slidenum">
              <a:rPr lang="en-GB" smtClean="0"/>
              <a:t>4</a:t>
            </a:fld>
            <a:endParaRPr lang="en-GB"/>
          </a:p>
        </p:txBody>
      </p:sp>
    </p:spTree>
    <p:extLst>
      <p:ext uri="{BB962C8B-B14F-4D97-AF65-F5344CB8AC3E}">
        <p14:creationId xmlns:p14="http://schemas.microsoft.com/office/powerpoint/2010/main" val="3320491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dirty="0"/>
              <a:t>IATI participated in several key international events including the GPEDC HLM in Nairobi in November, COP22 in Marrakech in November and the African Open Data Conference in Accra in July.</a:t>
            </a:r>
          </a:p>
          <a:p>
            <a:pPr marL="0" lvl="0" indent="0">
              <a:buFont typeface="Arial" panose="020B0604020202020204" pitchFamily="34" charset="0"/>
              <a:buNone/>
            </a:pPr>
            <a:endParaRPr lang="en-GB" dirty="0"/>
          </a:p>
          <a:p>
            <a:pPr marL="171450" lvl="0" indent="-171450">
              <a:buFont typeface="Arial" panose="020B0604020202020204" pitchFamily="34" charset="0"/>
              <a:buChar char="•"/>
            </a:pPr>
            <a:r>
              <a:rPr lang="en-GB" dirty="0"/>
              <a:t>The Annual Report was published in March and savings on this project were invested in an information video which has been viewed over 1,700 times.</a:t>
            </a:r>
          </a:p>
          <a:p>
            <a:pPr marL="0" lvl="0" indent="0">
              <a:buFont typeface="Arial" panose="020B0604020202020204" pitchFamily="34" charset="0"/>
              <a:buNone/>
            </a:pPr>
            <a:endParaRPr lang="en-GB" dirty="0"/>
          </a:p>
          <a:p>
            <a:pPr marL="171450" lvl="0" indent="-171450">
              <a:buFont typeface="Arial" panose="020B0604020202020204" pitchFamily="34" charset="0"/>
              <a:buChar char="•"/>
            </a:pPr>
            <a:r>
              <a:rPr lang="en-GB" dirty="0"/>
              <a:t>Work to refresh and renew the IATI brand and website are ongoing - more to come on this.</a:t>
            </a:r>
          </a:p>
        </p:txBody>
      </p:sp>
      <p:sp>
        <p:nvSpPr>
          <p:cNvPr id="4" name="Slide Number Placeholder 3"/>
          <p:cNvSpPr>
            <a:spLocks noGrp="1"/>
          </p:cNvSpPr>
          <p:nvPr>
            <p:ph type="sldNum" sz="quarter" idx="10"/>
          </p:nvPr>
        </p:nvSpPr>
        <p:spPr/>
        <p:txBody>
          <a:bodyPr/>
          <a:lstStyle/>
          <a:p>
            <a:fld id="{F0777CE0-1811-4651-97F2-7A9F41970EE2}" type="slidenum">
              <a:rPr lang="en-GB" smtClean="0"/>
              <a:t>5</a:t>
            </a:fld>
            <a:endParaRPr lang="en-GB"/>
          </a:p>
        </p:txBody>
      </p:sp>
    </p:spTree>
    <p:extLst>
      <p:ext uri="{BB962C8B-B14F-4D97-AF65-F5344CB8AC3E}">
        <p14:creationId xmlns:p14="http://schemas.microsoft.com/office/powerpoint/2010/main" val="18883304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The Secretariat continues to meet virtually on a weekly basis, as well as one face-to-face meeting, service Board meetings and organise the annual Members’ Assembly.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The Secretariat also organised a highly successful TAG in Tanzania in March, with generous support form DFID. This was our first TAG in a partner country and our most well-attended community meeting so far, with 137 participants. The TAG Chair election process ran smoothly, with John Adams re-elected for another term. The new concept of the ‘</a:t>
            </a:r>
            <a:r>
              <a:rPr lang="en-GB" dirty="0" err="1"/>
              <a:t>miniTAG</a:t>
            </a:r>
            <a:r>
              <a:rPr lang="en-GB" dirty="0"/>
              <a:t>’ began with an event in London in July focusing on traceability.</a:t>
            </a:r>
          </a:p>
        </p:txBody>
      </p:sp>
      <p:sp>
        <p:nvSpPr>
          <p:cNvPr id="4" name="Slide Number Placeholder 3"/>
          <p:cNvSpPr>
            <a:spLocks noGrp="1"/>
          </p:cNvSpPr>
          <p:nvPr>
            <p:ph type="sldNum" sz="quarter" idx="10"/>
          </p:nvPr>
        </p:nvSpPr>
        <p:spPr/>
        <p:txBody>
          <a:bodyPr/>
          <a:lstStyle/>
          <a:p>
            <a:fld id="{F0777CE0-1811-4651-97F2-7A9F41970EE2}" type="slidenum">
              <a:rPr lang="en-GB" smtClean="0"/>
              <a:t>6</a:t>
            </a:fld>
            <a:endParaRPr lang="en-GB"/>
          </a:p>
        </p:txBody>
      </p:sp>
    </p:spTree>
    <p:extLst>
      <p:ext uri="{BB962C8B-B14F-4D97-AF65-F5344CB8AC3E}">
        <p14:creationId xmlns:p14="http://schemas.microsoft.com/office/powerpoint/2010/main" val="27335191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1784" y="2510805"/>
            <a:ext cx="7772400" cy="1224136"/>
          </a:xfrm>
        </p:spPr>
        <p:txBody>
          <a:bodyPr>
            <a:normAutofit/>
          </a:bodyPr>
          <a:lstStyle>
            <a:lvl1pPr algn="l">
              <a:defRPr sz="3200" b="1"/>
            </a:lvl1pPr>
          </a:lstStyle>
          <a:p>
            <a:r>
              <a:rPr lang="en-US" dirty="0"/>
              <a:t>Click to edit Master title style</a:t>
            </a:r>
            <a:endParaRPr lang="en-GB" dirty="0"/>
          </a:p>
        </p:txBody>
      </p:sp>
      <p:sp>
        <p:nvSpPr>
          <p:cNvPr id="3" name="Subtitle 2"/>
          <p:cNvSpPr>
            <a:spLocks noGrp="1"/>
          </p:cNvSpPr>
          <p:nvPr>
            <p:ph type="subTitle" idx="1"/>
          </p:nvPr>
        </p:nvSpPr>
        <p:spPr>
          <a:xfrm>
            <a:off x="539552" y="3789040"/>
            <a:ext cx="6400800" cy="1584176"/>
          </a:xfrm>
        </p:spPr>
        <p:txBody>
          <a:bodyPr>
            <a:normAutofit/>
          </a:bodyPr>
          <a:lstStyle>
            <a:lvl1pPr marL="0" indent="0" algn="l">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D2B28F44-8F7E-4F18-8248-7E1CC3B4E4DD}" type="datetimeFigureOut">
              <a:rPr lang="en-GB" smtClean="0"/>
              <a:pPr/>
              <a:t>20/10/2017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960BCF-0D6D-43FF-AE4F-E1791E02F874}" type="slidenum">
              <a:rPr lang="en-GB" smtClean="0"/>
              <a:pPr/>
              <a:t>‹#›</a:t>
            </a:fld>
            <a:endParaRPr lang="en-GB"/>
          </a:p>
        </p:txBody>
      </p:sp>
      <p:pic>
        <p:nvPicPr>
          <p:cNvPr id="1027" name="Picture 3" descr="\\crp.unops.local\files\UserHome\daeunl\Desktop\IATI powerpoint\IATI logo.png"/>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539551" y="332656"/>
            <a:ext cx="3608755" cy="1296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1016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2B28F44-8F7E-4F18-8248-7E1CC3B4E4DD}" type="datetimeFigureOut">
              <a:rPr lang="en-GB" smtClean="0"/>
              <a:pPr/>
              <a:t>20/10/2017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960BCF-0D6D-43FF-AE4F-E1791E02F874}" type="slidenum">
              <a:rPr lang="en-GB" smtClean="0"/>
              <a:pPr/>
              <a:t>‹#›</a:t>
            </a:fld>
            <a:endParaRPr lang="en-GB"/>
          </a:p>
        </p:txBody>
      </p:sp>
    </p:spTree>
    <p:extLst>
      <p:ext uri="{BB962C8B-B14F-4D97-AF65-F5344CB8AC3E}">
        <p14:creationId xmlns:p14="http://schemas.microsoft.com/office/powerpoint/2010/main" val="3380272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2B28F44-8F7E-4F18-8248-7E1CC3B4E4DD}" type="datetimeFigureOut">
              <a:rPr lang="en-GB" smtClean="0"/>
              <a:pPr/>
              <a:t>20/10/2017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960BCF-0D6D-43FF-AE4F-E1791E02F874}" type="slidenum">
              <a:rPr lang="en-GB" smtClean="0"/>
              <a:pPr/>
              <a:t>‹#›</a:t>
            </a:fld>
            <a:endParaRPr lang="en-GB"/>
          </a:p>
        </p:txBody>
      </p:sp>
    </p:spTree>
    <p:extLst>
      <p:ext uri="{BB962C8B-B14F-4D97-AF65-F5344CB8AC3E}">
        <p14:creationId xmlns:p14="http://schemas.microsoft.com/office/powerpoint/2010/main" val="2596874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2051" name="Picture 3"/>
          <p:cNvPicPr>
            <a:picLocks noChangeAspect="1" noChangeArrowheads="1"/>
          </p:cNvPicPr>
          <p:nvPr userDrawn="1"/>
        </p:nvPicPr>
        <p:blipFill rotWithShape="1">
          <a:blip r:embed="rId2" cstate="screen">
            <a:extLst>
              <a:ext uri="{28A0092B-C50C-407E-A947-70E740481C1C}">
                <a14:useLocalDpi xmlns:a14="http://schemas.microsoft.com/office/drawing/2010/main"/>
              </a:ext>
            </a:extLst>
          </a:blip>
          <a:srcRect/>
          <a:stretch/>
        </p:blipFill>
        <p:spPr bwMode="auto">
          <a:xfrm>
            <a:off x="4356388" y="404664"/>
            <a:ext cx="4787612" cy="59042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404664"/>
            <a:ext cx="8229600" cy="868958"/>
          </a:xfrm>
        </p:spPr>
        <p:txBody>
          <a:bodyPr/>
          <a:lstStyle/>
          <a:p>
            <a:r>
              <a:rPr lang="en-US" dirty="0"/>
              <a:t>Click to edit Master title style</a:t>
            </a:r>
            <a:endParaRPr lang="en-GB" dirty="0"/>
          </a:p>
        </p:txBody>
      </p:sp>
      <p:sp>
        <p:nvSpPr>
          <p:cNvPr id="3" name="Content Placeholder 2"/>
          <p:cNvSpPr>
            <a:spLocks noGrp="1"/>
          </p:cNvSpPr>
          <p:nvPr>
            <p:ph idx="1"/>
          </p:nvPr>
        </p:nvSpPr>
        <p:spPr>
          <a:xfrm>
            <a:off x="467544" y="1268760"/>
            <a:ext cx="8229600" cy="4709120"/>
          </a:xfrm>
          <a:noFill/>
          <a:effectLst/>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D2B28F44-8F7E-4F18-8248-7E1CC3B4E4DD}" type="datetimeFigureOut">
              <a:rPr lang="en-GB" smtClean="0"/>
              <a:pPr/>
              <a:t>20/10/2017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960BCF-0D6D-43FF-AE4F-E1791E02F874}" type="slidenum">
              <a:rPr lang="en-GB" smtClean="0"/>
              <a:pPr/>
              <a:t>‹#›</a:t>
            </a:fld>
            <a:endParaRPr lang="en-GB"/>
          </a:p>
        </p:txBody>
      </p:sp>
    </p:spTree>
    <p:extLst>
      <p:ext uri="{BB962C8B-B14F-4D97-AF65-F5344CB8AC3E}">
        <p14:creationId xmlns:p14="http://schemas.microsoft.com/office/powerpoint/2010/main" val="295123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9750" y="4406900"/>
            <a:ext cx="7772400" cy="1362075"/>
          </a:xfrm>
        </p:spPr>
        <p:txBody>
          <a:bodyPr anchor="t">
            <a:normAutofit/>
          </a:bodyPr>
          <a:lstStyle>
            <a:lvl1pPr algn="l">
              <a:defRPr sz="3200" b="1" cap="all"/>
            </a:lvl1pPr>
          </a:lstStyle>
          <a:p>
            <a:r>
              <a:rPr lang="en-US" dirty="0"/>
              <a:t>Click to edit Master title style</a:t>
            </a:r>
            <a:endParaRPr lang="en-GB" dirty="0"/>
          </a:p>
        </p:txBody>
      </p:sp>
      <p:sp>
        <p:nvSpPr>
          <p:cNvPr id="3" name="Text Placeholder 2"/>
          <p:cNvSpPr>
            <a:spLocks noGrp="1"/>
          </p:cNvSpPr>
          <p:nvPr>
            <p:ph type="body" idx="1"/>
          </p:nvPr>
        </p:nvSpPr>
        <p:spPr>
          <a:xfrm>
            <a:off x="539750"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B28F44-8F7E-4F18-8248-7E1CC3B4E4DD}" type="datetimeFigureOut">
              <a:rPr lang="en-GB" smtClean="0"/>
              <a:pPr/>
              <a:t>20/10/2017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960BCF-0D6D-43FF-AE4F-E1791E02F874}" type="slidenum">
              <a:rPr lang="en-GB" smtClean="0"/>
              <a:pPr/>
              <a:t>‹#›</a:t>
            </a:fld>
            <a:endParaRPr lang="en-GB"/>
          </a:p>
        </p:txBody>
      </p:sp>
      <p:pic>
        <p:nvPicPr>
          <p:cNvPr id="7" name="Picture 3"/>
          <p:cNvPicPr>
            <a:picLocks noChangeAspect="1" noChangeArrowheads="1"/>
          </p:cNvPicPr>
          <p:nvPr userDrawn="1"/>
        </p:nvPicPr>
        <p:blipFill rotWithShape="1">
          <a:blip r:embed="rId2" cstate="screen">
            <a:extLst>
              <a:ext uri="{28A0092B-C50C-407E-A947-70E740481C1C}">
                <a14:useLocalDpi xmlns:a14="http://schemas.microsoft.com/office/drawing/2010/main"/>
              </a:ext>
            </a:extLst>
          </a:blip>
          <a:srcRect/>
          <a:stretch/>
        </p:blipFill>
        <p:spPr bwMode="auto">
          <a:xfrm>
            <a:off x="4356388" y="404664"/>
            <a:ext cx="4787612" cy="5904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5277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3"/>
          <p:cNvPicPr>
            <a:picLocks noChangeAspect="1" noChangeArrowheads="1"/>
          </p:cNvPicPr>
          <p:nvPr userDrawn="1"/>
        </p:nvPicPr>
        <p:blipFill rotWithShape="1">
          <a:blip r:embed="rId2" cstate="screen">
            <a:extLst>
              <a:ext uri="{28A0092B-C50C-407E-A947-70E740481C1C}">
                <a14:useLocalDpi xmlns:a14="http://schemas.microsoft.com/office/drawing/2010/main"/>
              </a:ext>
            </a:extLst>
          </a:blip>
          <a:srcRect/>
          <a:stretch/>
        </p:blipFill>
        <p:spPr bwMode="auto">
          <a:xfrm>
            <a:off x="4356388" y="404664"/>
            <a:ext cx="4787612" cy="590425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sz="half" idx="1"/>
          </p:nvPr>
        </p:nvSpPr>
        <p:spPr>
          <a:xfrm>
            <a:off x="457200" y="1268760"/>
            <a:ext cx="4038600" cy="485740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268760"/>
            <a:ext cx="4038600" cy="485740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D2B28F44-8F7E-4F18-8248-7E1CC3B4E4DD}" type="datetimeFigureOut">
              <a:rPr lang="en-GB" smtClean="0"/>
              <a:pPr/>
              <a:t>20/10/2017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960BCF-0D6D-43FF-AE4F-E1791E02F874}" type="slidenum">
              <a:rPr lang="en-GB" smtClean="0"/>
              <a:pPr/>
              <a:t>‹#›</a:t>
            </a:fld>
            <a:endParaRPr lang="en-GB"/>
          </a:p>
        </p:txBody>
      </p:sp>
      <p:sp>
        <p:nvSpPr>
          <p:cNvPr id="15" name="Title 1"/>
          <p:cNvSpPr>
            <a:spLocks noGrp="1"/>
          </p:cNvSpPr>
          <p:nvPr>
            <p:ph type="title"/>
          </p:nvPr>
        </p:nvSpPr>
        <p:spPr>
          <a:xfrm>
            <a:off x="457200" y="404664"/>
            <a:ext cx="8229600" cy="868958"/>
          </a:xfrm>
        </p:spPr>
        <p:txBody>
          <a:bodyPr/>
          <a:lstStyle/>
          <a:p>
            <a:r>
              <a:rPr lang="en-US" dirty="0"/>
              <a:t>Click to edit Master title style</a:t>
            </a:r>
            <a:endParaRPr lang="en-GB" dirty="0"/>
          </a:p>
        </p:txBody>
      </p:sp>
    </p:spTree>
    <p:extLst>
      <p:ext uri="{BB962C8B-B14F-4D97-AF65-F5344CB8AC3E}">
        <p14:creationId xmlns:p14="http://schemas.microsoft.com/office/powerpoint/2010/main" val="1424938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1" name="Picture 3"/>
          <p:cNvPicPr>
            <a:picLocks noChangeAspect="1" noChangeArrowheads="1"/>
          </p:cNvPicPr>
          <p:nvPr userDrawn="1"/>
        </p:nvPicPr>
        <p:blipFill rotWithShape="1">
          <a:blip r:embed="rId2" cstate="screen">
            <a:extLst>
              <a:ext uri="{28A0092B-C50C-407E-A947-70E740481C1C}">
                <a14:useLocalDpi xmlns:a14="http://schemas.microsoft.com/office/drawing/2010/main"/>
              </a:ext>
            </a:extLst>
          </a:blip>
          <a:srcRect/>
          <a:stretch/>
        </p:blipFill>
        <p:spPr bwMode="auto">
          <a:xfrm>
            <a:off x="4356388" y="404664"/>
            <a:ext cx="4787612" cy="5904250"/>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idx="1"/>
          </p:nvPr>
        </p:nvSpPr>
        <p:spPr>
          <a:xfrm>
            <a:off x="467544" y="1268760"/>
            <a:ext cx="4040188" cy="597743"/>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6183" y="1916832"/>
            <a:ext cx="4041205" cy="424847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55369" y="1268760"/>
            <a:ext cx="4041775" cy="597743"/>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4009" y="1916832"/>
            <a:ext cx="4042792" cy="424847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Date Placeholder 6"/>
          <p:cNvSpPr>
            <a:spLocks noGrp="1"/>
          </p:cNvSpPr>
          <p:nvPr>
            <p:ph type="dt" sz="half" idx="10"/>
          </p:nvPr>
        </p:nvSpPr>
        <p:spPr/>
        <p:txBody>
          <a:bodyPr/>
          <a:lstStyle/>
          <a:p>
            <a:fld id="{D2B28F44-8F7E-4F18-8248-7E1CC3B4E4DD}" type="datetimeFigureOut">
              <a:rPr lang="en-GB" smtClean="0"/>
              <a:pPr/>
              <a:t>20/10/2017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4960BCF-0D6D-43FF-AE4F-E1791E02F874}" type="slidenum">
              <a:rPr lang="en-GB" smtClean="0"/>
              <a:pPr/>
              <a:t>‹#›</a:t>
            </a:fld>
            <a:endParaRPr lang="en-GB"/>
          </a:p>
        </p:txBody>
      </p:sp>
      <p:sp>
        <p:nvSpPr>
          <p:cNvPr id="12" name="Title 1"/>
          <p:cNvSpPr>
            <a:spLocks noGrp="1"/>
          </p:cNvSpPr>
          <p:nvPr>
            <p:ph type="title"/>
          </p:nvPr>
        </p:nvSpPr>
        <p:spPr>
          <a:xfrm>
            <a:off x="457200" y="404664"/>
            <a:ext cx="8229600" cy="868958"/>
          </a:xfrm>
        </p:spPr>
        <p:txBody>
          <a:bodyPr/>
          <a:lstStyle/>
          <a:p>
            <a:r>
              <a:rPr lang="en-US" dirty="0"/>
              <a:t>Click to edit Master title style</a:t>
            </a:r>
            <a:endParaRPr lang="en-GB" dirty="0"/>
          </a:p>
        </p:txBody>
      </p:sp>
    </p:spTree>
    <p:extLst>
      <p:ext uri="{BB962C8B-B14F-4D97-AF65-F5344CB8AC3E}">
        <p14:creationId xmlns:p14="http://schemas.microsoft.com/office/powerpoint/2010/main" val="420318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2B28F44-8F7E-4F18-8248-7E1CC3B4E4DD}" type="datetimeFigureOut">
              <a:rPr lang="en-GB" smtClean="0"/>
              <a:pPr/>
              <a:t>20/10/2017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4960BCF-0D6D-43FF-AE4F-E1791E02F874}" type="slidenum">
              <a:rPr lang="en-GB" smtClean="0"/>
              <a:pPr/>
              <a:t>‹#›</a:t>
            </a:fld>
            <a:endParaRPr lang="en-GB"/>
          </a:p>
        </p:txBody>
      </p:sp>
      <p:pic>
        <p:nvPicPr>
          <p:cNvPr id="6" name="Picture 3"/>
          <p:cNvPicPr>
            <a:picLocks noChangeAspect="1" noChangeArrowheads="1"/>
          </p:cNvPicPr>
          <p:nvPr userDrawn="1"/>
        </p:nvPicPr>
        <p:blipFill rotWithShape="1">
          <a:blip r:embed="rId2" cstate="screen">
            <a:extLst>
              <a:ext uri="{28A0092B-C50C-407E-A947-70E740481C1C}">
                <a14:useLocalDpi xmlns:a14="http://schemas.microsoft.com/office/drawing/2010/main"/>
              </a:ext>
            </a:extLst>
          </a:blip>
          <a:srcRect/>
          <a:stretch/>
        </p:blipFill>
        <p:spPr bwMode="auto">
          <a:xfrm>
            <a:off x="4356388" y="404664"/>
            <a:ext cx="4787612" cy="590425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a:spLocks noGrp="1"/>
          </p:cNvSpPr>
          <p:nvPr>
            <p:ph type="title"/>
          </p:nvPr>
        </p:nvSpPr>
        <p:spPr>
          <a:xfrm>
            <a:off x="457200" y="404664"/>
            <a:ext cx="8229600" cy="868958"/>
          </a:xfrm>
        </p:spPr>
        <p:txBody>
          <a:bodyPr/>
          <a:lstStyle/>
          <a:p>
            <a:r>
              <a:rPr lang="en-US" dirty="0"/>
              <a:t>Click to edit Master title style</a:t>
            </a:r>
            <a:endParaRPr lang="en-GB" dirty="0"/>
          </a:p>
        </p:txBody>
      </p:sp>
    </p:spTree>
    <p:extLst>
      <p:ext uri="{BB962C8B-B14F-4D97-AF65-F5344CB8AC3E}">
        <p14:creationId xmlns:p14="http://schemas.microsoft.com/office/powerpoint/2010/main" val="314367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B28F44-8F7E-4F18-8248-7E1CC3B4E4DD}" type="datetimeFigureOut">
              <a:rPr lang="en-GB" smtClean="0"/>
              <a:pPr/>
              <a:t>20/10/2017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4960BCF-0D6D-43FF-AE4F-E1791E02F874}" type="slidenum">
              <a:rPr lang="en-GB" smtClean="0"/>
              <a:pPr/>
              <a:t>‹#›</a:t>
            </a:fld>
            <a:endParaRPr lang="en-GB"/>
          </a:p>
        </p:txBody>
      </p:sp>
      <p:pic>
        <p:nvPicPr>
          <p:cNvPr id="5" name="Picture 3"/>
          <p:cNvPicPr>
            <a:picLocks noChangeAspect="1" noChangeArrowheads="1"/>
          </p:cNvPicPr>
          <p:nvPr userDrawn="1"/>
        </p:nvPicPr>
        <p:blipFill rotWithShape="1">
          <a:blip r:embed="rId2" cstate="screen">
            <a:extLst>
              <a:ext uri="{28A0092B-C50C-407E-A947-70E740481C1C}">
                <a14:useLocalDpi xmlns:a14="http://schemas.microsoft.com/office/drawing/2010/main"/>
              </a:ext>
            </a:extLst>
          </a:blip>
          <a:srcRect/>
          <a:stretch/>
        </p:blipFill>
        <p:spPr bwMode="auto">
          <a:xfrm>
            <a:off x="4356388" y="404664"/>
            <a:ext cx="4787612" cy="5904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7001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ctr"/>
          <a:lstStyle>
            <a:lvl1pPr algn="l">
              <a:defRPr sz="2000" b="1"/>
            </a:lvl1pPr>
          </a:lstStyle>
          <a:p>
            <a:r>
              <a:rPr lang="en-US" dirty="0"/>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2B28F44-8F7E-4F18-8248-7E1CC3B4E4DD}" type="datetimeFigureOut">
              <a:rPr lang="en-GB" smtClean="0"/>
              <a:pPr/>
              <a:t>20/10/2017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960BCF-0D6D-43FF-AE4F-E1791E02F874}" type="slidenum">
              <a:rPr lang="en-GB" smtClean="0"/>
              <a:pPr/>
              <a:t>‹#›</a:t>
            </a:fld>
            <a:endParaRPr lang="en-GB"/>
          </a:p>
        </p:txBody>
      </p:sp>
      <p:pic>
        <p:nvPicPr>
          <p:cNvPr id="8" name="Picture 3"/>
          <p:cNvPicPr>
            <a:picLocks noChangeAspect="1" noChangeArrowheads="1"/>
          </p:cNvPicPr>
          <p:nvPr userDrawn="1"/>
        </p:nvPicPr>
        <p:blipFill rotWithShape="1">
          <a:blip r:embed="rId2" cstate="screen">
            <a:extLst>
              <a:ext uri="{28A0092B-C50C-407E-A947-70E740481C1C}">
                <a14:useLocalDpi xmlns:a14="http://schemas.microsoft.com/office/drawing/2010/main"/>
              </a:ext>
            </a:extLst>
          </a:blip>
          <a:srcRect/>
          <a:stretch/>
        </p:blipFill>
        <p:spPr bwMode="auto">
          <a:xfrm>
            <a:off x="4356388" y="404664"/>
            <a:ext cx="4787612" cy="5904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0708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356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68356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8356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2B28F44-8F7E-4F18-8248-7E1CC3B4E4DD}" type="datetimeFigureOut">
              <a:rPr lang="en-GB" smtClean="0"/>
              <a:pPr/>
              <a:t>20/10/2017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960BCF-0D6D-43FF-AE4F-E1791E02F874}" type="slidenum">
              <a:rPr lang="en-GB" smtClean="0"/>
              <a:pPr/>
              <a:t>‹#›</a:t>
            </a:fld>
            <a:endParaRPr lang="en-GB"/>
          </a:p>
        </p:txBody>
      </p:sp>
      <p:pic>
        <p:nvPicPr>
          <p:cNvPr id="8" name="Picture 3"/>
          <p:cNvPicPr>
            <a:picLocks noChangeAspect="1" noChangeArrowheads="1"/>
          </p:cNvPicPr>
          <p:nvPr userDrawn="1"/>
        </p:nvPicPr>
        <p:blipFill rotWithShape="1">
          <a:blip r:embed="rId2" cstate="screen">
            <a:extLst>
              <a:ext uri="{28A0092B-C50C-407E-A947-70E740481C1C}">
                <a14:useLocalDpi xmlns:a14="http://schemas.microsoft.com/office/drawing/2010/main"/>
              </a:ext>
            </a:extLst>
          </a:blip>
          <a:srcRect/>
          <a:stretch/>
        </p:blipFill>
        <p:spPr bwMode="auto">
          <a:xfrm>
            <a:off x="4356388" y="404664"/>
            <a:ext cx="4787612" cy="5904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417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669360"/>
            <a:ext cx="2283739" cy="2160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2678" y="1484784"/>
            <a:ext cx="8229600" cy="470912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67544" y="6669360"/>
            <a:ext cx="1162472" cy="216024"/>
          </a:xfrm>
          <a:prstGeom prst="rect">
            <a:avLst/>
          </a:prstGeom>
        </p:spPr>
        <p:txBody>
          <a:bodyPr vert="horz" lIns="91440" tIns="45720" rIns="91440" bIns="45720" rtlCol="0" anchor="ctr"/>
          <a:lstStyle>
            <a:lvl1pPr algn="l">
              <a:defRPr lang="en-GB" sz="1400" smtClean="0">
                <a:latin typeface="Arial" panose="020B0604020202020204" pitchFamily="34" charset="0"/>
                <a:cs typeface="Arial" panose="020B0604020202020204" pitchFamily="34" charset="0"/>
              </a:defRPr>
            </a:lvl1pPr>
          </a:lstStyle>
          <a:p>
            <a:fld id="{D2B28F44-8F7E-4F18-8248-7E1CC3B4E4DD}" type="datetimeFigureOut">
              <a:rPr lang="en-GB" smtClean="0"/>
              <a:pPr/>
              <a:t>20/10/2017</a:t>
            </a:fld>
            <a:endParaRPr lang="en-GB" dirty="0"/>
          </a:p>
        </p:txBody>
      </p:sp>
      <p:sp>
        <p:nvSpPr>
          <p:cNvPr id="5" name="Footer Placeholder 4"/>
          <p:cNvSpPr>
            <a:spLocks noGrp="1"/>
          </p:cNvSpPr>
          <p:nvPr>
            <p:ph type="ftr" sz="quarter" idx="3"/>
          </p:nvPr>
        </p:nvSpPr>
        <p:spPr>
          <a:xfrm>
            <a:off x="3119678" y="6669360"/>
            <a:ext cx="2895600" cy="216669"/>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669360"/>
            <a:ext cx="2133600" cy="216024"/>
          </a:xfrm>
          <a:prstGeom prst="rect">
            <a:avLst/>
          </a:prstGeom>
        </p:spPr>
        <p:txBody>
          <a:bodyPr vert="horz" lIns="91440" tIns="45720" rIns="91440" bIns="45720" rtlCol="0" anchor="ctr"/>
          <a:lstStyle>
            <a:lvl1pPr algn="r">
              <a:defRPr sz="1200">
                <a:solidFill>
                  <a:schemeClr val="tx1">
                    <a:tint val="75000"/>
                  </a:schemeClr>
                </a:solidFill>
              </a:defRPr>
            </a:lvl1pPr>
          </a:lstStyle>
          <a:p>
            <a:fld id="{14960BCF-0D6D-43FF-AE4F-E1791E02F874}" type="slidenum">
              <a:rPr lang="en-GB" smtClean="0"/>
              <a:pPr/>
              <a:t>‹#›</a:t>
            </a:fld>
            <a:endParaRPr lang="en-GB"/>
          </a:p>
        </p:txBody>
      </p:sp>
      <p:sp>
        <p:nvSpPr>
          <p:cNvPr id="9" name="Rectangle 8"/>
          <p:cNvSpPr/>
          <p:nvPr userDrawn="1"/>
        </p:nvSpPr>
        <p:spPr>
          <a:xfrm>
            <a:off x="2283739" y="6669360"/>
            <a:ext cx="2283739" cy="2160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userDrawn="1"/>
        </p:nvSpPr>
        <p:spPr>
          <a:xfrm>
            <a:off x="4567478" y="6669360"/>
            <a:ext cx="2283739" cy="2160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userDrawn="1"/>
        </p:nvSpPr>
        <p:spPr>
          <a:xfrm>
            <a:off x="6851217" y="6669360"/>
            <a:ext cx="2292783" cy="21602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177880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3200" b="1" kern="1200">
          <a:solidFill>
            <a:schemeClr val="accent4"/>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lnSpc>
          <a:spcPct val="150000"/>
        </a:lnSpc>
        <a:spcBef>
          <a:spcPct val="20000"/>
        </a:spcBef>
        <a:buFont typeface="Arial" panose="020B0604020202020204" pitchFamily="34" charset="0"/>
        <a:buChar char="•"/>
        <a:defRPr sz="2800" kern="1200">
          <a:solidFill>
            <a:srgbClr val="3B3B3B"/>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lnSpc>
          <a:spcPct val="150000"/>
        </a:lnSpc>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50000"/>
        </a:lnSpc>
        <a:spcBef>
          <a:spcPct val="20000"/>
        </a:spcBef>
        <a:buFont typeface="Arial" panose="020B0604020202020204" pitchFamily="34" charset="0"/>
        <a:buChar char="•"/>
        <a:defRPr sz="2400" kern="1200">
          <a:solidFill>
            <a:schemeClr val="bg1">
              <a:lumMod val="2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50000"/>
        </a:lnSpc>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50000"/>
        </a:lnSpc>
        <a:spcBef>
          <a:spcPct val="20000"/>
        </a:spcBef>
        <a:buFont typeface="Arial" panose="020B0604020202020204" pitchFamily="34" charset="0"/>
        <a:buChar char="»"/>
        <a:defRPr sz="2000" kern="1200">
          <a:solidFill>
            <a:schemeClr val="accent1">
              <a:lumMod val="7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jpeg"/><Relationship Id="rId4" Type="http://schemas.openxmlformats.org/officeDocument/2006/relationships/image" Target="../media/image1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IATI workplan implementation, Y4 (2016-17)</a:t>
            </a:r>
            <a:endParaRPr lang="en-GB" dirty="0"/>
          </a:p>
        </p:txBody>
      </p:sp>
      <p:sp>
        <p:nvSpPr>
          <p:cNvPr id="3" name="Subtitle 2"/>
          <p:cNvSpPr>
            <a:spLocks noGrp="1"/>
          </p:cNvSpPr>
          <p:nvPr>
            <p:ph type="subTitle" idx="1"/>
          </p:nvPr>
        </p:nvSpPr>
        <p:spPr/>
        <p:txBody>
          <a:bodyPr>
            <a:normAutofit fontScale="92500" lnSpcReduction="20000"/>
          </a:bodyPr>
          <a:lstStyle/>
          <a:p>
            <a:r>
              <a:rPr lang="en-US" dirty="0"/>
              <a:t>Members’ Assembly, Rome</a:t>
            </a:r>
          </a:p>
          <a:p>
            <a:r>
              <a:rPr lang="en-US" dirty="0"/>
              <a:t>3 October 2017</a:t>
            </a:r>
          </a:p>
          <a:p>
            <a:r>
              <a:rPr lang="en-US" dirty="0"/>
              <a:t>Annelise Parr, IATI Secretariat</a:t>
            </a:r>
            <a:endParaRPr lang="en-GB" dirty="0"/>
          </a:p>
        </p:txBody>
      </p:sp>
    </p:spTree>
    <p:extLst>
      <p:ext uri="{BB962C8B-B14F-4D97-AF65-F5344CB8AC3E}">
        <p14:creationId xmlns:p14="http://schemas.microsoft.com/office/powerpoint/2010/main" val="4254338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 Promoting data use</a:t>
            </a:r>
            <a:endParaRPr lang="en-GB" dirty="0"/>
          </a:p>
        </p:txBody>
      </p:sp>
      <p:pic>
        <p:nvPicPr>
          <p:cNvPr id="5" name="Picture 4">
            <a:extLst>
              <a:ext uri="{FF2B5EF4-FFF2-40B4-BE49-F238E27FC236}">
                <a16:creationId xmlns:a16="http://schemas.microsoft.com/office/drawing/2014/main" id="{3561E4F8-7B53-47B2-8971-A96AFE25E958}"/>
              </a:ext>
            </a:extLst>
          </p:cNvPr>
          <p:cNvPicPr>
            <a:picLocks noChangeAspect="1"/>
          </p:cNvPicPr>
          <p:nvPr/>
        </p:nvPicPr>
        <p:blipFill>
          <a:blip r:embed="rId3" cstate="screen">
            <a:duotone>
              <a:schemeClr val="accent4">
                <a:shade val="45000"/>
                <a:satMod val="135000"/>
              </a:schemeClr>
              <a:prstClr val="white"/>
            </a:duotone>
            <a:extLst>
              <a:ext uri="{28A0092B-C50C-407E-A947-70E740481C1C}">
                <a14:useLocalDpi xmlns:a14="http://schemas.microsoft.com/office/drawing/2010/main"/>
              </a:ext>
            </a:extLst>
          </a:blip>
          <a:stretch>
            <a:fillRect/>
          </a:stretch>
        </p:blipFill>
        <p:spPr>
          <a:xfrm>
            <a:off x="457200" y="1273622"/>
            <a:ext cx="1188657" cy="1183864"/>
          </a:xfrm>
          <a:prstGeom prst="rect">
            <a:avLst/>
          </a:prstGeom>
        </p:spPr>
      </p:pic>
      <p:sp>
        <p:nvSpPr>
          <p:cNvPr id="6" name="TextBox 5">
            <a:extLst>
              <a:ext uri="{FF2B5EF4-FFF2-40B4-BE49-F238E27FC236}">
                <a16:creationId xmlns:a16="http://schemas.microsoft.com/office/drawing/2014/main" id="{8D36B12B-452E-4F61-A1F7-E481A854DB63}"/>
              </a:ext>
            </a:extLst>
          </p:cNvPr>
          <p:cNvSpPr txBox="1"/>
          <p:nvPr/>
        </p:nvSpPr>
        <p:spPr>
          <a:xfrm>
            <a:off x="1763689" y="1613526"/>
            <a:ext cx="2952328" cy="461665"/>
          </a:xfrm>
          <a:prstGeom prst="rect">
            <a:avLst/>
          </a:prstGeom>
          <a:noFill/>
        </p:spPr>
        <p:txBody>
          <a:bodyPr wrap="square" rtlCol="0">
            <a:spAutoFit/>
          </a:bodyPr>
          <a:lstStyle/>
          <a:p>
            <a:r>
              <a:rPr lang="en-GB" sz="2400" dirty="0"/>
              <a:t>Research &amp; scoping</a:t>
            </a:r>
          </a:p>
        </p:txBody>
      </p:sp>
      <p:sp>
        <p:nvSpPr>
          <p:cNvPr id="7" name="Arrow: Right 6">
            <a:extLst>
              <a:ext uri="{FF2B5EF4-FFF2-40B4-BE49-F238E27FC236}">
                <a16:creationId xmlns:a16="http://schemas.microsoft.com/office/drawing/2014/main" id="{ED40CACD-AE46-4F37-9E94-0257C6C21AD8}"/>
              </a:ext>
            </a:extLst>
          </p:cNvPr>
          <p:cNvSpPr/>
          <p:nvPr/>
        </p:nvSpPr>
        <p:spPr>
          <a:xfrm>
            <a:off x="4833849" y="1613526"/>
            <a:ext cx="1080120" cy="504056"/>
          </a:xfrm>
          <a:prstGeom prst="rightArrow">
            <a:avLst/>
          </a:prstGeom>
          <a:solidFill>
            <a:schemeClr val="accent4"/>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8C050EFB-0768-4F37-A758-7801C613C218}"/>
              </a:ext>
            </a:extLst>
          </p:cNvPr>
          <p:cNvSpPr txBox="1"/>
          <p:nvPr/>
        </p:nvSpPr>
        <p:spPr>
          <a:xfrm>
            <a:off x="6041095" y="1618772"/>
            <a:ext cx="2952328" cy="461665"/>
          </a:xfrm>
          <a:prstGeom prst="rect">
            <a:avLst/>
          </a:prstGeom>
          <a:noFill/>
        </p:spPr>
        <p:txBody>
          <a:bodyPr wrap="square" rtlCol="0">
            <a:spAutoFit/>
          </a:bodyPr>
          <a:lstStyle/>
          <a:p>
            <a:r>
              <a:rPr lang="en-GB" sz="2400" dirty="0"/>
              <a:t>Data Use strategy</a:t>
            </a:r>
          </a:p>
        </p:txBody>
      </p:sp>
      <p:pic>
        <p:nvPicPr>
          <p:cNvPr id="10" name="Picture 9">
            <a:extLst>
              <a:ext uri="{FF2B5EF4-FFF2-40B4-BE49-F238E27FC236}">
                <a16:creationId xmlns:a16="http://schemas.microsoft.com/office/drawing/2014/main" id="{B8A221E9-B480-4E43-9B64-D0AF5407D1D3}"/>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57200" y="3266262"/>
            <a:ext cx="1192346" cy="794121"/>
          </a:xfrm>
          <a:prstGeom prst="rect">
            <a:avLst/>
          </a:prstGeom>
        </p:spPr>
      </p:pic>
      <p:sp>
        <p:nvSpPr>
          <p:cNvPr id="11" name="TextBox 10">
            <a:extLst>
              <a:ext uri="{FF2B5EF4-FFF2-40B4-BE49-F238E27FC236}">
                <a16:creationId xmlns:a16="http://schemas.microsoft.com/office/drawing/2014/main" id="{B9CE6882-E6DE-4AE8-A54F-DFF7FB5F5FE5}"/>
              </a:ext>
            </a:extLst>
          </p:cNvPr>
          <p:cNvSpPr txBox="1"/>
          <p:nvPr/>
        </p:nvSpPr>
        <p:spPr>
          <a:xfrm>
            <a:off x="1763689" y="3432489"/>
            <a:ext cx="2952328" cy="461665"/>
          </a:xfrm>
          <a:prstGeom prst="rect">
            <a:avLst/>
          </a:prstGeom>
          <a:noFill/>
        </p:spPr>
        <p:txBody>
          <a:bodyPr wrap="square" rtlCol="0">
            <a:spAutoFit/>
          </a:bodyPr>
          <a:lstStyle/>
          <a:p>
            <a:r>
              <a:rPr lang="en-GB" sz="2400" dirty="0"/>
              <a:t>Local workshops</a:t>
            </a:r>
          </a:p>
        </p:txBody>
      </p:sp>
      <p:sp>
        <p:nvSpPr>
          <p:cNvPr id="12" name="Arrow: Right 11">
            <a:extLst>
              <a:ext uri="{FF2B5EF4-FFF2-40B4-BE49-F238E27FC236}">
                <a16:creationId xmlns:a16="http://schemas.microsoft.com/office/drawing/2014/main" id="{7843CEA4-883A-4B5E-BE63-5DBCDB189B4E}"/>
              </a:ext>
            </a:extLst>
          </p:cNvPr>
          <p:cNvSpPr/>
          <p:nvPr/>
        </p:nvSpPr>
        <p:spPr>
          <a:xfrm>
            <a:off x="4830160" y="3411293"/>
            <a:ext cx="1080120" cy="504056"/>
          </a:xfrm>
          <a:prstGeom prst="rightArrow">
            <a:avLst/>
          </a:prstGeom>
          <a:solidFill>
            <a:schemeClr val="accent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4D85840D-1C54-4CF3-9918-DCD750A239AE}"/>
              </a:ext>
            </a:extLst>
          </p:cNvPr>
          <p:cNvSpPr txBox="1"/>
          <p:nvPr/>
        </p:nvSpPr>
        <p:spPr>
          <a:xfrm>
            <a:off x="6044836" y="3432489"/>
            <a:ext cx="2952328" cy="461665"/>
          </a:xfrm>
          <a:prstGeom prst="rect">
            <a:avLst/>
          </a:prstGeom>
          <a:noFill/>
        </p:spPr>
        <p:txBody>
          <a:bodyPr wrap="square" rtlCol="0">
            <a:spAutoFit/>
          </a:bodyPr>
          <a:lstStyle/>
          <a:p>
            <a:r>
              <a:rPr lang="en-GB" sz="2400" dirty="0"/>
              <a:t>More experts</a:t>
            </a:r>
          </a:p>
        </p:txBody>
      </p:sp>
      <p:pic>
        <p:nvPicPr>
          <p:cNvPr id="15" name="Picture 14">
            <a:extLst>
              <a:ext uri="{FF2B5EF4-FFF2-40B4-BE49-F238E27FC236}">
                <a16:creationId xmlns:a16="http://schemas.microsoft.com/office/drawing/2014/main" id="{9DF82B95-C8A8-4287-8374-5C501AF98324}"/>
              </a:ext>
            </a:extLst>
          </p:cNvPr>
          <p:cNvPicPr>
            <a:picLocks noChangeAspect="1"/>
          </p:cNvPicPr>
          <p:nvPr/>
        </p:nvPicPr>
        <p:blipFill>
          <a:blip r:embed="rId5" cstate="screen">
            <a:duotone>
              <a:schemeClr val="accent3">
                <a:shade val="45000"/>
                <a:satMod val="135000"/>
              </a:schemeClr>
              <a:prstClr val="white"/>
            </a:duotone>
            <a:extLst>
              <a:ext uri="{28A0092B-C50C-407E-A947-70E740481C1C}">
                <a14:useLocalDpi xmlns:a14="http://schemas.microsoft.com/office/drawing/2010/main"/>
              </a:ext>
            </a:extLst>
          </a:blip>
          <a:stretch>
            <a:fillRect/>
          </a:stretch>
        </p:blipFill>
        <p:spPr>
          <a:xfrm>
            <a:off x="457200" y="4869160"/>
            <a:ext cx="1188657" cy="987010"/>
          </a:xfrm>
          <a:prstGeom prst="rect">
            <a:avLst/>
          </a:prstGeom>
        </p:spPr>
      </p:pic>
      <p:sp>
        <p:nvSpPr>
          <p:cNvPr id="16" name="TextBox 15">
            <a:extLst>
              <a:ext uri="{FF2B5EF4-FFF2-40B4-BE49-F238E27FC236}">
                <a16:creationId xmlns:a16="http://schemas.microsoft.com/office/drawing/2014/main" id="{7D70EEA1-A20B-406E-A67D-36823DFD4A51}"/>
              </a:ext>
            </a:extLst>
          </p:cNvPr>
          <p:cNvSpPr txBox="1"/>
          <p:nvPr/>
        </p:nvSpPr>
        <p:spPr>
          <a:xfrm>
            <a:off x="1763689" y="5131832"/>
            <a:ext cx="2952328" cy="461665"/>
          </a:xfrm>
          <a:prstGeom prst="rect">
            <a:avLst/>
          </a:prstGeom>
          <a:noFill/>
        </p:spPr>
        <p:txBody>
          <a:bodyPr wrap="square" rtlCol="0">
            <a:spAutoFit/>
          </a:bodyPr>
          <a:lstStyle/>
          <a:p>
            <a:r>
              <a:rPr lang="en-GB" sz="2400" dirty="0"/>
              <a:t>Website work / DQ</a:t>
            </a:r>
          </a:p>
        </p:txBody>
      </p:sp>
      <p:sp>
        <p:nvSpPr>
          <p:cNvPr id="17" name="Arrow: Right 16">
            <a:extLst>
              <a:ext uri="{FF2B5EF4-FFF2-40B4-BE49-F238E27FC236}">
                <a16:creationId xmlns:a16="http://schemas.microsoft.com/office/drawing/2014/main" id="{5C4F79F5-2E2A-4F5B-AF90-CFEFC871C16D}"/>
              </a:ext>
            </a:extLst>
          </p:cNvPr>
          <p:cNvSpPr/>
          <p:nvPr/>
        </p:nvSpPr>
        <p:spPr>
          <a:xfrm>
            <a:off x="4830160" y="5112214"/>
            <a:ext cx="1080120" cy="504056"/>
          </a:xfrm>
          <a:prstGeom prst="rightArrow">
            <a:avLst/>
          </a:prstGeom>
          <a:solidFill>
            <a:schemeClr val="accent3"/>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a:extLst>
              <a:ext uri="{FF2B5EF4-FFF2-40B4-BE49-F238E27FC236}">
                <a16:creationId xmlns:a16="http://schemas.microsoft.com/office/drawing/2014/main" id="{83F42966-8F2F-40D0-B2B7-F22C10F032D6}"/>
              </a:ext>
            </a:extLst>
          </p:cNvPr>
          <p:cNvSpPr txBox="1"/>
          <p:nvPr/>
        </p:nvSpPr>
        <p:spPr>
          <a:xfrm>
            <a:off x="6041095" y="5131831"/>
            <a:ext cx="2952328" cy="461665"/>
          </a:xfrm>
          <a:prstGeom prst="rect">
            <a:avLst/>
          </a:prstGeom>
          <a:noFill/>
        </p:spPr>
        <p:txBody>
          <a:bodyPr wrap="square" rtlCol="0">
            <a:spAutoFit/>
          </a:bodyPr>
          <a:lstStyle/>
          <a:p>
            <a:r>
              <a:rPr lang="en-GB" sz="2400" dirty="0"/>
              <a:t>Supports data use</a:t>
            </a:r>
          </a:p>
        </p:txBody>
      </p:sp>
    </p:spTree>
    <p:extLst>
      <p:ext uri="{BB962C8B-B14F-4D97-AF65-F5344CB8AC3E}">
        <p14:creationId xmlns:p14="http://schemas.microsoft.com/office/powerpoint/2010/main" val="1649022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2 – Improving data quality</a:t>
            </a:r>
            <a:endParaRPr lang="en-GB" dirty="0"/>
          </a:p>
        </p:txBody>
      </p:sp>
      <p:pic>
        <p:nvPicPr>
          <p:cNvPr id="7" name="Picture 6">
            <a:extLst>
              <a:ext uri="{FF2B5EF4-FFF2-40B4-BE49-F238E27FC236}">
                <a16:creationId xmlns:a16="http://schemas.microsoft.com/office/drawing/2014/main" id="{25E42E39-42A0-4F74-A080-D824BF18101E}"/>
              </a:ext>
            </a:extLst>
          </p:cNvPr>
          <p:cNvPicPr>
            <a:picLocks noChangeAspect="1"/>
          </p:cNvPicPr>
          <p:nvPr/>
        </p:nvPicPr>
        <p:blipFill>
          <a:blip r:embed="rId3" cstate="screen">
            <a:duotone>
              <a:schemeClr val="accent2">
                <a:shade val="45000"/>
                <a:satMod val="135000"/>
              </a:schemeClr>
              <a:prstClr val="white"/>
            </a:duotone>
            <a:extLst>
              <a:ext uri="{28A0092B-C50C-407E-A947-70E740481C1C}">
                <a14:useLocalDpi xmlns:a14="http://schemas.microsoft.com/office/drawing/2010/main"/>
              </a:ext>
            </a:extLst>
          </a:blip>
          <a:stretch>
            <a:fillRect/>
          </a:stretch>
        </p:blipFill>
        <p:spPr>
          <a:xfrm>
            <a:off x="457199" y="1273622"/>
            <a:ext cx="1887071" cy="1795338"/>
          </a:xfrm>
          <a:prstGeom prst="rect">
            <a:avLst/>
          </a:prstGeom>
        </p:spPr>
      </p:pic>
      <p:sp>
        <p:nvSpPr>
          <p:cNvPr id="8" name="TextBox 7">
            <a:extLst>
              <a:ext uri="{FF2B5EF4-FFF2-40B4-BE49-F238E27FC236}">
                <a16:creationId xmlns:a16="http://schemas.microsoft.com/office/drawing/2014/main" id="{3C45A8EB-B638-45C6-9152-051F61FB9DAC}"/>
              </a:ext>
            </a:extLst>
          </p:cNvPr>
          <p:cNvSpPr txBox="1"/>
          <p:nvPr/>
        </p:nvSpPr>
        <p:spPr>
          <a:xfrm>
            <a:off x="2555776" y="1469880"/>
            <a:ext cx="6131024" cy="461665"/>
          </a:xfrm>
          <a:prstGeom prst="rect">
            <a:avLst/>
          </a:prstGeom>
          <a:noFill/>
        </p:spPr>
        <p:txBody>
          <a:bodyPr wrap="square" rtlCol="0">
            <a:spAutoFit/>
          </a:bodyPr>
          <a:lstStyle/>
          <a:p>
            <a:r>
              <a:rPr lang="en-GB" sz="2400" dirty="0"/>
              <a:t>Publishers up by 112 / 25% in Y4</a:t>
            </a:r>
          </a:p>
        </p:txBody>
      </p:sp>
      <p:sp>
        <p:nvSpPr>
          <p:cNvPr id="9" name="TextBox 8">
            <a:extLst>
              <a:ext uri="{FF2B5EF4-FFF2-40B4-BE49-F238E27FC236}">
                <a16:creationId xmlns:a16="http://schemas.microsoft.com/office/drawing/2014/main" id="{DE663415-249F-4CBA-AD0A-72A35CB2F0B3}"/>
              </a:ext>
            </a:extLst>
          </p:cNvPr>
          <p:cNvSpPr txBox="1"/>
          <p:nvPr/>
        </p:nvSpPr>
        <p:spPr>
          <a:xfrm>
            <a:off x="2555776" y="2102159"/>
            <a:ext cx="6131024" cy="830997"/>
          </a:xfrm>
          <a:prstGeom prst="rect">
            <a:avLst/>
          </a:prstGeom>
          <a:noFill/>
        </p:spPr>
        <p:txBody>
          <a:bodyPr wrap="square" rtlCol="0">
            <a:spAutoFit/>
          </a:bodyPr>
          <a:lstStyle/>
          <a:p>
            <a:r>
              <a:rPr lang="en-GB" sz="2400" dirty="0"/>
              <a:t>Support requests up by 19% in Y4 = 1,402 requests</a:t>
            </a:r>
          </a:p>
        </p:txBody>
      </p:sp>
      <p:pic>
        <p:nvPicPr>
          <p:cNvPr id="12" name="Picture 11">
            <a:extLst>
              <a:ext uri="{FF2B5EF4-FFF2-40B4-BE49-F238E27FC236}">
                <a16:creationId xmlns:a16="http://schemas.microsoft.com/office/drawing/2014/main" id="{D3AC9D60-4327-4287-91A4-EB1056CD822E}"/>
              </a:ext>
            </a:extLst>
          </p:cNvPr>
          <p:cNvPicPr>
            <a:picLocks noChangeAspect="1"/>
          </p:cNvPicPr>
          <p:nvPr/>
        </p:nvPicPr>
        <p:blipFill>
          <a:blip r:embed="rId4">
            <a:duotone>
              <a:schemeClr val="accent3">
                <a:shade val="45000"/>
                <a:satMod val="135000"/>
              </a:schemeClr>
              <a:prstClr val="white"/>
            </a:duotone>
          </a:blip>
          <a:stretch>
            <a:fillRect/>
          </a:stretch>
        </p:blipFill>
        <p:spPr>
          <a:xfrm>
            <a:off x="456534" y="3320207"/>
            <a:ext cx="1887071" cy="1235421"/>
          </a:xfrm>
          <a:prstGeom prst="rect">
            <a:avLst/>
          </a:prstGeom>
        </p:spPr>
      </p:pic>
      <p:sp>
        <p:nvSpPr>
          <p:cNvPr id="13" name="TextBox 12">
            <a:extLst>
              <a:ext uri="{FF2B5EF4-FFF2-40B4-BE49-F238E27FC236}">
                <a16:creationId xmlns:a16="http://schemas.microsoft.com/office/drawing/2014/main" id="{2C886E49-FB9A-400A-AAD7-7EA67AEB8A45}"/>
              </a:ext>
            </a:extLst>
          </p:cNvPr>
          <p:cNvSpPr txBox="1"/>
          <p:nvPr/>
        </p:nvSpPr>
        <p:spPr>
          <a:xfrm>
            <a:off x="2555776" y="3522418"/>
            <a:ext cx="6131024" cy="830997"/>
          </a:xfrm>
          <a:prstGeom prst="rect">
            <a:avLst/>
          </a:prstGeom>
          <a:noFill/>
        </p:spPr>
        <p:txBody>
          <a:bodyPr wrap="square" rtlCol="0">
            <a:spAutoFit/>
          </a:bodyPr>
          <a:lstStyle/>
          <a:p>
            <a:r>
              <a:rPr lang="en-GB" sz="2400" dirty="0"/>
              <a:t>Working directly on data quality with 100 of our biggest publishers</a:t>
            </a:r>
          </a:p>
        </p:txBody>
      </p:sp>
      <p:pic>
        <p:nvPicPr>
          <p:cNvPr id="15" name="Picture 14">
            <a:extLst>
              <a:ext uri="{FF2B5EF4-FFF2-40B4-BE49-F238E27FC236}">
                <a16:creationId xmlns:a16="http://schemas.microsoft.com/office/drawing/2014/main" id="{1548CB06-A8E7-4BFC-BF26-6E38F237D282}"/>
              </a:ext>
            </a:extLst>
          </p:cNvPr>
          <p:cNvPicPr>
            <a:picLocks noChangeAspect="1"/>
          </p:cNvPicPr>
          <p:nvPr/>
        </p:nvPicPr>
        <p:blipFill>
          <a:blip r:embed="rId5" cstate="screen">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456534" y="4806875"/>
            <a:ext cx="1887071" cy="1804450"/>
          </a:xfrm>
          <a:prstGeom prst="rect">
            <a:avLst/>
          </a:prstGeom>
        </p:spPr>
      </p:pic>
      <p:sp>
        <p:nvSpPr>
          <p:cNvPr id="16" name="TextBox 15">
            <a:extLst>
              <a:ext uri="{FF2B5EF4-FFF2-40B4-BE49-F238E27FC236}">
                <a16:creationId xmlns:a16="http://schemas.microsoft.com/office/drawing/2014/main" id="{5BFFB0E8-8433-4F4C-B0D4-62E584EAADE6}"/>
              </a:ext>
            </a:extLst>
          </p:cNvPr>
          <p:cNvSpPr txBox="1"/>
          <p:nvPr/>
        </p:nvSpPr>
        <p:spPr>
          <a:xfrm>
            <a:off x="2555776" y="5293601"/>
            <a:ext cx="6131024" cy="830997"/>
          </a:xfrm>
          <a:prstGeom prst="rect">
            <a:avLst/>
          </a:prstGeom>
          <a:noFill/>
        </p:spPr>
        <p:txBody>
          <a:bodyPr wrap="square" rtlCol="0">
            <a:spAutoFit/>
          </a:bodyPr>
          <a:lstStyle/>
          <a:p>
            <a:r>
              <a:rPr lang="en-GB" sz="2400" dirty="0"/>
              <a:t>Improving guidance &amp; support materials based on users’ needs</a:t>
            </a:r>
          </a:p>
        </p:txBody>
      </p:sp>
    </p:spTree>
    <p:extLst>
      <p:ext uri="{BB962C8B-B14F-4D97-AF65-F5344CB8AC3E}">
        <p14:creationId xmlns:p14="http://schemas.microsoft.com/office/powerpoint/2010/main" val="608836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3 – Maintaining &amp; strengthening IATI systems</a:t>
            </a:r>
            <a:endParaRPr lang="en-GB" dirty="0"/>
          </a:p>
        </p:txBody>
      </p:sp>
      <p:pic>
        <p:nvPicPr>
          <p:cNvPr id="4" name="Picture 3">
            <a:extLst>
              <a:ext uri="{FF2B5EF4-FFF2-40B4-BE49-F238E27FC236}">
                <a16:creationId xmlns:a16="http://schemas.microsoft.com/office/drawing/2014/main" id="{AC34CADE-6F91-4F71-A0B9-D2ED9CD9E72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57201" y="1273622"/>
            <a:ext cx="1954560" cy="1465920"/>
          </a:xfrm>
          <a:prstGeom prst="rect">
            <a:avLst/>
          </a:prstGeom>
        </p:spPr>
      </p:pic>
      <p:sp>
        <p:nvSpPr>
          <p:cNvPr id="5" name="TextBox 4">
            <a:extLst>
              <a:ext uri="{FF2B5EF4-FFF2-40B4-BE49-F238E27FC236}">
                <a16:creationId xmlns:a16="http://schemas.microsoft.com/office/drawing/2014/main" id="{2DE75838-6439-4396-98C9-D229CB3BF2C3}"/>
              </a:ext>
            </a:extLst>
          </p:cNvPr>
          <p:cNvSpPr txBox="1"/>
          <p:nvPr/>
        </p:nvSpPr>
        <p:spPr>
          <a:xfrm>
            <a:off x="2664118" y="1591083"/>
            <a:ext cx="5770984" cy="830997"/>
          </a:xfrm>
          <a:prstGeom prst="rect">
            <a:avLst/>
          </a:prstGeom>
          <a:noFill/>
        </p:spPr>
        <p:txBody>
          <a:bodyPr wrap="square" rtlCol="0">
            <a:spAutoFit/>
          </a:bodyPr>
          <a:lstStyle/>
          <a:p>
            <a:r>
              <a:rPr lang="en-GB" sz="2400" dirty="0" err="1"/>
              <a:t>PyIATI</a:t>
            </a:r>
            <a:r>
              <a:rPr lang="en-GB" sz="2400" dirty="0"/>
              <a:t> – giving IATI stronger foundations for the future</a:t>
            </a:r>
          </a:p>
        </p:txBody>
      </p:sp>
      <p:pic>
        <p:nvPicPr>
          <p:cNvPr id="6" name="Picture 5">
            <a:extLst>
              <a:ext uri="{FF2B5EF4-FFF2-40B4-BE49-F238E27FC236}">
                <a16:creationId xmlns:a16="http://schemas.microsoft.com/office/drawing/2014/main" id="{577C8CF5-CBEF-415A-95F5-B63E46B54074}"/>
              </a:ext>
            </a:extLst>
          </p:cNvPr>
          <p:cNvPicPr>
            <a:picLocks noChangeAspect="1"/>
          </p:cNvPicPr>
          <p:nvPr/>
        </p:nvPicPr>
        <p:blipFill>
          <a:blip r:embed="rId4"/>
          <a:stretch>
            <a:fillRect/>
          </a:stretch>
        </p:blipFill>
        <p:spPr>
          <a:xfrm>
            <a:off x="457200" y="3356992"/>
            <a:ext cx="1954561" cy="781824"/>
          </a:xfrm>
          <a:prstGeom prst="rect">
            <a:avLst/>
          </a:prstGeom>
        </p:spPr>
      </p:pic>
      <p:pic>
        <p:nvPicPr>
          <p:cNvPr id="7" name="Picture 6">
            <a:extLst>
              <a:ext uri="{FF2B5EF4-FFF2-40B4-BE49-F238E27FC236}">
                <a16:creationId xmlns:a16="http://schemas.microsoft.com/office/drawing/2014/main" id="{EE606DF1-8383-4E32-B6EA-D2A01D436961}"/>
              </a:ext>
            </a:extLst>
          </p:cNvPr>
          <p:cNvPicPr>
            <a:picLocks noChangeAspect="1"/>
          </p:cNvPicPr>
          <p:nvPr/>
        </p:nvPicPr>
        <p:blipFill>
          <a:blip r:embed="rId5"/>
          <a:stretch>
            <a:fillRect/>
          </a:stretch>
        </p:blipFill>
        <p:spPr>
          <a:xfrm>
            <a:off x="457200" y="4756266"/>
            <a:ext cx="1954561" cy="1136836"/>
          </a:xfrm>
          <a:prstGeom prst="rect">
            <a:avLst/>
          </a:prstGeom>
        </p:spPr>
      </p:pic>
      <p:sp>
        <p:nvSpPr>
          <p:cNvPr id="8" name="TextBox 7">
            <a:extLst>
              <a:ext uri="{FF2B5EF4-FFF2-40B4-BE49-F238E27FC236}">
                <a16:creationId xmlns:a16="http://schemas.microsoft.com/office/drawing/2014/main" id="{F7EB9754-9FC9-4335-A7F0-9761934F1938}"/>
              </a:ext>
            </a:extLst>
          </p:cNvPr>
          <p:cNvSpPr txBox="1"/>
          <p:nvPr/>
        </p:nvSpPr>
        <p:spPr>
          <a:xfrm>
            <a:off x="2664118" y="3517071"/>
            <a:ext cx="5770984" cy="461665"/>
          </a:xfrm>
          <a:prstGeom prst="rect">
            <a:avLst/>
          </a:prstGeom>
          <a:noFill/>
        </p:spPr>
        <p:txBody>
          <a:bodyPr wrap="square" rtlCol="0">
            <a:spAutoFit/>
          </a:bodyPr>
          <a:lstStyle/>
          <a:p>
            <a:r>
              <a:rPr lang="en-GB" sz="2400" dirty="0"/>
              <a:t>d-portal – better search of IATI data</a:t>
            </a:r>
          </a:p>
        </p:txBody>
      </p:sp>
      <p:sp>
        <p:nvSpPr>
          <p:cNvPr id="9" name="TextBox 8">
            <a:extLst>
              <a:ext uri="{FF2B5EF4-FFF2-40B4-BE49-F238E27FC236}">
                <a16:creationId xmlns:a16="http://schemas.microsoft.com/office/drawing/2014/main" id="{2FC339D1-347C-41C2-AE9B-5CBD8F9B42A7}"/>
              </a:ext>
            </a:extLst>
          </p:cNvPr>
          <p:cNvSpPr txBox="1"/>
          <p:nvPr/>
        </p:nvSpPr>
        <p:spPr>
          <a:xfrm>
            <a:off x="2664118" y="4909185"/>
            <a:ext cx="5770984" cy="830997"/>
          </a:xfrm>
          <a:prstGeom prst="rect">
            <a:avLst/>
          </a:prstGeom>
          <a:noFill/>
        </p:spPr>
        <p:txBody>
          <a:bodyPr wrap="square" rtlCol="0">
            <a:spAutoFit/>
          </a:bodyPr>
          <a:lstStyle/>
          <a:p>
            <a:r>
              <a:rPr lang="en-GB" sz="2400" dirty="0"/>
              <a:t>Roadmap – plotting the direction of all IATI’s tools and infrastructure</a:t>
            </a:r>
          </a:p>
        </p:txBody>
      </p:sp>
    </p:spTree>
    <p:extLst>
      <p:ext uri="{BB962C8B-B14F-4D97-AF65-F5344CB8AC3E}">
        <p14:creationId xmlns:p14="http://schemas.microsoft.com/office/powerpoint/2010/main" val="3956533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4 – Communications &amp; Outreach</a:t>
            </a:r>
            <a:endParaRPr lang="en-GB" dirty="0"/>
          </a:p>
        </p:txBody>
      </p:sp>
      <p:pic>
        <p:nvPicPr>
          <p:cNvPr id="6" name="Picture 5">
            <a:extLst>
              <a:ext uri="{FF2B5EF4-FFF2-40B4-BE49-F238E27FC236}">
                <a16:creationId xmlns:a16="http://schemas.microsoft.com/office/drawing/2014/main" id="{D364BE55-9644-48D3-85B6-C65DF06AE69C}"/>
              </a:ext>
            </a:extLst>
          </p:cNvPr>
          <p:cNvPicPr>
            <a:picLocks noChangeAspect="1"/>
          </p:cNvPicPr>
          <p:nvPr/>
        </p:nvPicPr>
        <p:blipFill>
          <a:blip r:embed="rId3"/>
          <a:stretch>
            <a:fillRect/>
          </a:stretch>
        </p:blipFill>
        <p:spPr>
          <a:xfrm>
            <a:off x="1907704" y="1273622"/>
            <a:ext cx="3025304" cy="1003250"/>
          </a:xfrm>
          <a:prstGeom prst="rect">
            <a:avLst/>
          </a:prstGeom>
        </p:spPr>
      </p:pic>
      <p:pic>
        <p:nvPicPr>
          <p:cNvPr id="7" name="Picture 6">
            <a:extLst>
              <a:ext uri="{FF2B5EF4-FFF2-40B4-BE49-F238E27FC236}">
                <a16:creationId xmlns:a16="http://schemas.microsoft.com/office/drawing/2014/main" id="{D2B6A964-C668-48E4-B1DF-76832D6B657F}"/>
              </a:ext>
            </a:extLst>
          </p:cNvPr>
          <p:cNvPicPr>
            <a:picLocks noChangeAspect="1"/>
          </p:cNvPicPr>
          <p:nvPr/>
        </p:nvPicPr>
        <p:blipFill>
          <a:blip r:embed="rId4"/>
          <a:stretch>
            <a:fillRect/>
          </a:stretch>
        </p:blipFill>
        <p:spPr>
          <a:xfrm>
            <a:off x="5022484" y="1295216"/>
            <a:ext cx="2722056" cy="1003251"/>
          </a:xfrm>
          <a:prstGeom prst="rect">
            <a:avLst/>
          </a:prstGeom>
        </p:spPr>
      </p:pic>
      <p:pic>
        <p:nvPicPr>
          <p:cNvPr id="8" name="Picture 7">
            <a:extLst>
              <a:ext uri="{FF2B5EF4-FFF2-40B4-BE49-F238E27FC236}">
                <a16:creationId xmlns:a16="http://schemas.microsoft.com/office/drawing/2014/main" id="{4673D3CF-7DDE-40DD-A029-4672F92CD13D}"/>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834016" y="1295216"/>
            <a:ext cx="1003251" cy="1003251"/>
          </a:xfrm>
          <a:prstGeom prst="rect">
            <a:avLst/>
          </a:prstGeom>
        </p:spPr>
      </p:pic>
      <p:pic>
        <p:nvPicPr>
          <p:cNvPr id="9" name="Picture 8">
            <a:extLst>
              <a:ext uri="{FF2B5EF4-FFF2-40B4-BE49-F238E27FC236}">
                <a16:creationId xmlns:a16="http://schemas.microsoft.com/office/drawing/2014/main" id="{D4FB4011-D0EE-422F-86F4-348AF33C7C98}"/>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2987824" y="2603262"/>
            <a:ext cx="1304196" cy="1833819"/>
          </a:xfrm>
          <a:prstGeom prst="rect">
            <a:avLst/>
          </a:prstGeom>
        </p:spPr>
      </p:pic>
      <p:pic>
        <p:nvPicPr>
          <p:cNvPr id="11" name="Picture 10">
            <a:extLst>
              <a:ext uri="{FF2B5EF4-FFF2-40B4-BE49-F238E27FC236}">
                <a16:creationId xmlns:a16="http://schemas.microsoft.com/office/drawing/2014/main" id="{905F1E05-FB17-4AFD-AC4A-C37FB802444D}"/>
              </a:ext>
            </a:extLst>
          </p:cNvPr>
          <p:cNvPicPr>
            <a:picLocks noChangeAspect="1"/>
          </p:cNvPicPr>
          <p:nvPr/>
        </p:nvPicPr>
        <p:blipFill>
          <a:blip r:embed="rId7"/>
          <a:stretch>
            <a:fillRect/>
          </a:stretch>
        </p:blipFill>
        <p:spPr>
          <a:xfrm>
            <a:off x="5022484" y="2597280"/>
            <a:ext cx="2937497" cy="1839801"/>
          </a:xfrm>
          <a:prstGeom prst="rect">
            <a:avLst/>
          </a:prstGeom>
        </p:spPr>
      </p:pic>
      <p:sp>
        <p:nvSpPr>
          <p:cNvPr id="12" name="TextBox 11">
            <a:extLst>
              <a:ext uri="{FF2B5EF4-FFF2-40B4-BE49-F238E27FC236}">
                <a16:creationId xmlns:a16="http://schemas.microsoft.com/office/drawing/2014/main" id="{9A56F697-BC00-44A7-AC3D-4DFC8C7E8567}"/>
              </a:ext>
            </a:extLst>
          </p:cNvPr>
          <p:cNvSpPr txBox="1"/>
          <p:nvPr/>
        </p:nvSpPr>
        <p:spPr>
          <a:xfrm>
            <a:off x="457200" y="1513637"/>
            <a:ext cx="1800200" cy="523220"/>
          </a:xfrm>
          <a:prstGeom prst="rect">
            <a:avLst/>
          </a:prstGeom>
          <a:noFill/>
        </p:spPr>
        <p:txBody>
          <a:bodyPr wrap="square" rtlCol="0">
            <a:spAutoFit/>
          </a:bodyPr>
          <a:lstStyle/>
          <a:p>
            <a:r>
              <a:rPr lang="en-GB" sz="2800" b="1" dirty="0"/>
              <a:t>Events</a:t>
            </a:r>
          </a:p>
        </p:txBody>
      </p:sp>
      <p:sp>
        <p:nvSpPr>
          <p:cNvPr id="13" name="TextBox 12">
            <a:extLst>
              <a:ext uri="{FF2B5EF4-FFF2-40B4-BE49-F238E27FC236}">
                <a16:creationId xmlns:a16="http://schemas.microsoft.com/office/drawing/2014/main" id="{211D0411-6945-4B84-842F-82D3FC769324}"/>
              </a:ext>
            </a:extLst>
          </p:cNvPr>
          <p:cNvSpPr txBox="1"/>
          <p:nvPr/>
        </p:nvSpPr>
        <p:spPr>
          <a:xfrm>
            <a:off x="457200" y="3255570"/>
            <a:ext cx="2386608" cy="523220"/>
          </a:xfrm>
          <a:prstGeom prst="rect">
            <a:avLst/>
          </a:prstGeom>
          <a:noFill/>
        </p:spPr>
        <p:txBody>
          <a:bodyPr wrap="square" rtlCol="0">
            <a:spAutoFit/>
          </a:bodyPr>
          <a:lstStyle/>
          <a:p>
            <a:r>
              <a:rPr lang="en-GB" sz="2800" b="1" dirty="0"/>
              <a:t>Publications</a:t>
            </a:r>
          </a:p>
        </p:txBody>
      </p:sp>
      <p:sp>
        <p:nvSpPr>
          <p:cNvPr id="14" name="TextBox 13">
            <a:extLst>
              <a:ext uri="{FF2B5EF4-FFF2-40B4-BE49-F238E27FC236}">
                <a16:creationId xmlns:a16="http://schemas.microsoft.com/office/drawing/2014/main" id="{C8B6F311-951E-4FD3-BE3F-E19B1843B62B}"/>
              </a:ext>
            </a:extLst>
          </p:cNvPr>
          <p:cNvSpPr txBox="1"/>
          <p:nvPr/>
        </p:nvSpPr>
        <p:spPr>
          <a:xfrm>
            <a:off x="457200" y="5283684"/>
            <a:ext cx="2386608" cy="954107"/>
          </a:xfrm>
          <a:prstGeom prst="rect">
            <a:avLst/>
          </a:prstGeom>
          <a:noFill/>
        </p:spPr>
        <p:txBody>
          <a:bodyPr wrap="square" rtlCol="0">
            <a:spAutoFit/>
          </a:bodyPr>
          <a:lstStyle/>
          <a:p>
            <a:r>
              <a:rPr lang="en-GB" sz="2800" b="1" dirty="0"/>
              <a:t>New brand &amp; website…</a:t>
            </a:r>
          </a:p>
        </p:txBody>
      </p:sp>
      <p:pic>
        <p:nvPicPr>
          <p:cNvPr id="15" name="Picture 14">
            <a:extLst>
              <a:ext uri="{FF2B5EF4-FFF2-40B4-BE49-F238E27FC236}">
                <a16:creationId xmlns:a16="http://schemas.microsoft.com/office/drawing/2014/main" id="{AAB3B5E7-54FB-4EA1-828D-050350CA7B26}"/>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3712182" y="4900921"/>
            <a:ext cx="1719635" cy="1719635"/>
          </a:xfrm>
          <a:prstGeom prst="rect">
            <a:avLst/>
          </a:prstGeom>
        </p:spPr>
      </p:pic>
    </p:spTree>
    <p:extLst>
      <p:ext uri="{BB962C8B-B14F-4D97-AF65-F5344CB8AC3E}">
        <p14:creationId xmlns:p14="http://schemas.microsoft.com/office/powerpoint/2010/main" val="1604840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5 – Institutional Arrangements</a:t>
            </a:r>
            <a:endParaRPr lang="en-GB" dirty="0"/>
          </a:p>
        </p:txBody>
      </p:sp>
      <p:pic>
        <p:nvPicPr>
          <p:cNvPr id="4" name="Picture 3">
            <a:extLst>
              <a:ext uri="{FF2B5EF4-FFF2-40B4-BE49-F238E27FC236}">
                <a16:creationId xmlns:a16="http://schemas.microsoft.com/office/drawing/2014/main" id="{A95E2048-BE25-4C5F-BDF4-9D8054EDB07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195736" y="5161148"/>
            <a:ext cx="3047326" cy="720080"/>
          </a:xfrm>
          <a:prstGeom prst="rect">
            <a:avLst/>
          </a:prstGeom>
        </p:spPr>
      </p:pic>
      <p:pic>
        <p:nvPicPr>
          <p:cNvPr id="6" name="Picture 5">
            <a:extLst>
              <a:ext uri="{FF2B5EF4-FFF2-40B4-BE49-F238E27FC236}">
                <a16:creationId xmlns:a16="http://schemas.microsoft.com/office/drawing/2014/main" id="{B338F2DA-52E0-49AD-9BED-77BD005189E9}"/>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731952" y="5060940"/>
            <a:ext cx="1304544" cy="920496"/>
          </a:xfrm>
          <a:prstGeom prst="rect">
            <a:avLst/>
          </a:prstGeom>
        </p:spPr>
      </p:pic>
      <p:pic>
        <p:nvPicPr>
          <p:cNvPr id="5" name="Picture 4">
            <a:extLst>
              <a:ext uri="{FF2B5EF4-FFF2-40B4-BE49-F238E27FC236}">
                <a16:creationId xmlns:a16="http://schemas.microsoft.com/office/drawing/2014/main" id="{137E64BA-3DA9-412B-8B50-E2225DAC2F72}"/>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7160" y="4733056"/>
            <a:ext cx="2098576" cy="1576264"/>
          </a:xfrm>
          <a:prstGeom prst="rect">
            <a:avLst/>
          </a:prstGeom>
        </p:spPr>
      </p:pic>
      <p:pic>
        <p:nvPicPr>
          <p:cNvPr id="7" name="Picture 6">
            <a:extLst>
              <a:ext uri="{FF2B5EF4-FFF2-40B4-BE49-F238E27FC236}">
                <a16:creationId xmlns:a16="http://schemas.microsoft.com/office/drawing/2014/main" id="{12864DBD-A8E3-4247-9ADE-E416627517FE}"/>
              </a:ext>
            </a:extLst>
          </p:cNvPr>
          <p:cNvPicPr>
            <a:picLocks noChangeAspect="1"/>
          </p:cNvPicPr>
          <p:nvPr/>
        </p:nvPicPr>
        <p:blipFill>
          <a:blip r:embed="rId6"/>
          <a:stretch>
            <a:fillRect/>
          </a:stretch>
        </p:blipFill>
        <p:spPr>
          <a:xfrm>
            <a:off x="5243062" y="4733056"/>
            <a:ext cx="2516724" cy="1576264"/>
          </a:xfrm>
          <a:prstGeom prst="rect">
            <a:avLst/>
          </a:prstGeom>
        </p:spPr>
      </p:pic>
      <p:sp>
        <p:nvSpPr>
          <p:cNvPr id="8" name="TextBox 7">
            <a:extLst>
              <a:ext uri="{FF2B5EF4-FFF2-40B4-BE49-F238E27FC236}">
                <a16:creationId xmlns:a16="http://schemas.microsoft.com/office/drawing/2014/main" id="{FF9CDD07-0D3F-41B8-93CA-A1719C0B385D}"/>
              </a:ext>
            </a:extLst>
          </p:cNvPr>
          <p:cNvSpPr txBox="1"/>
          <p:nvPr/>
        </p:nvSpPr>
        <p:spPr>
          <a:xfrm>
            <a:off x="457200" y="1263738"/>
            <a:ext cx="8363272" cy="3108543"/>
          </a:xfrm>
          <a:prstGeom prst="rect">
            <a:avLst/>
          </a:prstGeom>
          <a:noFill/>
        </p:spPr>
        <p:txBody>
          <a:bodyPr wrap="square" rtlCol="0">
            <a:spAutoFit/>
          </a:bodyPr>
          <a:lstStyle/>
          <a:p>
            <a:r>
              <a:rPr lang="en-GB" sz="2800" b="1" dirty="0"/>
              <a:t>Secretariat</a:t>
            </a:r>
          </a:p>
          <a:p>
            <a:pPr marL="342900" indent="-342900">
              <a:buFont typeface="Arial" panose="020B0604020202020204" pitchFamily="34" charset="0"/>
              <a:buChar char="•"/>
            </a:pPr>
            <a:r>
              <a:rPr lang="en-GB" sz="2800" dirty="0"/>
              <a:t>Met weekly</a:t>
            </a:r>
          </a:p>
          <a:p>
            <a:pPr marL="342900" indent="-342900">
              <a:buFont typeface="Arial" panose="020B0604020202020204" pitchFamily="34" charset="0"/>
              <a:buChar char="•"/>
            </a:pPr>
            <a:r>
              <a:rPr lang="en-GB" sz="2800" dirty="0"/>
              <a:t>Supported Board meetings</a:t>
            </a:r>
          </a:p>
          <a:p>
            <a:pPr marL="342900" indent="-342900">
              <a:buFont typeface="Arial" panose="020B0604020202020204" pitchFamily="34" charset="0"/>
              <a:buChar char="•"/>
            </a:pPr>
            <a:r>
              <a:rPr lang="en-GB" sz="2800" dirty="0"/>
              <a:t>Organised Members’ Assembly</a:t>
            </a:r>
          </a:p>
          <a:p>
            <a:pPr marL="342900" indent="-342900">
              <a:buFont typeface="Arial" panose="020B0604020202020204" pitchFamily="34" charset="0"/>
              <a:buChar char="•"/>
            </a:pPr>
            <a:r>
              <a:rPr lang="en-GB" sz="2800" dirty="0"/>
              <a:t>Drafted TORs and supported the Board's work on institutional review</a:t>
            </a:r>
          </a:p>
          <a:p>
            <a:pPr marL="342900" indent="-342900">
              <a:buFont typeface="Arial" panose="020B0604020202020204" pitchFamily="34" charset="0"/>
              <a:buChar char="•"/>
            </a:pPr>
            <a:r>
              <a:rPr lang="en-GB" sz="2800" dirty="0"/>
              <a:t>Organised TAG</a:t>
            </a:r>
          </a:p>
        </p:txBody>
      </p:sp>
    </p:spTree>
    <p:extLst>
      <p:ext uri="{BB962C8B-B14F-4D97-AF65-F5344CB8AC3E}">
        <p14:creationId xmlns:p14="http://schemas.microsoft.com/office/powerpoint/2010/main" val="1751333131"/>
      </p:ext>
    </p:extLst>
  </p:cSld>
  <p:clrMapOvr>
    <a:masterClrMapping/>
  </p:clrMapOvr>
</p:sld>
</file>

<file path=ppt/theme/theme1.xml><?xml version="1.0" encoding="utf-8"?>
<a:theme xmlns:a="http://schemas.openxmlformats.org/drawingml/2006/main" name="Office Theme">
  <a:themeElements>
    <a:clrScheme name="IATI">
      <a:dk1>
        <a:srgbClr val="3B3B3B"/>
      </a:dk1>
      <a:lt1>
        <a:srgbClr val="FBFCF2"/>
      </a:lt1>
      <a:dk2>
        <a:srgbClr val="25247B"/>
      </a:dk2>
      <a:lt2>
        <a:srgbClr val="EEECE1"/>
      </a:lt2>
      <a:accent1>
        <a:srgbClr val="ACC32B"/>
      </a:accent1>
      <a:accent2>
        <a:srgbClr val="007244"/>
      </a:accent2>
      <a:accent3>
        <a:srgbClr val="0092D0"/>
      </a:accent3>
      <a:accent4>
        <a:srgbClr val="25247B"/>
      </a:accent4>
      <a:accent5>
        <a:srgbClr val="21BAFF"/>
      </a:accent5>
      <a:accent6>
        <a:srgbClr val="4D4DCB"/>
      </a:accent6>
      <a:hlink>
        <a:srgbClr val="ACC32B"/>
      </a:hlink>
      <a:folHlink>
        <a:srgbClr val="007244"/>
      </a:folHlink>
    </a:clrScheme>
    <a:fontScheme name="IATI theme">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1023</Words>
  <Application>Microsoft Office PowerPoint</Application>
  <PresentationFormat>On-screen Show (4:3)</PresentationFormat>
  <Paragraphs>86</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 Unicode MS</vt:lpstr>
      <vt:lpstr>Calibri</vt:lpstr>
      <vt:lpstr>Office Theme</vt:lpstr>
      <vt:lpstr>IATI workplan implementation, Y4 (2016-17)</vt:lpstr>
      <vt:lpstr>1 – Promoting data use</vt:lpstr>
      <vt:lpstr>2 – Improving data quality</vt:lpstr>
      <vt:lpstr>3 – Maintaining &amp; strengthening IATI systems</vt:lpstr>
      <vt:lpstr>4 – Communications &amp; Outreach</vt:lpstr>
      <vt:lpstr>5 – Institutional Arrangements</vt:lpstr>
    </vt:vector>
  </TitlesOfParts>
  <Company>UNOPS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Daeun LEE</dc:creator>
  <cp:lastModifiedBy>Rohini Simbodyal</cp:lastModifiedBy>
  <cp:revision>72</cp:revision>
  <dcterms:created xsi:type="dcterms:W3CDTF">2014-01-14T13:27:25Z</dcterms:created>
  <dcterms:modified xsi:type="dcterms:W3CDTF">2017-10-20T17:41:39Z</dcterms:modified>
</cp:coreProperties>
</file>