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Lst>
  <p:notesMasterIdLst>
    <p:notesMasterId r:id="rId26"/>
  </p:notesMasterIdLst>
  <p:sldIdLst>
    <p:sldId id="256" r:id="rId11"/>
    <p:sldId id="271" r:id="rId12"/>
    <p:sldId id="257" r:id="rId13"/>
    <p:sldId id="258" r:id="rId14"/>
    <p:sldId id="259" r:id="rId15"/>
    <p:sldId id="261" r:id="rId16"/>
    <p:sldId id="262" r:id="rId17"/>
    <p:sldId id="263" r:id="rId18"/>
    <p:sldId id="264" r:id="rId19"/>
    <p:sldId id="265" r:id="rId20"/>
    <p:sldId id="266" r:id="rId21"/>
    <p:sldId id="267" r:id="rId22"/>
    <p:sldId id="268" r:id="rId23"/>
    <p:sldId id="269" r:id="rId24"/>
    <p:sldId id="270"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27" autoAdjust="0"/>
  </p:normalViewPr>
  <p:slideViewPr>
    <p:cSldViewPr snapToGrid="0">
      <p:cViewPr varScale="1">
        <p:scale>
          <a:sx n="46" d="100"/>
          <a:sy n="46" d="100"/>
        </p:scale>
        <p:origin x="18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100000"/>
              <a:buFont typeface="Arial"/>
              <a:buChar char="-"/>
            </a:pPr>
            <a:endParaRPr lang="en-US" dirty="0"/>
          </a:p>
        </p:txBody>
      </p:sp>
      <p:sp>
        <p:nvSpPr>
          <p:cNvPr id="190" name="Shape 190"/>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200"/>
              <a:t>A growing number of IATI publishers have created their own bespoke tools to share their IATI data. This includes the UK’s Department for International Development’s Dev Tracker and Sweden’s openaid.se</a:t>
            </a: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60" name="Shape 360"/>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15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81" name="Shape 28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Font typeface="Arial"/>
              <a:buNone/>
            </a:pPr>
            <a:r>
              <a:rPr lang="en-US" sz="1200" b="0" i="0" u="none" strike="noStrike" cap="none" dirty="0"/>
              <a:t>IATI is a voluntary multi-stakeholder initiative that seeks to increase the transparency of development cooperation and consequently improve its effectiveness in tackling poverty. </a:t>
            </a:r>
          </a:p>
          <a:p>
            <a:pPr marL="0" marR="0" lvl="0" indent="0" algn="l" rtl="0">
              <a:spcBef>
                <a:spcPts val="0"/>
              </a:spcBef>
              <a:spcAft>
                <a:spcPts val="0"/>
              </a:spcAft>
              <a:buSzPct val="25000"/>
              <a:buFont typeface="Arial"/>
              <a:buNone/>
            </a:pPr>
            <a:endParaRPr sz="1200" b="0" i="0" u="none" strike="noStrike" cap="none" dirty="0"/>
          </a:p>
          <a:p>
            <a:pPr marL="0" marR="0" lvl="0" indent="0" algn="l" rtl="0">
              <a:spcBef>
                <a:spcPts val="0"/>
              </a:spcBef>
              <a:spcAft>
                <a:spcPts val="0"/>
              </a:spcAft>
              <a:buSzPct val="25000"/>
              <a:buFont typeface="Arial"/>
              <a:buNone/>
            </a:pPr>
            <a:r>
              <a:rPr lang="en-US" sz="1200" b="0" i="0" u="none" strike="noStrike" cap="none" dirty="0"/>
              <a:t>At the </a:t>
            </a:r>
            <a:r>
              <a:rPr lang="en-US" sz="1200" b="0" i="0" u="none" strike="noStrike" cap="none" dirty="0" err="1"/>
              <a:t>centre</a:t>
            </a:r>
            <a:r>
              <a:rPr lang="en-US" sz="1200" b="0" i="0" u="none" strike="noStrike" cap="none" dirty="0"/>
              <a:t> of IATI is a </a:t>
            </a:r>
            <a:r>
              <a:rPr lang="en-US" sz="1200" b="0" i="0" u="none" strike="noStrike" cap="none" dirty="0">
                <a:solidFill>
                  <a:srgbClr val="FF0000"/>
                </a:solidFill>
              </a:rPr>
              <a:t>data</a:t>
            </a:r>
            <a:r>
              <a:rPr lang="en-US" sz="1200" b="0" i="0" u="none" strike="noStrike" cap="none" dirty="0"/>
              <a:t> standard. This is a format and framework for publishing data on development cooperation activities, intended to be used by all </a:t>
            </a:r>
            <a:r>
              <a:rPr lang="en-US" sz="1200" b="0" i="0" u="none" strike="noStrike" cap="none" dirty="0" err="1"/>
              <a:t>organisations</a:t>
            </a:r>
            <a:r>
              <a:rPr lang="en-US" sz="1200" b="0" i="0" u="none" strike="noStrike" cap="none" dirty="0"/>
              <a:t> engaged in development, from government donors to private sector </a:t>
            </a:r>
            <a:r>
              <a:rPr lang="en-US" sz="1200" b="0" i="0" u="none" strike="noStrike" cap="none" dirty="0" err="1"/>
              <a:t>organisations</a:t>
            </a:r>
            <a:r>
              <a:rPr lang="en-US" sz="1200" b="0" i="0" u="none" strike="noStrike" cap="none" dirty="0"/>
              <a:t>, and national and international NGOs. It was designed in close consultation with key users of development cooperation data in developing countries, to ensure its relevance and utility for a variety of different data users.</a:t>
            </a:r>
          </a:p>
          <a:p>
            <a:pPr marL="0" marR="0" lvl="0" indent="0" algn="l" rtl="0">
              <a:spcBef>
                <a:spcPts val="0"/>
              </a:spcBef>
              <a:spcAft>
                <a:spcPts val="0"/>
              </a:spcAft>
              <a:buSzPct val="25000"/>
              <a:buFont typeface="Arial"/>
              <a:buNone/>
            </a:pPr>
            <a:endParaRPr sz="1200" b="0" i="0" u="none" strike="noStrike" cap="none" dirty="0"/>
          </a:p>
          <a:p>
            <a:pPr marL="0" marR="0" lvl="0" indent="0" algn="l" rtl="0">
              <a:spcBef>
                <a:spcPts val="0"/>
              </a:spcBef>
              <a:buSzPct val="25000"/>
              <a:buFont typeface="Arial"/>
              <a:buNone/>
            </a:pPr>
            <a:r>
              <a:rPr lang="en-US" sz="1200" b="0" i="0" u="none" strike="noStrike" cap="none" dirty="0"/>
              <a:t>IATI also provides a single point of access for the data </a:t>
            </a:r>
            <a:r>
              <a:rPr lang="en-US" sz="1200" b="0" i="0" u="none" strike="noStrike" cap="none" dirty="0" err="1"/>
              <a:t>organisations</a:t>
            </a:r>
            <a:r>
              <a:rPr lang="en-US" sz="1200" b="0" i="0" u="none" strike="noStrike" cap="none" dirty="0"/>
              <a:t> publishing to the IATI Standard. This is called the Registry. The Registry holds links to all the data that is being published in the IATI Standard format, meaning that users can access it from one single point.  </a:t>
            </a:r>
          </a:p>
        </p:txBody>
      </p:sp>
      <p:sp>
        <p:nvSpPr>
          <p:cNvPr id="282" name="Shape 282"/>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6</a:t>
            </a:fld>
            <a:endParaRPr lang="en-US" sz="1200" b="0" i="0" u="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a:t>There are a number of online tools that can be used to explore and use IATI data. For beginners it is worth starting at d-portal.org, where you can easily search for IATI data by recipient country, by publisher, or by simply doing a free text search. </a:t>
            </a: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541784" y="2510805"/>
            <a:ext cx="7772400" cy="1224136"/>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22" name="Shape 22"/>
          <p:cNvSpPr txBox="1">
            <a:spLocks noGrp="1"/>
          </p:cNvSpPr>
          <p:nvPr>
            <p:ph type="subTitle" idx="1"/>
          </p:nvPr>
        </p:nvSpPr>
        <p:spPr>
          <a:xfrm>
            <a:off x="539552" y="3789040"/>
            <a:ext cx="6400800" cy="1584176"/>
          </a:xfrm>
          <a:prstGeom prst="rect">
            <a:avLst/>
          </a:prstGeom>
          <a:noFill/>
          <a:ln>
            <a:noFill/>
          </a:ln>
        </p:spPr>
        <p:txBody>
          <a:bodyPr wrap="square" lIns="91425" tIns="91425" rIns="91425" bIns="91425" anchor="t" anchorCtr="0"/>
          <a:lstStyle>
            <a:lvl1pPr marL="0" marR="0" lvl="0" indent="0" algn="l" rtl="0">
              <a:lnSpc>
                <a:spcPct val="150000"/>
              </a:lnSpc>
              <a:spcBef>
                <a:spcPts val="480"/>
              </a:spcBef>
              <a:spcAft>
                <a:spcPts val="0"/>
              </a:spcAft>
              <a:buClr>
                <a:srgbClr val="8F8F8F"/>
              </a:buClr>
              <a:buFont typeface="Arial"/>
              <a:buNone/>
              <a:defRPr sz="2400" b="0" i="0" u="none" strike="noStrike" cap="none">
                <a:solidFill>
                  <a:srgbClr val="8F8F8F"/>
                </a:solidFill>
                <a:latin typeface="Arial"/>
                <a:ea typeface="Arial"/>
                <a:cs typeface="Arial"/>
                <a:sym typeface="Arial"/>
              </a:defRPr>
            </a:lvl1pPr>
            <a:lvl2pPr marL="457200" marR="0" lvl="1" indent="0" algn="ctr" rtl="0">
              <a:lnSpc>
                <a:spcPct val="150000"/>
              </a:lnSpc>
              <a:spcBef>
                <a:spcPts val="480"/>
              </a:spcBef>
              <a:spcAft>
                <a:spcPts val="0"/>
              </a:spcAft>
              <a:buClr>
                <a:srgbClr val="8F8F8F"/>
              </a:buClr>
              <a:buFont typeface="Arial"/>
              <a:buNone/>
              <a:defRPr sz="2400" b="0" i="0" u="none" strike="noStrike" cap="none">
                <a:solidFill>
                  <a:srgbClr val="8F8F8F"/>
                </a:solidFill>
                <a:latin typeface="Arial"/>
                <a:ea typeface="Arial"/>
                <a:cs typeface="Arial"/>
                <a:sym typeface="Arial"/>
              </a:defRPr>
            </a:lvl2pPr>
            <a:lvl3pPr marL="914400" marR="0" lvl="2" indent="0" algn="ctr" rtl="0">
              <a:lnSpc>
                <a:spcPct val="150000"/>
              </a:lnSpc>
              <a:spcBef>
                <a:spcPts val="480"/>
              </a:spcBef>
              <a:spcAft>
                <a:spcPts val="0"/>
              </a:spcAft>
              <a:buClr>
                <a:srgbClr val="8F8F8F"/>
              </a:buClr>
              <a:buFont typeface="Arial"/>
              <a:buNone/>
              <a:defRPr sz="2400" b="0" i="0" u="none" strike="noStrike" cap="none">
                <a:solidFill>
                  <a:srgbClr val="8F8F8F"/>
                </a:solidFill>
                <a:latin typeface="Arial"/>
                <a:ea typeface="Arial"/>
                <a:cs typeface="Arial"/>
                <a:sym typeface="Arial"/>
              </a:defRPr>
            </a:lvl3pPr>
            <a:lvl4pPr marL="1371600" marR="0" lvl="3" indent="0" algn="ctr" rtl="0">
              <a:lnSpc>
                <a:spcPct val="150000"/>
              </a:lnSpc>
              <a:spcBef>
                <a:spcPts val="400"/>
              </a:spcBef>
              <a:spcAft>
                <a:spcPts val="0"/>
              </a:spcAft>
              <a:buClr>
                <a:srgbClr val="8F8F8F"/>
              </a:buClr>
              <a:buFont typeface="Arial"/>
              <a:buNone/>
              <a:defRPr sz="2000" b="0" i="0" u="none" strike="noStrike" cap="none">
                <a:solidFill>
                  <a:srgbClr val="8F8F8F"/>
                </a:solidFill>
                <a:latin typeface="Arial"/>
                <a:ea typeface="Arial"/>
                <a:cs typeface="Arial"/>
                <a:sym typeface="Arial"/>
              </a:defRPr>
            </a:lvl4pPr>
            <a:lvl5pPr marL="1828800" marR="0" lvl="4" indent="0" algn="ctr" rtl="0">
              <a:lnSpc>
                <a:spcPct val="150000"/>
              </a:lnSpc>
              <a:spcBef>
                <a:spcPts val="400"/>
              </a:spcBef>
              <a:spcAft>
                <a:spcPts val="0"/>
              </a:spcAft>
              <a:buClr>
                <a:srgbClr val="8F8F8F"/>
              </a:buClr>
              <a:buFont typeface="Arial"/>
              <a:buNone/>
              <a:defRPr sz="2000" b="0" i="0" u="none" strike="noStrike" cap="none">
                <a:solidFill>
                  <a:srgbClr val="8F8F8F"/>
                </a:solidFill>
                <a:latin typeface="Arial"/>
                <a:ea typeface="Arial"/>
                <a:cs typeface="Arial"/>
                <a:sym typeface="Arial"/>
              </a:defRPr>
            </a:lvl5pPr>
            <a:lvl6pPr marL="2286000" marR="0" lvl="5" indent="0" algn="ctr" rtl="0">
              <a:spcBef>
                <a:spcPts val="400"/>
              </a:spcBef>
              <a:buClr>
                <a:srgbClr val="8F8F8F"/>
              </a:buClr>
              <a:buFont typeface="Arial"/>
              <a:buNone/>
              <a:defRPr sz="2000" b="0" i="0" u="none" strike="noStrike" cap="none">
                <a:solidFill>
                  <a:srgbClr val="8F8F8F"/>
                </a:solidFill>
                <a:latin typeface="Arial"/>
                <a:ea typeface="Arial"/>
                <a:cs typeface="Arial"/>
                <a:sym typeface="Arial"/>
              </a:defRPr>
            </a:lvl6pPr>
            <a:lvl7pPr marL="2743200" marR="0" lvl="6" indent="0" algn="ctr" rtl="0">
              <a:spcBef>
                <a:spcPts val="400"/>
              </a:spcBef>
              <a:buClr>
                <a:srgbClr val="8F8F8F"/>
              </a:buClr>
              <a:buFont typeface="Arial"/>
              <a:buNone/>
              <a:defRPr sz="2000" b="0" i="0" u="none" strike="noStrike" cap="none">
                <a:solidFill>
                  <a:srgbClr val="8F8F8F"/>
                </a:solidFill>
                <a:latin typeface="Arial"/>
                <a:ea typeface="Arial"/>
                <a:cs typeface="Arial"/>
                <a:sym typeface="Arial"/>
              </a:defRPr>
            </a:lvl7pPr>
            <a:lvl8pPr marL="3200400" marR="0" lvl="7" indent="0" algn="ctr" rtl="0">
              <a:spcBef>
                <a:spcPts val="400"/>
              </a:spcBef>
              <a:buClr>
                <a:srgbClr val="8F8F8F"/>
              </a:buClr>
              <a:buFont typeface="Arial"/>
              <a:buNone/>
              <a:defRPr sz="2000" b="0" i="0" u="none" strike="noStrike" cap="none">
                <a:solidFill>
                  <a:srgbClr val="8F8F8F"/>
                </a:solidFill>
                <a:latin typeface="Arial"/>
                <a:ea typeface="Arial"/>
                <a:cs typeface="Arial"/>
                <a:sym typeface="Arial"/>
              </a:defRPr>
            </a:lvl8pPr>
            <a:lvl9pPr marL="3657600" marR="0" lvl="8" indent="0" algn="ctr" rtl="0">
              <a:spcBef>
                <a:spcPts val="400"/>
              </a:spcBef>
              <a:buClr>
                <a:srgbClr val="8F8F8F"/>
              </a:buClr>
              <a:buFont typeface="Arial"/>
              <a:buNone/>
              <a:defRPr sz="2000" b="0" i="0" u="none" strike="noStrike" cap="none">
                <a:solidFill>
                  <a:srgbClr val="8F8F8F"/>
                </a:solidFill>
                <a:latin typeface="Arial"/>
                <a:ea typeface="Arial"/>
                <a:cs typeface="Arial"/>
                <a:sym typeface="Arial"/>
              </a:defRPr>
            </a:lvl9pPr>
          </a:lstStyle>
          <a:p>
            <a:endParaRPr/>
          </a:p>
        </p:txBody>
      </p:sp>
      <p:sp>
        <p:nvSpPr>
          <p:cNvPr id="23" name="Shape 23"/>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3050"/>
            <a:ext cx="3008313" cy="116205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20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64" name="Shape 164"/>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lnSpc>
                <a:spcPct val="150000"/>
              </a:lnSpc>
              <a:spcBef>
                <a:spcPts val="640"/>
              </a:spcBef>
              <a:spcAft>
                <a:spcPts val="0"/>
              </a:spcAft>
              <a:buClr>
                <a:srgbClr val="3B3B3B"/>
              </a:buClr>
              <a:buSzPct val="100000"/>
              <a:buFont typeface="Arial"/>
              <a:buChar char="•"/>
              <a:defRPr sz="3200" b="0" i="0" u="none" strike="noStrike" cap="none">
                <a:solidFill>
                  <a:srgbClr val="3B3B3B"/>
                </a:solidFill>
                <a:latin typeface="Arial"/>
                <a:ea typeface="Arial"/>
                <a:cs typeface="Arial"/>
                <a:sym typeface="Arial"/>
              </a:defRPr>
            </a:lvl1pPr>
            <a:lvl2pPr marL="742950" marR="0" lvl="1" indent="-107950" algn="l" rtl="0">
              <a:lnSpc>
                <a:spcPct val="15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Shape 165"/>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50000"/>
              </a:lnSpc>
              <a:spcBef>
                <a:spcPts val="280"/>
              </a:spcBef>
              <a:spcAft>
                <a:spcPts val="0"/>
              </a:spcAft>
              <a:buClr>
                <a:srgbClr val="3B3B3B"/>
              </a:buClr>
              <a:buFont typeface="Arial"/>
              <a:buNone/>
              <a:defRPr sz="1400" b="0" i="0" u="none" strike="noStrike" cap="none">
                <a:solidFill>
                  <a:srgbClr val="3B3B3B"/>
                </a:solidFill>
                <a:latin typeface="Arial"/>
                <a:ea typeface="Arial"/>
                <a:cs typeface="Arial"/>
                <a:sym typeface="Arial"/>
              </a:defRPr>
            </a:lvl1pPr>
            <a:lvl2pPr marL="457200" marR="0" lvl="1" indent="0" algn="l" rtl="0">
              <a:lnSpc>
                <a:spcPct val="15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50000"/>
              </a:lnSpc>
              <a:spcBef>
                <a:spcPts val="200"/>
              </a:spcBef>
              <a:spcAft>
                <a:spcPts val="0"/>
              </a:spcAft>
              <a:buClr>
                <a:srgbClr val="5D6417"/>
              </a:buClr>
              <a:buFont typeface="Arial"/>
              <a:buNone/>
              <a:defRPr sz="1000" b="0" i="0" u="none" strike="noStrike" cap="none">
                <a:solidFill>
                  <a:srgbClr val="5D6417"/>
                </a:solidFill>
                <a:latin typeface="Arial"/>
                <a:ea typeface="Arial"/>
                <a:cs typeface="Arial"/>
                <a:sym typeface="Arial"/>
              </a:defRPr>
            </a:lvl3pPr>
            <a:lvl4pPr marL="1371600" marR="0" lvl="3" indent="0" algn="l" rtl="0">
              <a:lnSpc>
                <a:spcPct val="15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50000"/>
              </a:lnSpc>
              <a:spcBef>
                <a:spcPts val="180"/>
              </a:spcBef>
              <a:spcAft>
                <a:spcPts val="0"/>
              </a:spcAft>
              <a:buClr>
                <a:srgbClr val="819220"/>
              </a:buClr>
              <a:buFont typeface="Arial"/>
              <a:buNone/>
              <a:defRPr sz="900" b="0" i="0" u="none" strike="noStrike" cap="none">
                <a:solidFill>
                  <a:srgbClr val="819220"/>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8356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82" name="Shape 182"/>
          <p:cNvSpPr>
            <a:spLocks noGrp="1"/>
          </p:cNvSpPr>
          <p:nvPr>
            <p:ph type="pic" idx="2"/>
          </p:nvPr>
        </p:nvSpPr>
        <p:spPr>
          <a:xfrm>
            <a:off x="683568" y="612775"/>
            <a:ext cx="5486400" cy="4114800"/>
          </a:xfrm>
          <a:prstGeom prst="rect">
            <a:avLst/>
          </a:prstGeom>
          <a:noFill/>
          <a:ln>
            <a:noFill/>
          </a:ln>
        </p:spPr>
        <p:txBody>
          <a:bodyPr wrap="square" lIns="91425" tIns="91425" rIns="91425" bIns="91425" anchor="t" anchorCtr="0"/>
          <a:lstStyle>
            <a:lvl1pPr marL="0" marR="0" lvl="0" indent="0" algn="l" rtl="0">
              <a:lnSpc>
                <a:spcPct val="150000"/>
              </a:lnSpc>
              <a:spcBef>
                <a:spcPts val="640"/>
              </a:spcBef>
              <a:spcAft>
                <a:spcPts val="0"/>
              </a:spcAft>
              <a:buClr>
                <a:srgbClr val="3B3B3B"/>
              </a:buClr>
              <a:buFont typeface="Arial"/>
              <a:buNone/>
              <a:defRPr sz="3200" b="0" i="0" u="none" strike="noStrike" cap="none">
                <a:solidFill>
                  <a:srgbClr val="3B3B3B"/>
                </a:solidFill>
                <a:latin typeface="Arial"/>
                <a:ea typeface="Arial"/>
                <a:cs typeface="Arial"/>
                <a:sym typeface="Arial"/>
              </a:defRPr>
            </a:lvl1pPr>
            <a:lvl2pPr marL="457200" marR="0" lvl="1" indent="0" algn="l" rtl="0">
              <a:lnSpc>
                <a:spcPct val="15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50000"/>
              </a:lnSpc>
              <a:spcBef>
                <a:spcPts val="480"/>
              </a:spcBef>
              <a:spcAft>
                <a:spcPts val="0"/>
              </a:spcAft>
              <a:buClr>
                <a:srgbClr val="5D6417"/>
              </a:buClr>
              <a:buFont typeface="Arial"/>
              <a:buNone/>
              <a:defRPr sz="2400" b="0" i="0" u="none" strike="noStrike" cap="none">
                <a:solidFill>
                  <a:srgbClr val="5D6417"/>
                </a:solidFill>
                <a:latin typeface="Arial"/>
                <a:ea typeface="Arial"/>
                <a:cs typeface="Arial"/>
                <a:sym typeface="Arial"/>
              </a:defRPr>
            </a:lvl3pPr>
            <a:lvl4pPr marL="1371600" marR="0" lvl="3" indent="0" algn="l" rtl="0">
              <a:lnSpc>
                <a:spcPct val="15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50000"/>
              </a:lnSpc>
              <a:spcBef>
                <a:spcPts val="400"/>
              </a:spcBef>
              <a:spcAft>
                <a:spcPts val="0"/>
              </a:spcAft>
              <a:buClr>
                <a:srgbClr val="819220"/>
              </a:buClr>
              <a:buFont typeface="Arial"/>
              <a:buNone/>
              <a:defRPr sz="2000" b="0" i="0" u="none" strike="noStrike" cap="none">
                <a:solidFill>
                  <a:srgbClr val="819220"/>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3" name="Shape 183"/>
          <p:cNvSpPr txBox="1">
            <a:spLocks noGrp="1"/>
          </p:cNvSpPr>
          <p:nvPr>
            <p:ph type="body" idx="1"/>
          </p:nvPr>
        </p:nvSpPr>
        <p:spPr>
          <a:xfrm>
            <a:off x="683568" y="5367338"/>
            <a:ext cx="5486400" cy="804862"/>
          </a:xfrm>
          <a:prstGeom prst="rect">
            <a:avLst/>
          </a:prstGeom>
          <a:noFill/>
          <a:ln>
            <a:noFill/>
          </a:ln>
        </p:spPr>
        <p:txBody>
          <a:bodyPr wrap="square" lIns="91425" tIns="91425" rIns="91425" bIns="91425" anchor="t" anchorCtr="0"/>
          <a:lstStyle>
            <a:lvl1pPr marL="0" marR="0" lvl="0" indent="0" algn="l" rtl="0">
              <a:lnSpc>
                <a:spcPct val="150000"/>
              </a:lnSpc>
              <a:spcBef>
                <a:spcPts val="280"/>
              </a:spcBef>
              <a:spcAft>
                <a:spcPts val="0"/>
              </a:spcAft>
              <a:buClr>
                <a:srgbClr val="3B3B3B"/>
              </a:buClr>
              <a:buFont typeface="Arial"/>
              <a:buNone/>
              <a:defRPr sz="1400" b="0" i="0" u="none" strike="noStrike" cap="none">
                <a:solidFill>
                  <a:srgbClr val="3B3B3B"/>
                </a:solidFill>
                <a:latin typeface="Arial"/>
                <a:ea typeface="Arial"/>
                <a:cs typeface="Arial"/>
                <a:sym typeface="Arial"/>
              </a:defRPr>
            </a:lvl1pPr>
            <a:lvl2pPr marL="457200" marR="0" lvl="1" indent="0" algn="l" rtl="0">
              <a:lnSpc>
                <a:spcPct val="15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50000"/>
              </a:lnSpc>
              <a:spcBef>
                <a:spcPts val="200"/>
              </a:spcBef>
              <a:spcAft>
                <a:spcPts val="0"/>
              </a:spcAft>
              <a:buClr>
                <a:srgbClr val="5D6417"/>
              </a:buClr>
              <a:buFont typeface="Arial"/>
              <a:buNone/>
              <a:defRPr sz="1000" b="0" i="0" u="none" strike="noStrike" cap="none">
                <a:solidFill>
                  <a:srgbClr val="5D6417"/>
                </a:solidFill>
                <a:latin typeface="Arial"/>
                <a:ea typeface="Arial"/>
                <a:cs typeface="Arial"/>
                <a:sym typeface="Arial"/>
              </a:defRPr>
            </a:lvl3pPr>
            <a:lvl4pPr marL="1371600" marR="0" lvl="3" indent="0" algn="l" rtl="0">
              <a:lnSpc>
                <a:spcPct val="15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50000"/>
              </a:lnSpc>
              <a:spcBef>
                <a:spcPts val="180"/>
              </a:spcBef>
              <a:spcAft>
                <a:spcPts val="0"/>
              </a:spcAft>
              <a:buClr>
                <a:srgbClr val="819220"/>
              </a:buClr>
              <a:buFont typeface="Arial"/>
              <a:buNone/>
              <a:defRPr sz="900" b="0" i="0" u="none" strike="noStrike" cap="none">
                <a:solidFill>
                  <a:srgbClr val="819220"/>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5" name="Shape 185"/>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404664"/>
            <a:ext cx="8229600" cy="868958"/>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67544" y="1268760"/>
            <a:ext cx="8229600" cy="4709120"/>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539750"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56" name="Shape 56"/>
          <p:cNvSpPr txBox="1">
            <a:spLocks noGrp="1"/>
          </p:cNvSpPr>
          <p:nvPr>
            <p:ph type="body" idx="1"/>
          </p:nvPr>
        </p:nvSpPr>
        <p:spPr>
          <a:xfrm>
            <a:off x="539750" y="2906713"/>
            <a:ext cx="7772400" cy="1500187"/>
          </a:xfrm>
          <a:prstGeom prst="rect">
            <a:avLst/>
          </a:prstGeom>
          <a:noFill/>
          <a:ln>
            <a:noFill/>
          </a:ln>
        </p:spPr>
        <p:txBody>
          <a:bodyPr wrap="square" lIns="91425" tIns="91425" rIns="91425" bIns="91425" anchor="b" anchorCtr="0"/>
          <a:lstStyle>
            <a:lvl1pPr marL="0" marR="0" lvl="0" indent="0" algn="l" rtl="0">
              <a:lnSpc>
                <a:spcPct val="150000"/>
              </a:lnSpc>
              <a:spcBef>
                <a:spcPts val="400"/>
              </a:spcBef>
              <a:spcAft>
                <a:spcPts val="0"/>
              </a:spcAft>
              <a:buClr>
                <a:srgbClr val="8F8F8F"/>
              </a:buClr>
              <a:buFont typeface="Arial"/>
              <a:buNone/>
              <a:defRPr sz="2000" b="0" i="0" u="none" strike="noStrike" cap="none">
                <a:solidFill>
                  <a:srgbClr val="8F8F8F"/>
                </a:solidFill>
                <a:latin typeface="Arial"/>
                <a:ea typeface="Arial"/>
                <a:cs typeface="Arial"/>
                <a:sym typeface="Arial"/>
              </a:defRPr>
            </a:lvl1pPr>
            <a:lvl2pPr marL="457200" marR="0" lvl="1" indent="0" algn="l" rtl="0">
              <a:lnSpc>
                <a:spcPct val="150000"/>
              </a:lnSpc>
              <a:spcBef>
                <a:spcPts val="360"/>
              </a:spcBef>
              <a:spcAft>
                <a:spcPts val="0"/>
              </a:spcAft>
              <a:buClr>
                <a:srgbClr val="8F8F8F"/>
              </a:buClr>
              <a:buFont typeface="Arial"/>
              <a:buNone/>
              <a:defRPr sz="1800" b="0" i="0" u="none" strike="noStrike" cap="none">
                <a:solidFill>
                  <a:srgbClr val="8F8F8F"/>
                </a:solidFill>
                <a:latin typeface="Arial"/>
                <a:ea typeface="Arial"/>
                <a:cs typeface="Arial"/>
                <a:sym typeface="Arial"/>
              </a:defRPr>
            </a:lvl2pPr>
            <a:lvl3pPr marL="914400" marR="0" lvl="2" indent="0" algn="l" rtl="0">
              <a:lnSpc>
                <a:spcPct val="150000"/>
              </a:lnSpc>
              <a:spcBef>
                <a:spcPts val="320"/>
              </a:spcBef>
              <a:spcAft>
                <a:spcPts val="0"/>
              </a:spcAft>
              <a:buClr>
                <a:srgbClr val="8F8F8F"/>
              </a:buClr>
              <a:buFont typeface="Arial"/>
              <a:buNone/>
              <a:defRPr sz="1600" b="0" i="0" u="none" strike="noStrike" cap="none">
                <a:solidFill>
                  <a:srgbClr val="8F8F8F"/>
                </a:solidFill>
                <a:latin typeface="Arial"/>
                <a:ea typeface="Arial"/>
                <a:cs typeface="Arial"/>
                <a:sym typeface="Arial"/>
              </a:defRPr>
            </a:lvl3pPr>
            <a:lvl4pPr marL="1371600" marR="0" lvl="3" indent="0" algn="l" rtl="0">
              <a:lnSpc>
                <a:spcPct val="150000"/>
              </a:lnSpc>
              <a:spcBef>
                <a:spcPts val="280"/>
              </a:spcBef>
              <a:spcAft>
                <a:spcPts val="0"/>
              </a:spcAft>
              <a:buClr>
                <a:srgbClr val="8F8F8F"/>
              </a:buClr>
              <a:buFont typeface="Arial"/>
              <a:buNone/>
              <a:defRPr sz="1400" b="0" i="0" u="none" strike="noStrike" cap="none">
                <a:solidFill>
                  <a:srgbClr val="8F8F8F"/>
                </a:solidFill>
                <a:latin typeface="Arial"/>
                <a:ea typeface="Arial"/>
                <a:cs typeface="Arial"/>
                <a:sym typeface="Arial"/>
              </a:defRPr>
            </a:lvl4pPr>
            <a:lvl5pPr marL="1828800" marR="0" lvl="4" indent="0" algn="l" rtl="0">
              <a:lnSpc>
                <a:spcPct val="150000"/>
              </a:lnSpc>
              <a:spcBef>
                <a:spcPts val="280"/>
              </a:spcBef>
              <a:spcAft>
                <a:spcPts val="0"/>
              </a:spcAft>
              <a:buClr>
                <a:srgbClr val="8F8F8F"/>
              </a:buClr>
              <a:buFont typeface="Arial"/>
              <a:buNone/>
              <a:defRPr sz="1400" b="0" i="0" u="none" strike="noStrike" cap="none">
                <a:solidFill>
                  <a:srgbClr val="8F8F8F"/>
                </a:solidFill>
                <a:latin typeface="Arial"/>
                <a:ea typeface="Arial"/>
                <a:cs typeface="Arial"/>
                <a:sym typeface="Arial"/>
              </a:defRPr>
            </a:lvl5pPr>
            <a:lvl6pPr marL="2286000" marR="0" lvl="5" indent="0" algn="l" rtl="0">
              <a:spcBef>
                <a:spcPts val="280"/>
              </a:spcBef>
              <a:buClr>
                <a:srgbClr val="8F8F8F"/>
              </a:buClr>
              <a:buFont typeface="Arial"/>
              <a:buNone/>
              <a:defRPr sz="1400" b="0" i="0" u="none" strike="noStrike" cap="none">
                <a:solidFill>
                  <a:srgbClr val="8F8F8F"/>
                </a:solidFill>
                <a:latin typeface="Arial"/>
                <a:ea typeface="Arial"/>
                <a:cs typeface="Arial"/>
                <a:sym typeface="Arial"/>
              </a:defRPr>
            </a:lvl6pPr>
            <a:lvl7pPr marL="2743200" marR="0" lvl="6" indent="0" algn="l" rtl="0">
              <a:spcBef>
                <a:spcPts val="280"/>
              </a:spcBef>
              <a:buClr>
                <a:srgbClr val="8F8F8F"/>
              </a:buClr>
              <a:buFont typeface="Arial"/>
              <a:buNone/>
              <a:defRPr sz="1400" b="0" i="0" u="none" strike="noStrike" cap="none">
                <a:solidFill>
                  <a:srgbClr val="8F8F8F"/>
                </a:solidFill>
                <a:latin typeface="Arial"/>
                <a:ea typeface="Arial"/>
                <a:cs typeface="Arial"/>
                <a:sym typeface="Arial"/>
              </a:defRPr>
            </a:lvl7pPr>
            <a:lvl8pPr marL="3200400" marR="0" lvl="7" indent="0" algn="l" rtl="0">
              <a:spcBef>
                <a:spcPts val="280"/>
              </a:spcBef>
              <a:buClr>
                <a:srgbClr val="8F8F8F"/>
              </a:buClr>
              <a:buFont typeface="Arial"/>
              <a:buNone/>
              <a:defRPr sz="1400" b="0" i="0" u="none" strike="noStrike" cap="none">
                <a:solidFill>
                  <a:srgbClr val="8F8F8F"/>
                </a:solidFill>
                <a:latin typeface="Arial"/>
                <a:ea typeface="Arial"/>
                <a:cs typeface="Arial"/>
                <a:sym typeface="Arial"/>
              </a:defRPr>
            </a:lvl8pPr>
            <a:lvl9pPr marL="3657600" marR="0" lvl="8" indent="0" algn="l" rtl="0">
              <a:spcBef>
                <a:spcPts val="280"/>
              </a:spcBef>
              <a:buClr>
                <a:srgbClr val="8F8F8F"/>
              </a:buClr>
              <a:buFont typeface="Arial"/>
              <a:buNone/>
              <a:defRPr sz="1400" b="0" i="0" u="none" strike="noStrike" cap="none">
                <a:solidFill>
                  <a:srgbClr val="8F8F8F"/>
                </a:solidFill>
                <a:latin typeface="Arial"/>
                <a:ea typeface="Arial"/>
                <a:cs typeface="Arial"/>
                <a:sym typeface="Arial"/>
              </a:defRPr>
            </a:lvl9pPr>
          </a:lstStyle>
          <a:p>
            <a:endParaRPr/>
          </a:p>
        </p:txBody>
      </p:sp>
      <p:sp>
        <p:nvSpPr>
          <p:cNvPr id="57" name="Shape 57"/>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72" name="Shape 72"/>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78" name="Shape 78"/>
          <p:cNvSpPr txBox="1">
            <a:spLocks noGrp="1"/>
          </p:cNvSpPr>
          <p:nvPr>
            <p:ph type="body" idx="1"/>
          </p:nvPr>
        </p:nvSpPr>
        <p:spPr>
          <a:xfrm rot="5400000">
            <a:off x="2212181" y="-275432"/>
            <a:ext cx="4710112" cy="8229600"/>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57200" y="1268760"/>
            <a:ext cx="4038600" cy="4857403"/>
          </a:xfrm>
          <a:prstGeom prst="rect">
            <a:avLst/>
          </a:prstGeom>
          <a:noFill/>
          <a:ln>
            <a:noFill/>
          </a:ln>
        </p:spPr>
        <p:txBody>
          <a:bodyPr wrap="square" lIns="91425" tIns="91425" rIns="91425" bIns="91425" anchor="t" anchorCtr="0"/>
          <a:lstStyle>
            <a:lvl1pPr marL="342900" marR="0" lvl="0" indent="-190500" algn="l" rtl="0">
              <a:lnSpc>
                <a:spcPct val="150000"/>
              </a:lnSpc>
              <a:spcBef>
                <a:spcPts val="480"/>
              </a:spcBef>
              <a:spcAft>
                <a:spcPts val="0"/>
              </a:spcAft>
              <a:buClr>
                <a:srgbClr val="3B3B3B"/>
              </a:buClr>
              <a:buSzPct val="100000"/>
              <a:buFont typeface="Arial"/>
              <a:buChar char="•"/>
              <a:defRPr sz="24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150000"/>
              </a:lnSpc>
              <a:spcBef>
                <a:spcPts val="400"/>
              </a:spcBef>
              <a:spcAft>
                <a:spcPts val="0"/>
              </a:spcAft>
              <a:buClr>
                <a:srgbClr val="5D6417"/>
              </a:buClr>
              <a:buSzPct val="100000"/>
              <a:buFont typeface="Arial"/>
              <a:buChar char="•"/>
              <a:defRPr sz="2000" b="0" i="0" u="none" strike="noStrike" cap="none">
                <a:solidFill>
                  <a:srgbClr val="5D6417"/>
                </a:solidFill>
                <a:latin typeface="Arial"/>
                <a:ea typeface="Arial"/>
                <a:cs typeface="Arial"/>
                <a:sym typeface="Arial"/>
              </a:defRPr>
            </a:lvl3pPr>
            <a:lvl4pPr marL="1600200" marR="0" lvl="3" indent="-114300" algn="l" rtl="0">
              <a:lnSpc>
                <a:spcPct val="15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50000"/>
              </a:lnSpc>
              <a:spcBef>
                <a:spcPts val="360"/>
              </a:spcBef>
              <a:spcAft>
                <a:spcPts val="0"/>
              </a:spcAft>
              <a:buClr>
                <a:srgbClr val="819220"/>
              </a:buClr>
              <a:buSzPct val="100000"/>
              <a:buFont typeface="Arial"/>
              <a:buChar char="»"/>
              <a:defRPr sz="1800" b="0" i="0" u="none" strike="noStrike" cap="none">
                <a:solidFill>
                  <a:srgbClr val="819220"/>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body" idx="2"/>
          </p:nvPr>
        </p:nvSpPr>
        <p:spPr>
          <a:xfrm>
            <a:off x="4648200" y="1268760"/>
            <a:ext cx="4038600" cy="4857403"/>
          </a:xfrm>
          <a:prstGeom prst="rect">
            <a:avLst/>
          </a:prstGeom>
          <a:noFill/>
          <a:ln>
            <a:noFill/>
          </a:ln>
        </p:spPr>
        <p:txBody>
          <a:bodyPr wrap="square" lIns="91425" tIns="91425" rIns="91425" bIns="91425" anchor="t" anchorCtr="0"/>
          <a:lstStyle>
            <a:lvl1pPr marL="342900" marR="0" lvl="0" indent="-190500" algn="l" rtl="0">
              <a:lnSpc>
                <a:spcPct val="150000"/>
              </a:lnSpc>
              <a:spcBef>
                <a:spcPts val="480"/>
              </a:spcBef>
              <a:spcAft>
                <a:spcPts val="0"/>
              </a:spcAft>
              <a:buClr>
                <a:srgbClr val="3B3B3B"/>
              </a:buClr>
              <a:buSzPct val="100000"/>
              <a:buFont typeface="Arial"/>
              <a:buChar char="•"/>
              <a:defRPr sz="24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150000"/>
              </a:lnSpc>
              <a:spcBef>
                <a:spcPts val="400"/>
              </a:spcBef>
              <a:spcAft>
                <a:spcPts val="0"/>
              </a:spcAft>
              <a:buClr>
                <a:srgbClr val="5D6417"/>
              </a:buClr>
              <a:buSzPct val="100000"/>
              <a:buFont typeface="Arial"/>
              <a:buChar char="•"/>
              <a:defRPr sz="2000" b="0" i="0" u="none" strike="noStrike" cap="none">
                <a:solidFill>
                  <a:srgbClr val="5D6417"/>
                </a:solidFill>
                <a:latin typeface="Arial"/>
                <a:ea typeface="Arial"/>
                <a:cs typeface="Arial"/>
                <a:sym typeface="Arial"/>
              </a:defRPr>
            </a:lvl3pPr>
            <a:lvl4pPr marL="1600200" marR="0" lvl="3" indent="-114300" algn="l" rtl="0">
              <a:lnSpc>
                <a:spcPct val="15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50000"/>
              </a:lnSpc>
              <a:spcBef>
                <a:spcPts val="360"/>
              </a:spcBef>
              <a:spcAft>
                <a:spcPts val="0"/>
              </a:spcAft>
              <a:buClr>
                <a:srgbClr val="819220"/>
              </a:buClr>
              <a:buSzPct val="100000"/>
              <a:buFont typeface="Arial"/>
              <a:buChar char="»"/>
              <a:defRPr sz="1800" b="0" i="0" u="none" strike="noStrike" cap="none">
                <a:solidFill>
                  <a:srgbClr val="819220"/>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title"/>
          </p:nvPr>
        </p:nvSpPr>
        <p:spPr>
          <a:xfrm>
            <a:off x="457200" y="404664"/>
            <a:ext cx="8229600" cy="868958"/>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97" name="Shape 97"/>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mparison">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67544" y="1268760"/>
            <a:ext cx="4040188" cy="597743"/>
          </a:xfrm>
          <a:prstGeom prst="rect">
            <a:avLst/>
          </a:prstGeom>
          <a:noFill/>
          <a:ln>
            <a:noFill/>
          </a:ln>
        </p:spPr>
        <p:txBody>
          <a:bodyPr wrap="square" lIns="91425" tIns="91425" rIns="91425" bIns="91425" anchor="b" anchorCtr="0"/>
          <a:lstStyle>
            <a:lvl1pPr marL="0" marR="0" lvl="0" indent="0" algn="l" rtl="0">
              <a:lnSpc>
                <a:spcPct val="150000"/>
              </a:lnSpc>
              <a:spcBef>
                <a:spcPts val="400"/>
              </a:spcBef>
              <a:spcAft>
                <a:spcPts val="0"/>
              </a:spcAft>
              <a:buClr>
                <a:srgbClr val="3B3B3B"/>
              </a:buClr>
              <a:buFont typeface="Arial"/>
              <a:buNone/>
              <a:defRPr sz="2000" b="1" i="0" u="none" strike="noStrike" cap="none">
                <a:solidFill>
                  <a:srgbClr val="3B3B3B"/>
                </a:solidFill>
                <a:latin typeface="Arial"/>
                <a:ea typeface="Arial"/>
                <a:cs typeface="Arial"/>
                <a:sym typeface="Arial"/>
              </a:defRPr>
            </a:lvl1pPr>
            <a:lvl2pPr marL="457200" marR="0" lvl="1" indent="0" algn="l" rtl="0">
              <a:lnSpc>
                <a:spcPct val="15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50000"/>
              </a:lnSpc>
              <a:spcBef>
                <a:spcPts val="360"/>
              </a:spcBef>
              <a:spcAft>
                <a:spcPts val="0"/>
              </a:spcAft>
              <a:buClr>
                <a:srgbClr val="5D6417"/>
              </a:buClr>
              <a:buFont typeface="Arial"/>
              <a:buNone/>
              <a:defRPr sz="1800" b="1" i="0" u="none" strike="noStrike" cap="none">
                <a:solidFill>
                  <a:srgbClr val="5D6417"/>
                </a:solidFill>
                <a:latin typeface="Arial"/>
                <a:ea typeface="Arial"/>
                <a:cs typeface="Arial"/>
                <a:sym typeface="Arial"/>
              </a:defRPr>
            </a:lvl3pPr>
            <a:lvl4pPr marL="1371600" marR="0" lvl="3" indent="0" algn="l" rtl="0">
              <a:lnSpc>
                <a:spcPct val="15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50000"/>
              </a:lnSpc>
              <a:spcBef>
                <a:spcPts val="320"/>
              </a:spcBef>
              <a:spcAft>
                <a:spcPts val="0"/>
              </a:spcAft>
              <a:buClr>
                <a:srgbClr val="819220"/>
              </a:buClr>
              <a:buFont typeface="Arial"/>
              <a:buNone/>
              <a:defRPr sz="1600" b="1" i="0" u="none" strike="noStrike" cap="none">
                <a:solidFill>
                  <a:srgbClr val="819220"/>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body" idx="2"/>
          </p:nvPr>
        </p:nvSpPr>
        <p:spPr>
          <a:xfrm>
            <a:off x="456183" y="1916832"/>
            <a:ext cx="4041205" cy="4248472"/>
          </a:xfrm>
          <a:prstGeom prst="rect">
            <a:avLst/>
          </a:prstGeom>
          <a:noFill/>
          <a:ln>
            <a:noFill/>
          </a:ln>
        </p:spPr>
        <p:txBody>
          <a:bodyPr wrap="square" lIns="91425" tIns="91425" rIns="91425" bIns="91425" anchor="t" anchorCtr="0"/>
          <a:lstStyle>
            <a:lvl1pPr marL="342900" marR="0" lvl="0" indent="-190500" algn="l" rtl="0">
              <a:lnSpc>
                <a:spcPct val="150000"/>
              </a:lnSpc>
              <a:spcBef>
                <a:spcPts val="480"/>
              </a:spcBef>
              <a:spcAft>
                <a:spcPts val="0"/>
              </a:spcAft>
              <a:buClr>
                <a:srgbClr val="3B3B3B"/>
              </a:buClr>
              <a:buSzPct val="100000"/>
              <a:buFont typeface="Arial"/>
              <a:buChar char="•"/>
              <a:defRPr sz="2400" b="0" i="0" u="none" strike="noStrike" cap="none">
                <a:solidFill>
                  <a:srgbClr val="3B3B3B"/>
                </a:solidFill>
                <a:latin typeface="Arial"/>
                <a:ea typeface="Arial"/>
                <a:cs typeface="Arial"/>
                <a:sym typeface="Arial"/>
              </a:defRPr>
            </a:lvl1pPr>
            <a:lvl2pPr marL="742950" marR="0" lvl="1" indent="-15875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lnSpc>
                <a:spcPct val="150000"/>
              </a:lnSpc>
              <a:spcBef>
                <a:spcPts val="360"/>
              </a:spcBef>
              <a:spcAft>
                <a:spcPts val="0"/>
              </a:spcAft>
              <a:buClr>
                <a:srgbClr val="5D6417"/>
              </a:buClr>
              <a:buSzPct val="100000"/>
              <a:buFont typeface="Arial"/>
              <a:buChar char="•"/>
              <a:defRPr sz="1800" b="0" i="0" u="none" strike="noStrike" cap="none">
                <a:solidFill>
                  <a:srgbClr val="5D6417"/>
                </a:solidFill>
                <a:latin typeface="Arial"/>
                <a:ea typeface="Arial"/>
                <a:cs typeface="Arial"/>
                <a:sym typeface="Arial"/>
              </a:defRPr>
            </a:lvl3pPr>
            <a:lvl4pPr marL="1600200" marR="0" lvl="3" indent="-127000" algn="l" rtl="0">
              <a:lnSpc>
                <a:spcPct val="15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50000"/>
              </a:lnSpc>
              <a:spcBef>
                <a:spcPts val="320"/>
              </a:spcBef>
              <a:spcAft>
                <a:spcPts val="0"/>
              </a:spcAft>
              <a:buClr>
                <a:srgbClr val="819220"/>
              </a:buClr>
              <a:buSzPct val="100000"/>
              <a:buFont typeface="Arial"/>
              <a:buChar char="»"/>
              <a:defRPr sz="1600" b="0" i="0" u="none" strike="noStrike" cap="none">
                <a:solidFill>
                  <a:srgbClr val="819220"/>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body" idx="3"/>
          </p:nvPr>
        </p:nvSpPr>
        <p:spPr>
          <a:xfrm>
            <a:off x="4655369" y="1268760"/>
            <a:ext cx="4041775" cy="597743"/>
          </a:xfrm>
          <a:prstGeom prst="rect">
            <a:avLst/>
          </a:prstGeom>
          <a:noFill/>
          <a:ln>
            <a:noFill/>
          </a:ln>
        </p:spPr>
        <p:txBody>
          <a:bodyPr wrap="square" lIns="91425" tIns="91425" rIns="91425" bIns="91425" anchor="b" anchorCtr="0"/>
          <a:lstStyle>
            <a:lvl1pPr marL="0" marR="0" lvl="0" indent="0" algn="l" rtl="0">
              <a:lnSpc>
                <a:spcPct val="150000"/>
              </a:lnSpc>
              <a:spcBef>
                <a:spcPts val="400"/>
              </a:spcBef>
              <a:spcAft>
                <a:spcPts val="0"/>
              </a:spcAft>
              <a:buClr>
                <a:srgbClr val="3B3B3B"/>
              </a:buClr>
              <a:buFont typeface="Arial"/>
              <a:buNone/>
              <a:defRPr sz="2000" b="1" i="0" u="none" strike="noStrike" cap="none">
                <a:solidFill>
                  <a:srgbClr val="3B3B3B"/>
                </a:solidFill>
                <a:latin typeface="Arial"/>
                <a:ea typeface="Arial"/>
                <a:cs typeface="Arial"/>
                <a:sym typeface="Arial"/>
              </a:defRPr>
            </a:lvl1pPr>
            <a:lvl2pPr marL="457200" marR="0" lvl="1" indent="0" algn="l" rtl="0">
              <a:lnSpc>
                <a:spcPct val="15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50000"/>
              </a:lnSpc>
              <a:spcBef>
                <a:spcPts val="360"/>
              </a:spcBef>
              <a:spcAft>
                <a:spcPts val="0"/>
              </a:spcAft>
              <a:buClr>
                <a:srgbClr val="5D6417"/>
              </a:buClr>
              <a:buFont typeface="Arial"/>
              <a:buNone/>
              <a:defRPr sz="1800" b="1" i="0" u="none" strike="noStrike" cap="none">
                <a:solidFill>
                  <a:srgbClr val="5D6417"/>
                </a:solidFill>
                <a:latin typeface="Arial"/>
                <a:ea typeface="Arial"/>
                <a:cs typeface="Arial"/>
                <a:sym typeface="Arial"/>
              </a:defRPr>
            </a:lvl3pPr>
            <a:lvl4pPr marL="1371600" marR="0" lvl="3" indent="0" algn="l" rtl="0">
              <a:lnSpc>
                <a:spcPct val="15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50000"/>
              </a:lnSpc>
              <a:spcBef>
                <a:spcPts val="320"/>
              </a:spcBef>
              <a:spcAft>
                <a:spcPts val="0"/>
              </a:spcAft>
              <a:buClr>
                <a:srgbClr val="819220"/>
              </a:buClr>
              <a:buFont typeface="Arial"/>
              <a:buNone/>
              <a:defRPr sz="1600" b="1" i="0" u="none" strike="noStrike" cap="none">
                <a:solidFill>
                  <a:srgbClr val="819220"/>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4"/>
          </p:nvPr>
        </p:nvSpPr>
        <p:spPr>
          <a:xfrm>
            <a:off x="4644009" y="1916832"/>
            <a:ext cx="4042792" cy="4248472"/>
          </a:xfrm>
          <a:prstGeom prst="rect">
            <a:avLst/>
          </a:prstGeom>
          <a:noFill/>
          <a:ln>
            <a:noFill/>
          </a:ln>
        </p:spPr>
        <p:txBody>
          <a:bodyPr wrap="square" lIns="91425" tIns="91425" rIns="91425" bIns="91425" anchor="t" anchorCtr="0"/>
          <a:lstStyle>
            <a:lvl1pPr marL="342900" marR="0" lvl="0" indent="-190500" algn="l" rtl="0">
              <a:lnSpc>
                <a:spcPct val="150000"/>
              </a:lnSpc>
              <a:spcBef>
                <a:spcPts val="480"/>
              </a:spcBef>
              <a:spcAft>
                <a:spcPts val="0"/>
              </a:spcAft>
              <a:buClr>
                <a:srgbClr val="3B3B3B"/>
              </a:buClr>
              <a:buSzPct val="100000"/>
              <a:buFont typeface="Arial"/>
              <a:buChar char="•"/>
              <a:defRPr sz="2400" b="0" i="0" u="none" strike="noStrike" cap="none">
                <a:solidFill>
                  <a:srgbClr val="3B3B3B"/>
                </a:solidFill>
                <a:latin typeface="Arial"/>
                <a:ea typeface="Arial"/>
                <a:cs typeface="Arial"/>
                <a:sym typeface="Arial"/>
              </a:defRPr>
            </a:lvl1pPr>
            <a:lvl2pPr marL="742950" marR="0" lvl="1" indent="-15875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lnSpc>
                <a:spcPct val="150000"/>
              </a:lnSpc>
              <a:spcBef>
                <a:spcPts val="360"/>
              </a:spcBef>
              <a:spcAft>
                <a:spcPts val="0"/>
              </a:spcAft>
              <a:buClr>
                <a:srgbClr val="5D6417"/>
              </a:buClr>
              <a:buSzPct val="100000"/>
              <a:buFont typeface="Arial"/>
              <a:buChar char="•"/>
              <a:defRPr sz="1800" b="0" i="0" u="none" strike="noStrike" cap="none">
                <a:solidFill>
                  <a:srgbClr val="5D6417"/>
                </a:solidFill>
                <a:latin typeface="Arial"/>
                <a:ea typeface="Arial"/>
                <a:cs typeface="Arial"/>
                <a:sym typeface="Arial"/>
              </a:defRPr>
            </a:lvl3pPr>
            <a:lvl4pPr marL="1600200" marR="0" lvl="3" indent="-127000" algn="l" rtl="0">
              <a:lnSpc>
                <a:spcPct val="15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50000"/>
              </a:lnSpc>
              <a:spcBef>
                <a:spcPts val="320"/>
              </a:spcBef>
              <a:spcAft>
                <a:spcPts val="0"/>
              </a:spcAft>
              <a:buClr>
                <a:srgbClr val="819220"/>
              </a:buClr>
              <a:buSzPct val="100000"/>
              <a:buFont typeface="Arial"/>
              <a:buChar char="»"/>
              <a:defRPr sz="1600" b="0" i="0" u="none" strike="noStrike" cap="none">
                <a:solidFill>
                  <a:srgbClr val="819220"/>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title"/>
          </p:nvPr>
        </p:nvSpPr>
        <p:spPr>
          <a:xfrm>
            <a:off x="457200" y="404664"/>
            <a:ext cx="8229600" cy="868958"/>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404664"/>
            <a:ext cx="8229600" cy="868958"/>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7"/>
        <p:cNvGrpSpPr/>
        <p:nvPr/>
      </p:nvGrpSpPr>
      <p:grpSpPr>
        <a:xfrm>
          <a:off x="0" y="0"/>
          <a:ext cx="0" cy="0"/>
          <a:chOff x="0" y="0"/>
          <a:chExt cx="0" cy="0"/>
        </a:xfrm>
      </p:grpSpPr>
      <p:sp>
        <p:nvSpPr>
          <p:cNvPr id="148" name="Shape 148"/>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Shape 11"/>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Shape 12"/>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Shape 13"/>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4" name="Shape 14" descr="\\crp.unops.local\files\UserHome\daeunl\Desktop\IATI powerpoint\IATI logo.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50" y="333375"/>
            <a:ext cx="3608387" cy="1295400"/>
          </a:xfrm>
          <a:prstGeom prst="rect">
            <a:avLst/>
          </a:prstGeom>
          <a:noFill/>
          <a:ln>
            <a:noFill/>
          </a:ln>
        </p:spPr>
      </p:pic>
      <p:sp>
        <p:nvSpPr>
          <p:cNvPr id="15" name="Shape 1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6" name="Shape 16"/>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Shape 170"/>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1" name="Shape 171"/>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2" name="Shape 172"/>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3" name="Shape 173"/>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74" name="Shape 17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6100" y="404812"/>
            <a:ext cx="4787900" cy="5903912"/>
          </a:xfrm>
          <a:prstGeom prst="rect">
            <a:avLst/>
          </a:prstGeom>
          <a:noFill/>
          <a:ln>
            <a:noFill/>
          </a:ln>
        </p:spPr>
      </p:pic>
      <p:sp>
        <p:nvSpPr>
          <p:cNvPr id="175" name="Shape 17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76" name="Shape 176"/>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 name="Shape 28"/>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 name="Shape 29"/>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 name="Shape 30"/>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1" name="Shape 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6100" y="404812"/>
            <a:ext cx="4787900" cy="5903912"/>
          </a:xfrm>
          <a:prstGeom prst="rect">
            <a:avLst/>
          </a:prstGeom>
          <a:noFill/>
          <a:ln>
            <a:noFill/>
          </a:ln>
        </p:spPr>
      </p:pic>
      <p:sp>
        <p:nvSpPr>
          <p:cNvPr id="32" name="Shape 3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33" name="Shape 33"/>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Shape 44"/>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 name="Shape 45"/>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Shape 46"/>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Shape 47"/>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8" name="Shape 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6100" y="404812"/>
            <a:ext cx="4787900" cy="5903912"/>
          </a:xfrm>
          <a:prstGeom prst="rect">
            <a:avLst/>
          </a:prstGeom>
          <a:noFill/>
          <a:ln>
            <a:noFill/>
          </a:ln>
        </p:spPr>
      </p:pic>
      <p:sp>
        <p:nvSpPr>
          <p:cNvPr id="49" name="Shape 4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50" name="Shape 50"/>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Shape 61"/>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2" name="Shape 6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63" name="Shape 63"/>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
        <p:nvSpPr>
          <p:cNvPr id="67" name="Shape 67"/>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8" name="Shape 68"/>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 name="Shape 69"/>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Shape 83"/>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4" name="Shape 84"/>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5" name="Shape 85"/>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6" name="Shape 86"/>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87" name="Shape 8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6100" y="404812"/>
            <a:ext cx="4787900" cy="5903912"/>
          </a:xfrm>
          <a:prstGeom prst="rect">
            <a:avLst/>
          </a:prstGeom>
          <a:noFill/>
          <a:ln>
            <a:noFill/>
          </a:ln>
        </p:spPr>
      </p:pic>
      <p:sp>
        <p:nvSpPr>
          <p:cNvPr id="88" name="Shape 8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89" name="Shape 89"/>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Shape 101"/>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 name="Shape 102"/>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3" name="Shape 103"/>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4" name="Shape 104"/>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5" name="Shape 10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6100" y="404812"/>
            <a:ext cx="4787900" cy="5903912"/>
          </a:xfrm>
          <a:prstGeom prst="rect">
            <a:avLst/>
          </a:prstGeom>
          <a:noFill/>
          <a:ln>
            <a:noFill/>
          </a:ln>
        </p:spPr>
      </p:pic>
      <p:sp>
        <p:nvSpPr>
          <p:cNvPr id="106" name="Shape 10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2" name="Shape 122"/>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3" name="Shape 123"/>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4" name="Shape 124"/>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5" name="Shape 1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6100" y="404812"/>
            <a:ext cx="4787900" cy="5903912"/>
          </a:xfrm>
          <a:prstGeom prst="rect">
            <a:avLst/>
          </a:prstGeom>
          <a:noFill/>
          <a:ln>
            <a:noFill/>
          </a:ln>
        </p:spPr>
      </p:pic>
      <p:sp>
        <p:nvSpPr>
          <p:cNvPr id="126" name="Shape 12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Shape 137"/>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 name="Shape 138"/>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 name="Shape 139"/>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 name="Shape 140"/>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41" name="Shape 1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6100" y="404812"/>
            <a:ext cx="4787900" cy="5903912"/>
          </a:xfrm>
          <a:prstGeom prst="rect">
            <a:avLst/>
          </a:prstGeom>
          <a:noFill/>
          <a:ln>
            <a:noFill/>
          </a:ln>
        </p:spPr>
      </p:pic>
      <p:sp>
        <p:nvSpPr>
          <p:cNvPr id="142" name="Shape 14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43" name="Shape 143"/>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Shape 152"/>
          <p:cNvSpPr txBox="1"/>
          <p:nvPr/>
        </p:nvSpPr>
        <p:spPr>
          <a:xfrm>
            <a:off x="0" y="6669087"/>
            <a:ext cx="2284412" cy="2159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3" name="Shape 153"/>
          <p:cNvSpPr txBox="1"/>
          <p:nvPr/>
        </p:nvSpPr>
        <p:spPr>
          <a:xfrm>
            <a:off x="2284412" y="6669087"/>
            <a:ext cx="2282825" cy="215900"/>
          </a:xfrm>
          <a:prstGeom prst="rect">
            <a:avLst/>
          </a:pr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4" name="Shape 154"/>
          <p:cNvSpPr txBox="1"/>
          <p:nvPr/>
        </p:nvSpPr>
        <p:spPr>
          <a:xfrm>
            <a:off x="4567237" y="6669087"/>
            <a:ext cx="2284412" cy="215900"/>
          </a:xfrm>
          <a:prstGeom prst="rect">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5" name="Shape 155"/>
          <p:cNvSpPr txBox="1"/>
          <p:nvPr/>
        </p:nvSpPr>
        <p:spPr>
          <a:xfrm>
            <a:off x="6851650" y="6669087"/>
            <a:ext cx="2292350" cy="215900"/>
          </a:xfrm>
          <a:prstGeom prst="rect">
            <a:avLst/>
          </a:pr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56" name="Shape 1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6100" y="404812"/>
            <a:ext cx="4787900" cy="5903912"/>
          </a:xfrm>
          <a:prstGeom prst="rect">
            <a:avLst/>
          </a:prstGeom>
          <a:noFill/>
          <a:ln>
            <a:noFill/>
          </a:ln>
        </p:spPr>
      </p:pic>
      <p:sp>
        <p:nvSpPr>
          <p:cNvPr id="157" name="Shape 15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200" b="1" i="0" u="none" strike="noStrike" cap="none">
                <a:solidFill>
                  <a:srgbClr val="25247B"/>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25247B"/>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25247B"/>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25247B"/>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25247B"/>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25247B"/>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25247B"/>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25247B"/>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25247B"/>
                </a:solidFill>
                <a:latin typeface="Arial"/>
                <a:ea typeface="Arial"/>
                <a:cs typeface="Arial"/>
                <a:sym typeface="Arial"/>
              </a:defRPr>
            </a:lvl9pPr>
          </a:lstStyle>
          <a:p>
            <a:endParaRPr/>
          </a:p>
        </p:txBody>
      </p:sp>
      <p:sp>
        <p:nvSpPr>
          <p:cNvPr id="158" name="Shape 158"/>
          <p:cNvSpPr txBox="1">
            <a:spLocks noGrp="1"/>
          </p:cNvSpPr>
          <p:nvPr>
            <p:ph type="body" idx="1"/>
          </p:nvPr>
        </p:nvSpPr>
        <p:spPr>
          <a:xfrm>
            <a:off x="452437" y="1484312"/>
            <a:ext cx="8229600" cy="4710112"/>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spcAft>
                <a:spcPts val="0"/>
              </a:spcAft>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spcAft>
                <a:spcPts val="0"/>
              </a:spcAft>
              <a:buClr>
                <a:srgbClr val="5D6417"/>
              </a:buClr>
              <a:buSzPct val="100000"/>
              <a:buFont typeface="Arial"/>
              <a:buChar char="•"/>
              <a:defRPr sz="2400" b="0" i="0" u="none" strike="noStrike" cap="none">
                <a:solidFill>
                  <a:srgbClr val="5D6417"/>
                </a:solidFill>
                <a:latin typeface="Arial"/>
                <a:ea typeface="Arial"/>
                <a:cs typeface="Arial"/>
                <a:sym typeface="Arial"/>
              </a:defRPr>
            </a:lvl3pPr>
            <a:lvl4pPr marL="1600200" marR="0" lvl="3" indent="-101600" algn="l" rtl="0">
              <a:lnSpc>
                <a:spcPct val="15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spcAft>
                <a:spcPts val="0"/>
              </a:spcAft>
              <a:buClr>
                <a:srgbClr val="819220"/>
              </a:buClr>
              <a:buSzPct val="100000"/>
              <a:buFont typeface="Arial"/>
              <a:buChar char="»"/>
              <a:defRPr sz="2000" b="0" i="0" u="none" strike="noStrike" cap="none">
                <a:solidFill>
                  <a:srgbClr val="81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68312" y="6669087"/>
            <a:ext cx="1162050" cy="215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19437" y="6669087"/>
            <a:ext cx="2895600" cy="21748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669087"/>
            <a:ext cx="2133600" cy="215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919191"/>
              </a:buClr>
              <a:buSzPct val="25000"/>
              <a:buFont typeface="Arial"/>
              <a:buNone/>
            </a:pPr>
            <a:fld id="{00000000-1234-1234-1234-123412341234}" type="slidenum">
              <a:rPr lang="en-US" sz="1200" b="0" i="0" u="none">
                <a:solidFill>
                  <a:srgbClr val="919191"/>
                </a:solidFill>
                <a:latin typeface="Arial"/>
                <a:ea typeface="Arial"/>
                <a:cs typeface="Arial"/>
                <a:sym typeface="Arial"/>
              </a:rPr>
              <a:t>‹#›</a:t>
            </a:fld>
            <a:endParaRPr lang="en-US" sz="1200" b="0" i="0" u="none">
              <a:solidFill>
                <a:srgbClr val="9191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hyperlink" Target="http://www.aidtransparency.ne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541337" y="2511425"/>
            <a:ext cx="7772400" cy="12239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dirty="0">
                <a:solidFill>
                  <a:srgbClr val="25247B"/>
                </a:solidFill>
                <a:latin typeface="Calibri"/>
                <a:ea typeface="Calibri"/>
                <a:cs typeface="Calibri"/>
                <a:sym typeface="Calibri"/>
              </a:rPr>
              <a:t>IATI – An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How is IATI data being used?</a:t>
            </a:r>
          </a:p>
        </p:txBody>
      </p:sp>
      <p:pic>
        <p:nvPicPr>
          <p:cNvPr id="351" name="Shape 3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7500" y="1189037"/>
            <a:ext cx="4046537" cy="2017712"/>
          </a:xfrm>
          <a:prstGeom prst="roundRect">
            <a:avLst>
              <a:gd name="adj" fmla="val 16667"/>
            </a:avLst>
          </a:prstGeom>
          <a:noFill/>
          <a:ln>
            <a:noFill/>
          </a:ln>
        </p:spPr>
      </p:pic>
      <p:sp>
        <p:nvSpPr>
          <p:cNvPr id="352" name="Shape 352"/>
          <p:cNvSpPr/>
          <p:nvPr/>
        </p:nvSpPr>
        <p:spPr>
          <a:xfrm>
            <a:off x="4787900" y="1844675"/>
            <a:ext cx="3529012" cy="720725"/>
          </a:xfrm>
          <a:prstGeom prst="roundRect">
            <a:avLst>
              <a:gd name="adj" fmla="val 16667"/>
            </a:avLst>
          </a:prstGeom>
          <a:solidFill>
            <a:srgbClr val="0092D0"/>
          </a:solidFill>
          <a:ln w="25400" cap="flat" cmpd="sng">
            <a:solidFill>
              <a:srgbClr val="0092D0"/>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BFCF2"/>
              </a:buClr>
              <a:buSzPct val="25000"/>
              <a:buFont typeface="Calibri"/>
              <a:buNone/>
            </a:pPr>
            <a:r>
              <a:rPr lang="en-US" sz="2400" b="1" i="0" u="none">
                <a:solidFill>
                  <a:srgbClr val="FBFCF2"/>
                </a:solidFill>
                <a:latin typeface="Calibri"/>
                <a:ea typeface="Calibri"/>
                <a:cs typeface="Calibri"/>
                <a:sym typeface="Calibri"/>
              </a:rPr>
              <a:t>devtracker.dfid.gov.uk</a:t>
            </a:r>
          </a:p>
        </p:txBody>
      </p:sp>
      <p:pic>
        <p:nvPicPr>
          <p:cNvPr id="353" name="Shape 35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492625" y="2846387"/>
            <a:ext cx="4310062" cy="2286000"/>
          </a:xfrm>
          <a:prstGeom prst="roundRect">
            <a:avLst>
              <a:gd name="adj" fmla="val 16667"/>
            </a:avLst>
          </a:prstGeom>
          <a:noFill/>
          <a:ln>
            <a:noFill/>
          </a:ln>
        </p:spPr>
      </p:pic>
      <p:sp>
        <p:nvSpPr>
          <p:cNvPr id="354" name="Shape 354"/>
          <p:cNvSpPr/>
          <p:nvPr/>
        </p:nvSpPr>
        <p:spPr>
          <a:xfrm>
            <a:off x="539750" y="3573462"/>
            <a:ext cx="3527425" cy="719137"/>
          </a:xfrm>
          <a:prstGeom prst="roundRect">
            <a:avLst>
              <a:gd name="adj" fmla="val 16667"/>
            </a:avLst>
          </a:prstGeom>
          <a:solidFill>
            <a:srgbClr val="0092D0"/>
          </a:solidFill>
          <a:ln w="25400" cap="flat" cmpd="sng">
            <a:solidFill>
              <a:srgbClr val="0092D0"/>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BFCF2"/>
              </a:buClr>
              <a:buSzPct val="25000"/>
              <a:buFont typeface="Calibri"/>
              <a:buNone/>
            </a:pPr>
            <a:r>
              <a:rPr lang="en-US" sz="2400" b="1" i="0" u="none">
                <a:solidFill>
                  <a:srgbClr val="FBFCF2"/>
                </a:solidFill>
                <a:latin typeface="Calibri"/>
                <a:ea typeface="Calibri"/>
                <a:cs typeface="Calibri"/>
                <a:sym typeface="Calibri"/>
              </a:rPr>
              <a:t>www.openaid.nl</a:t>
            </a:r>
          </a:p>
        </p:txBody>
      </p:sp>
      <p:pic>
        <p:nvPicPr>
          <p:cNvPr id="355" name="Shape 35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36575" y="4572000"/>
            <a:ext cx="3608387" cy="1951037"/>
          </a:xfrm>
          <a:prstGeom prst="roundRect">
            <a:avLst>
              <a:gd name="adj" fmla="val 16667"/>
            </a:avLst>
          </a:prstGeom>
          <a:noFill/>
          <a:ln>
            <a:noFill/>
          </a:ln>
        </p:spPr>
      </p:pic>
      <p:sp>
        <p:nvSpPr>
          <p:cNvPr id="356" name="Shape 356"/>
          <p:cNvSpPr/>
          <p:nvPr/>
        </p:nvSpPr>
        <p:spPr>
          <a:xfrm>
            <a:off x="4716462" y="5373687"/>
            <a:ext cx="3527425" cy="719137"/>
          </a:xfrm>
          <a:prstGeom prst="roundRect">
            <a:avLst>
              <a:gd name="adj" fmla="val 16667"/>
            </a:avLst>
          </a:prstGeom>
          <a:solidFill>
            <a:srgbClr val="0092D0"/>
          </a:solidFill>
          <a:ln w="25400" cap="flat" cmpd="sng">
            <a:solidFill>
              <a:srgbClr val="0092D0"/>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BFCF2"/>
              </a:buClr>
              <a:buSzPct val="25000"/>
              <a:buFont typeface="Calibri"/>
              <a:buNone/>
            </a:pPr>
            <a:r>
              <a:rPr lang="en-US" sz="2400" b="1" i="0" u="none">
                <a:solidFill>
                  <a:srgbClr val="FBFCF2"/>
                </a:solidFill>
                <a:latin typeface="Calibri"/>
                <a:ea typeface="Calibri"/>
                <a:cs typeface="Calibri"/>
                <a:sym typeface="Calibri"/>
              </a:rPr>
              <a:t>www.openaid.se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p:cNvPicPr preferRelativeResize="0"/>
          <p:nvPr/>
        </p:nvPicPr>
        <p:blipFill>
          <a:blip r:embed="rId3">
            <a:alphaModFix/>
          </a:blip>
          <a:stretch>
            <a:fillRect/>
          </a:stretch>
        </p:blipFill>
        <p:spPr>
          <a:xfrm>
            <a:off x="743500" y="1405775"/>
            <a:ext cx="2419350" cy="1885950"/>
          </a:xfrm>
          <a:prstGeom prst="rect">
            <a:avLst/>
          </a:prstGeom>
          <a:noFill/>
          <a:ln>
            <a:noFill/>
          </a:ln>
        </p:spPr>
      </p:pic>
      <p:sp>
        <p:nvSpPr>
          <p:cNvPr id="363" name="Shape 363"/>
          <p:cNvSpPr txBox="1"/>
          <p:nvPr/>
        </p:nvSpPr>
        <p:spPr>
          <a:xfrm>
            <a:off x="3162850" y="1612250"/>
            <a:ext cx="5925000" cy="1473000"/>
          </a:xfrm>
          <a:prstGeom prst="rect">
            <a:avLst/>
          </a:prstGeom>
          <a:noFill/>
          <a:ln>
            <a:noFill/>
          </a:ln>
        </p:spPr>
        <p:txBody>
          <a:bodyPr wrap="square" lIns="91425" tIns="91425" rIns="91425" bIns="91425" anchor="t" anchorCtr="0">
            <a:noAutofit/>
          </a:bodyPr>
          <a:lstStyle/>
          <a:p>
            <a:pPr lvl="0">
              <a:spcBef>
                <a:spcPts val="0"/>
              </a:spcBef>
              <a:buNone/>
            </a:pPr>
            <a:r>
              <a:rPr lang="en-US" sz="2400">
                <a:solidFill>
                  <a:schemeClr val="dk2"/>
                </a:solidFill>
              </a:rPr>
              <a:t>The government of Bangladesh have developed a home-grown Aid Information Management System that uses IATI data</a:t>
            </a:r>
          </a:p>
        </p:txBody>
      </p:sp>
      <p:pic>
        <p:nvPicPr>
          <p:cNvPr id="364" name="Shape 364"/>
          <p:cNvPicPr preferRelativeResize="0"/>
          <p:nvPr/>
        </p:nvPicPr>
        <p:blipFill>
          <a:blip r:embed="rId4">
            <a:alphaModFix/>
          </a:blip>
          <a:stretch>
            <a:fillRect/>
          </a:stretch>
        </p:blipFill>
        <p:spPr>
          <a:xfrm>
            <a:off x="5750075" y="3836950"/>
            <a:ext cx="3001100" cy="1565167"/>
          </a:xfrm>
          <a:prstGeom prst="rect">
            <a:avLst/>
          </a:prstGeom>
          <a:noFill/>
          <a:ln>
            <a:noFill/>
          </a:ln>
        </p:spPr>
      </p:pic>
      <p:sp>
        <p:nvSpPr>
          <p:cNvPr id="365" name="Shape 365"/>
          <p:cNvSpPr txBox="1"/>
          <p:nvPr/>
        </p:nvSpPr>
        <p:spPr>
          <a:xfrm>
            <a:off x="514375" y="3676500"/>
            <a:ext cx="5235600" cy="2139300"/>
          </a:xfrm>
          <a:prstGeom prst="rect">
            <a:avLst/>
          </a:prstGeom>
          <a:noFill/>
          <a:ln>
            <a:noFill/>
          </a:ln>
        </p:spPr>
        <p:txBody>
          <a:bodyPr wrap="square" lIns="91425" tIns="91425" rIns="91425" bIns="91425" anchor="ctr" anchorCtr="0">
            <a:noAutofit/>
          </a:bodyPr>
          <a:lstStyle/>
          <a:p>
            <a:pPr lvl="0" rtl="0">
              <a:spcBef>
                <a:spcPts val="0"/>
              </a:spcBef>
              <a:buNone/>
            </a:pPr>
            <a:r>
              <a:rPr lang="en-US" sz="2400">
                <a:solidFill>
                  <a:schemeClr val="dk2"/>
                </a:solidFill>
              </a:rPr>
              <a:t>Liberia used IATI data to inform the government’s response to the Ebola crisis </a:t>
            </a:r>
          </a:p>
        </p:txBody>
      </p:sp>
      <p:sp>
        <p:nvSpPr>
          <p:cNvPr id="366" name="Shape 366"/>
          <p:cNvSpPr txBox="1">
            <a:spLocks noGrp="1"/>
          </p:cNvSpPr>
          <p:nvPr>
            <p:ph type="title"/>
          </p:nvPr>
        </p:nvSpPr>
        <p:spPr>
          <a:xfrm>
            <a:off x="457200" y="404812"/>
            <a:ext cx="8229600" cy="8685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How is IATI data being used?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How is IATI governed?</a:t>
            </a:r>
          </a:p>
        </p:txBody>
      </p:sp>
      <p:pic>
        <p:nvPicPr>
          <p:cNvPr id="372" name="Shape 372"/>
          <p:cNvPicPr preferRelativeResize="0"/>
          <p:nvPr/>
        </p:nvPicPr>
        <p:blipFill rotWithShape="1">
          <a:blip r:embed="rId3">
            <a:alphaModFix/>
          </a:blip>
          <a:srcRect/>
          <a:stretch/>
        </p:blipFill>
        <p:spPr>
          <a:xfrm>
            <a:off x="1714500" y="1214437"/>
            <a:ext cx="5267325" cy="5429250"/>
          </a:xfrm>
          <a:prstGeom prst="rect">
            <a:avLst/>
          </a:prstGeom>
          <a:noFill/>
          <a:ln>
            <a:noFill/>
          </a:ln>
        </p:spPr>
      </p:pic>
      <p:pic>
        <p:nvPicPr>
          <p:cNvPr id="373" name="Shape 373"/>
          <p:cNvPicPr preferRelativeResize="0"/>
          <p:nvPr/>
        </p:nvPicPr>
        <p:blipFill rotWithShape="1">
          <a:blip r:embed="rId4">
            <a:alphaModFix/>
          </a:blip>
          <a:srcRect/>
          <a:stretch/>
        </p:blipFill>
        <p:spPr>
          <a:xfrm>
            <a:off x="428625" y="2071687"/>
            <a:ext cx="1238250" cy="2857500"/>
          </a:xfrm>
          <a:prstGeom prst="rect">
            <a:avLst/>
          </a:prstGeom>
          <a:noFill/>
          <a:ln>
            <a:noFill/>
          </a:ln>
        </p:spPr>
      </p:pic>
      <p:pic>
        <p:nvPicPr>
          <p:cNvPr id="374" name="Shape 374"/>
          <p:cNvPicPr preferRelativeResize="0"/>
          <p:nvPr/>
        </p:nvPicPr>
        <p:blipFill rotWithShape="1">
          <a:blip r:embed="rId5">
            <a:alphaModFix/>
          </a:blip>
          <a:srcRect/>
          <a:stretch/>
        </p:blipFill>
        <p:spPr>
          <a:xfrm>
            <a:off x="7000875" y="1428750"/>
            <a:ext cx="1609725" cy="1085850"/>
          </a:xfrm>
          <a:prstGeom prst="rect">
            <a:avLst/>
          </a:prstGeom>
          <a:noFill/>
          <a:ln>
            <a:noFill/>
          </a:ln>
        </p:spPr>
      </p:pic>
      <p:pic>
        <p:nvPicPr>
          <p:cNvPr id="375" name="Shape 375"/>
          <p:cNvPicPr preferRelativeResize="0"/>
          <p:nvPr/>
        </p:nvPicPr>
        <p:blipFill rotWithShape="1">
          <a:blip r:embed="rId6">
            <a:alphaModFix/>
          </a:blip>
          <a:srcRect/>
          <a:stretch/>
        </p:blipFill>
        <p:spPr>
          <a:xfrm>
            <a:off x="7000875" y="3500437"/>
            <a:ext cx="1552575" cy="742950"/>
          </a:xfrm>
          <a:prstGeom prst="rect">
            <a:avLst/>
          </a:prstGeom>
          <a:noFill/>
          <a:ln>
            <a:noFill/>
          </a:ln>
        </p:spPr>
      </p:pic>
      <p:pic>
        <p:nvPicPr>
          <p:cNvPr id="376" name="Shape 376"/>
          <p:cNvPicPr preferRelativeResize="0"/>
          <p:nvPr/>
        </p:nvPicPr>
        <p:blipFill rotWithShape="1">
          <a:blip r:embed="rId7">
            <a:alphaModFix/>
          </a:blip>
          <a:srcRect/>
          <a:stretch/>
        </p:blipFill>
        <p:spPr>
          <a:xfrm>
            <a:off x="6929437" y="5286375"/>
            <a:ext cx="1752600" cy="971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What are the next steps for IATI?</a:t>
            </a:r>
          </a:p>
        </p:txBody>
      </p:sp>
      <p:sp>
        <p:nvSpPr>
          <p:cNvPr id="382" name="Shape 382"/>
          <p:cNvSpPr/>
          <p:nvPr/>
        </p:nvSpPr>
        <p:spPr>
          <a:xfrm>
            <a:off x="1116012" y="2781300"/>
            <a:ext cx="1655762"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3" name="Shape 383"/>
          <p:cNvSpPr txBox="1"/>
          <p:nvPr/>
        </p:nvSpPr>
        <p:spPr>
          <a:xfrm>
            <a:off x="971550" y="4149725"/>
            <a:ext cx="1944687" cy="461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a:solidFill>
                  <a:schemeClr val="dk1"/>
                </a:solidFill>
                <a:latin typeface="Calibri"/>
                <a:ea typeface="Calibri"/>
                <a:cs typeface="Calibri"/>
                <a:sym typeface="Calibri"/>
              </a:rPr>
              <a:t>More data</a:t>
            </a:r>
          </a:p>
        </p:txBody>
      </p:sp>
      <p:sp>
        <p:nvSpPr>
          <p:cNvPr id="384" name="Shape 384"/>
          <p:cNvSpPr/>
          <p:nvPr/>
        </p:nvSpPr>
        <p:spPr>
          <a:xfrm>
            <a:off x="3708400" y="2781300"/>
            <a:ext cx="1655762"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5" name="Shape 385"/>
          <p:cNvSpPr txBox="1"/>
          <p:nvPr/>
        </p:nvSpPr>
        <p:spPr>
          <a:xfrm>
            <a:off x="3635375" y="4076700"/>
            <a:ext cx="1944687" cy="8302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a:solidFill>
                  <a:schemeClr val="dk1"/>
                </a:solidFill>
                <a:latin typeface="Calibri"/>
                <a:ea typeface="Calibri"/>
                <a:cs typeface="Calibri"/>
                <a:sym typeface="Calibri"/>
              </a:rPr>
              <a:t>Better quality data</a:t>
            </a:r>
          </a:p>
        </p:txBody>
      </p:sp>
      <p:sp>
        <p:nvSpPr>
          <p:cNvPr id="386" name="Shape 386"/>
          <p:cNvSpPr/>
          <p:nvPr/>
        </p:nvSpPr>
        <p:spPr>
          <a:xfrm>
            <a:off x="6299200" y="2781300"/>
            <a:ext cx="1655762"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7" name="Shape 387"/>
          <p:cNvSpPr txBox="1"/>
          <p:nvPr/>
        </p:nvSpPr>
        <p:spPr>
          <a:xfrm>
            <a:off x="6154737" y="4076700"/>
            <a:ext cx="1944687" cy="8302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a:solidFill>
                  <a:schemeClr val="dk1"/>
                </a:solidFill>
                <a:latin typeface="Calibri"/>
                <a:ea typeface="Calibri"/>
                <a:cs typeface="Calibri"/>
                <a:sym typeface="Calibri"/>
              </a:rPr>
              <a:t>Data being used</a:t>
            </a:r>
          </a:p>
        </p:txBody>
      </p:sp>
      <p:pic>
        <p:nvPicPr>
          <p:cNvPr id="388" name="Shape 388" descr="icon_51822.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76375" y="2925762"/>
            <a:ext cx="935037" cy="935037"/>
          </a:xfrm>
          <a:prstGeom prst="rect">
            <a:avLst/>
          </a:prstGeom>
          <a:noFill/>
          <a:ln>
            <a:noFill/>
          </a:ln>
        </p:spPr>
      </p:pic>
      <p:pic>
        <p:nvPicPr>
          <p:cNvPr id="389" name="Shape 389" descr="icon_39908.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11637" y="2970212"/>
            <a:ext cx="720725" cy="720725"/>
          </a:xfrm>
          <a:prstGeom prst="rect">
            <a:avLst/>
          </a:prstGeom>
          <a:noFill/>
          <a:ln>
            <a:noFill/>
          </a:ln>
        </p:spPr>
      </p:pic>
      <p:pic>
        <p:nvPicPr>
          <p:cNvPr id="390" name="Shape 390" descr="icon_3117.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731000" y="2925762"/>
            <a:ext cx="836612" cy="8366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500062" y="642937"/>
            <a:ext cx="7772400" cy="5715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a:latin typeface="Calibri"/>
                <a:ea typeface="Calibri"/>
                <a:cs typeface="Calibri"/>
                <a:sym typeface="Calibri"/>
              </a:rPr>
              <a:t>More information...</a:t>
            </a:r>
            <a:br>
              <a:rPr lang="en-US" sz="4000" b="0" i="0" u="none" strike="noStrike" cap="none">
                <a:solidFill>
                  <a:srgbClr val="25247B"/>
                </a:solidFill>
                <a:latin typeface="Calibri"/>
                <a:ea typeface="Calibri"/>
                <a:cs typeface="Calibri"/>
                <a:sym typeface="Calibri"/>
              </a:rPr>
            </a:br>
            <a:r>
              <a:rPr lang="en-US" sz="4000" b="0" i="0" u="none" strike="noStrike" cap="none">
                <a:solidFill>
                  <a:srgbClr val="25247B"/>
                </a:solidFill>
                <a:latin typeface="Calibri"/>
                <a:ea typeface="Calibri"/>
                <a:cs typeface="Calibri"/>
                <a:sym typeface="Calibri"/>
              </a:rPr>
              <a:t>	</a:t>
            </a:r>
            <a:r>
              <a:rPr lang="en-US" sz="2400" b="0" u="sng">
                <a:solidFill>
                  <a:schemeClr val="hlink"/>
                </a:solidFill>
                <a:hlinkClick r:id="rId3"/>
              </a:rPr>
              <a:t>www.aidtransparency.net</a:t>
            </a:r>
          </a:p>
          <a:p>
            <a:pPr marL="0" marR="0" lvl="0" indent="0" algn="ctr" rtl="0">
              <a:lnSpc>
                <a:spcPct val="100000"/>
              </a:lnSpc>
              <a:spcBef>
                <a:spcPts val="0"/>
              </a:spcBef>
              <a:spcAft>
                <a:spcPts val="0"/>
              </a:spcAft>
              <a:buClr>
                <a:srgbClr val="25247B"/>
              </a:buClr>
              <a:buSzPct val="25000"/>
              <a:buFont typeface="Calibri"/>
              <a:buNone/>
            </a:pPr>
            <a:endParaRPr sz="2400" b="0">
              <a:solidFill>
                <a:srgbClr val="A2AD00"/>
              </a:solidFill>
            </a:endParaRPr>
          </a:p>
          <a:p>
            <a:pPr marL="457200" lvl="0" indent="-355600" rtl="0">
              <a:lnSpc>
                <a:spcPct val="143478"/>
              </a:lnSpc>
              <a:spcBef>
                <a:spcPts val="1100"/>
              </a:spcBef>
              <a:spcAft>
                <a:spcPts val="1500"/>
              </a:spcAft>
              <a:buClr>
                <a:srgbClr val="303030"/>
              </a:buClr>
              <a:buSzPct val="100000"/>
            </a:pPr>
            <a:r>
              <a:rPr lang="en-US" sz="2000" b="0">
                <a:solidFill>
                  <a:srgbClr val="A2AD00"/>
                </a:solidFill>
              </a:rPr>
              <a:t>info@iatistandard.org</a:t>
            </a:r>
            <a:r>
              <a:rPr lang="en-US" sz="2000" b="0">
                <a:solidFill>
                  <a:srgbClr val="303030"/>
                </a:solidFill>
              </a:rPr>
              <a:t>: General enquiries about IATI, membership or governance</a:t>
            </a:r>
          </a:p>
          <a:p>
            <a:pPr marL="457200" lvl="0" indent="-355600" rtl="0">
              <a:lnSpc>
                <a:spcPct val="143478"/>
              </a:lnSpc>
              <a:spcBef>
                <a:spcPts val="1100"/>
              </a:spcBef>
              <a:spcAft>
                <a:spcPts val="1500"/>
              </a:spcAft>
              <a:buClr>
                <a:srgbClr val="303030"/>
              </a:buClr>
              <a:buSzPct val="100000"/>
            </a:pPr>
            <a:r>
              <a:rPr lang="en-US" sz="2000" b="0">
                <a:solidFill>
                  <a:srgbClr val="A2AD00"/>
                </a:solidFill>
              </a:rPr>
              <a:t>media@iatistandard.org</a:t>
            </a:r>
            <a:r>
              <a:rPr lang="en-US" sz="2000" b="0">
                <a:solidFill>
                  <a:srgbClr val="303030"/>
                </a:solidFill>
              </a:rPr>
              <a:t>: Media enquiries</a:t>
            </a:r>
          </a:p>
          <a:p>
            <a:pPr marL="457200" lvl="0" indent="-355600" rtl="0">
              <a:lnSpc>
                <a:spcPct val="143478"/>
              </a:lnSpc>
              <a:spcBef>
                <a:spcPts val="1100"/>
              </a:spcBef>
              <a:spcAft>
                <a:spcPts val="1500"/>
              </a:spcAft>
              <a:buClr>
                <a:srgbClr val="303030"/>
              </a:buClr>
              <a:buSzPct val="100000"/>
            </a:pPr>
            <a:r>
              <a:rPr lang="en-US" sz="2000" b="0">
                <a:solidFill>
                  <a:srgbClr val="A2AD00"/>
                </a:solidFill>
              </a:rPr>
              <a:t>support@iatistandard.org</a:t>
            </a:r>
            <a:r>
              <a:rPr lang="en-US" sz="2000" b="0">
                <a:solidFill>
                  <a:srgbClr val="303030"/>
                </a:solidFill>
              </a:rPr>
              <a:t>: Information and support on how to publish data to the IATI standard or any other technical enquiries.</a:t>
            </a:r>
          </a:p>
          <a:p>
            <a:pPr marL="457200" lvl="0" indent="-355600" rtl="0">
              <a:lnSpc>
                <a:spcPct val="143478"/>
              </a:lnSpc>
              <a:spcBef>
                <a:spcPts val="1100"/>
              </a:spcBef>
              <a:spcAft>
                <a:spcPts val="1500"/>
              </a:spcAft>
              <a:buClr>
                <a:srgbClr val="303030"/>
              </a:buClr>
              <a:buSzPct val="100000"/>
            </a:pPr>
            <a:r>
              <a:rPr lang="en-US" sz="2000" b="0">
                <a:solidFill>
                  <a:srgbClr val="A2AD00"/>
                </a:solidFill>
              </a:rPr>
              <a:t>code@iatistandard.org</a:t>
            </a:r>
            <a:r>
              <a:rPr lang="en-US" sz="2000" b="0">
                <a:solidFill>
                  <a:srgbClr val="303030"/>
                </a:solidFill>
              </a:rPr>
              <a:t>: Information and support for developers.</a:t>
            </a:r>
          </a:p>
          <a:p>
            <a:pPr marL="0" marR="0" lvl="0" indent="0" algn="ctr" rtl="0">
              <a:lnSpc>
                <a:spcPct val="100000"/>
              </a:lnSpc>
              <a:spcBef>
                <a:spcPts val="0"/>
              </a:spcBef>
              <a:spcAft>
                <a:spcPts val="0"/>
              </a:spcAft>
              <a:buClr>
                <a:srgbClr val="25247B"/>
              </a:buClr>
              <a:buSzPct val="25000"/>
              <a:buFont typeface="Calibri"/>
              <a:buNone/>
            </a:pPr>
            <a:endParaRPr sz="4000" b="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28625" y="357187"/>
            <a:ext cx="7772400" cy="1000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6000" b="1" i="0" u="none" strike="noStrike" cap="none" dirty="0">
                <a:solidFill>
                  <a:srgbClr val="25247B"/>
                </a:solidFill>
                <a:latin typeface="Calibri"/>
                <a:ea typeface="Calibri"/>
                <a:cs typeface="Calibri"/>
                <a:sym typeface="Calibri"/>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p:nvPr/>
        </p:nvSpPr>
        <p:spPr>
          <a:xfrm>
            <a:off x="323850" y="4365625"/>
            <a:ext cx="7704137" cy="1871662"/>
          </a:xfrm>
          <a:prstGeom prst="roundRect">
            <a:avLst>
              <a:gd name="adj" fmla="val 16667"/>
            </a:avLst>
          </a:prstGeom>
          <a:solidFill>
            <a:srgbClr val="0092D0"/>
          </a:solidFill>
          <a:ln w="76200" cap="flat" cmpd="sng">
            <a:solidFill>
              <a:srgbClr val="0092D0"/>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800" b="1" i="0" u="none">
                <a:solidFill>
                  <a:schemeClr val="lt1"/>
                </a:solidFill>
                <a:latin typeface="Calibri"/>
                <a:ea typeface="Calibri"/>
                <a:cs typeface="Calibri"/>
                <a:sym typeface="Calibri"/>
              </a:rPr>
              <a:t>Busan HLF 2011 </a:t>
            </a:r>
          </a:p>
        </p:txBody>
      </p:sp>
      <p:sp>
        <p:nvSpPr>
          <p:cNvPr id="272" name="Shape 272"/>
          <p:cNvSpPr/>
          <p:nvPr/>
        </p:nvSpPr>
        <p:spPr>
          <a:xfrm>
            <a:off x="323850" y="1484312"/>
            <a:ext cx="7704137" cy="2376487"/>
          </a:xfrm>
          <a:prstGeom prst="roundRect">
            <a:avLst>
              <a:gd name="adj" fmla="val 16667"/>
            </a:avLst>
          </a:prstGeom>
          <a:solidFill>
            <a:srgbClr val="0092D0"/>
          </a:solidFill>
          <a:ln w="76200" cap="flat" cmpd="sng">
            <a:solidFill>
              <a:srgbClr val="0092D0"/>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800" b="1" i="0" u="none">
                <a:solidFill>
                  <a:schemeClr val="lt1"/>
                </a:solidFill>
                <a:latin typeface="Calibri"/>
                <a:ea typeface="Calibri"/>
                <a:cs typeface="Calibri"/>
                <a:sym typeface="Calibri"/>
              </a:rPr>
              <a:t>Accra HLF 2008 </a:t>
            </a:r>
          </a:p>
        </p:txBody>
      </p:sp>
      <p:sp>
        <p:nvSpPr>
          <p:cNvPr id="273" name="Shape 273"/>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When was IATI launched?	</a:t>
            </a:r>
          </a:p>
        </p:txBody>
      </p:sp>
      <p:sp>
        <p:nvSpPr>
          <p:cNvPr id="274" name="Shape 274"/>
          <p:cNvSpPr/>
          <p:nvPr/>
        </p:nvSpPr>
        <p:spPr>
          <a:xfrm>
            <a:off x="611187" y="5157787"/>
            <a:ext cx="7489825" cy="1366837"/>
          </a:xfrm>
          <a:prstGeom prst="roundRect">
            <a:avLst>
              <a:gd name="adj" fmla="val 16667"/>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5" name="Shape 275"/>
          <p:cNvSpPr txBox="1"/>
          <p:nvPr/>
        </p:nvSpPr>
        <p:spPr>
          <a:xfrm>
            <a:off x="468312" y="4941887"/>
            <a:ext cx="7343775" cy="1384300"/>
          </a:xfrm>
          <a:prstGeom prst="rect">
            <a:avLst/>
          </a:prstGeom>
          <a:noFill/>
          <a:ln>
            <a:noFill/>
          </a:ln>
        </p:spPr>
        <p:txBody>
          <a:bodyPr wrap="square"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Calibri"/>
              <a:buNone/>
            </a:pPr>
            <a:r>
              <a:rPr lang="en-US" sz="2000" b="1" i="1" u="none">
                <a:solidFill>
                  <a:schemeClr val="lt1"/>
                </a:solidFill>
                <a:latin typeface="Calibri"/>
                <a:ea typeface="Calibri"/>
                <a:cs typeface="Calibri"/>
                <a:sym typeface="Calibri"/>
              </a:rPr>
              <a:t>“Implement a </a:t>
            </a:r>
            <a:r>
              <a:rPr lang="en-US" sz="2000" b="1" i="1" u="sng">
                <a:solidFill>
                  <a:schemeClr val="lt1"/>
                </a:solidFill>
                <a:latin typeface="Calibri"/>
                <a:ea typeface="Calibri"/>
                <a:cs typeface="Calibri"/>
                <a:sym typeface="Calibri"/>
              </a:rPr>
              <a:t>common, open standard</a:t>
            </a:r>
            <a:r>
              <a:rPr lang="en-US" sz="2000" b="1" i="1" u="none">
                <a:solidFill>
                  <a:schemeClr val="lt1"/>
                </a:solidFill>
                <a:latin typeface="Calibri"/>
                <a:ea typeface="Calibri"/>
                <a:cs typeface="Calibri"/>
                <a:sym typeface="Calibri"/>
              </a:rPr>
              <a:t>  for electronic publication of </a:t>
            </a:r>
            <a:r>
              <a:rPr lang="en-US" sz="2000" b="1" i="1" u="sng">
                <a:solidFill>
                  <a:schemeClr val="lt1"/>
                </a:solidFill>
                <a:latin typeface="Calibri"/>
                <a:ea typeface="Calibri"/>
                <a:cs typeface="Calibri"/>
                <a:sym typeface="Calibri"/>
              </a:rPr>
              <a:t>timely, comprehensive and forward looking</a:t>
            </a:r>
            <a:r>
              <a:rPr lang="en-US" sz="2000" b="1" i="1" u="none">
                <a:solidFill>
                  <a:schemeClr val="lt1"/>
                </a:solidFill>
                <a:latin typeface="Calibri"/>
                <a:ea typeface="Calibri"/>
                <a:cs typeface="Calibri"/>
                <a:sym typeface="Calibri"/>
              </a:rPr>
              <a:t> information on resources provided through development cooperation...”</a:t>
            </a:r>
          </a:p>
          <a:p>
            <a:pPr marL="0" marR="0" lvl="0" indent="0" algn="r" rtl="0">
              <a:lnSpc>
                <a:spcPct val="100000"/>
              </a:lnSpc>
              <a:spcBef>
                <a:spcPts val="0"/>
              </a:spcBef>
              <a:spcAft>
                <a:spcPts val="0"/>
              </a:spcAft>
              <a:buClr>
                <a:schemeClr val="lt1"/>
              </a:buClr>
              <a:buSzPct val="25000"/>
              <a:buFont typeface="Calibri"/>
              <a:buNone/>
            </a:pPr>
            <a:r>
              <a:rPr lang="en-US" sz="1800" b="0" i="1" u="none">
                <a:solidFill>
                  <a:schemeClr val="lt1"/>
                </a:solidFill>
                <a:latin typeface="Calibri"/>
                <a:ea typeface="Calibri"/>
                <a:cs typeface="Calibri"/>
                <a:sym typeface="Calibri"/>
              </a:rPr>
              <a:t>Busan Declaration Para. 23 c</a:t>
            </a:r>
          </a:p>
        </p:txBody>
      </p:sp>
      <p:sp>
        <p:nvSpPr>
          <p:cNvPr id="276" name="Shape 276"/>
          <p:cNvSpPr txBox="1"/>
          <p:nvPr/>
        </p:nvSpPr>
        <p:spPr>
          <a:xfrm>
            <a:off x="323850" y="1916112"/>
            <a:ext cx="7777162" cy="3092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100" b="1" i="0" u="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Calibri"/>
              <a:buNone/>
            </a:pPr>
            <a:r>
              <a:rPr lang="en-US" sz="2000" b="1" i="0" u="none" dirty="0">
                <a:solidFill>
                  <a:schemeClr val="lt1"/>
                </a:solidFill>
                <a:latin typeface="Calibri"/>
                <a:ea typeface="Calibri"/>
                <a:cs typeface="Calibri"/>
                <a:sym typeface="Calibri"/>
              </a:rPr>
              <a:t> </a:t>
            </a:r>
            <a:r>
              <a:rPr lang="en-US" sz="2000" b="1" i="1" u="none" dirty="0">
                <a:solidFill>
                  <a:schemeClr val="lt1"/>
                </a:solidFill>
                <a:latin typeface="Calibri"/>
                <a:ea typeface="Calibri"/>
                <a:cs typeface="Calibri"/>
                <a:sym typeface="Calibri"/>
              </a:rPr>
              <a:t>“publicly disclose </a:t>
            </a:r>
            <a:r>
              <a:rPr lang="en-US" sz="2000" b="1" i="1" u="sng" dirty="0">
                <a:solidFill>
                  <a:schemeClr val="lt1"/>
                </a:solidFill>
                <a:latin typeface="Calibri"/>
                <a:ea typeface="Calibri"/>
                <a:cs typeface="Calibri"/>
                <a:sym typeface="Calibri"/>
              </a:rPr>
              <a:t>regular, detailed and timely information </a:t>
            </a:r>
            <a:r>
              <a:rPr lang="en-US" sz="2000" b="1" i="1" u="none" dirty="0">
                <a:solidFill>
                  <a:schemeClr val="lt1"/>
                </a:solidFill>
                <a:latin typeface="Calibri"/>
                <a:ea typeface="Calibri"/>
                <a:cs typeface="Calibri"/>
                <a:sym typeface="Calibri"/>
              </a:rPr>
              <a:t>on </a:t>
            </a:r>
            <a:r>
              <a:rPr lang="en-US" sz="2000" b="1" i="1" u="sng" dirty="0">
                <a:solidFill>
                  <a:schemeClr val="lt1"/>
                </a:solidFill>
                <a:latin typeface="Calibri"/>
                <a:ea typeface="Calibri"/>
                <a:cs typeface="Calibri"/>
                <a:sym typeface="Calibri"/>
              </a:rPr>
              <a:t>volume</a:t>
            </a:r>
            <a:r>
              <a:rPr lang="en-US" sz="2000" b="1" i="1" u="none" dirty="0">
                <a:solidFill>
                  <a:schemeClr val="lt1"/>
                </a:solidFill>
                <a:latin typeface="Calibri"/>
                <a:ea typeface="Calibri"/>
                <a:cs typeface="Calibri"/>
                <a:sym typeface="Calibri"/>
              </a:rPr>
              <a:t>, </a:t>
            </a:r>
            <a:r>
              <a:rPr lang="en-US" sz="2000" b="1" i="1" u="sng" dirty="0">
                <a:solidFill>
                  <a:schemeClr val="lt1"/>
                </a:solidFill>
                <a:latin typeface="Calibri"/>
                <a:ea typeface="Calibri"/>
                <a:cs typeface="Calibri"/>
                <a:sym typeface="Calibri"/>
              </a:rPr>
              <a:t>allocation</a:t>
            </a:r>
            <a:r>
              <a:rPr lang="en-US" sz="2000" b="1" i="1" u="none" dirty="0">
                <a:solidFill>
                  <a:schemeClr val="lt1"/>
                </a:solidFill>
                <a:latin typeface="Calibri"/>
                <a:ea typeface="Calibri"/>
                <a:cs typeface="Calibri"/>
                <a:sym typeface="Calibri"/>
              </a:rPr>
              <a:t> and </a:t>
            </a:r>
            <a:r>
              <a:rPr lang="en-US" sz="2000" b="1" i="1" u="sng" dirty="0">
                <a:solidFill>
                  <a:schemeClr val="lt1"/>
                </a:solidFill>
                <a:latin typeface="Calibri"/>
                <a:ea typeface="Calibri"/>
                <a:cs typeface="Calibri"/>
                <a:sym typeface="Calibri"/>
              </a:rPr>
              <a:t>results</a:t>
            </a:r>
            <a:r>
              <a:rPr lang="en-US" sz="2000" b="1" i="1" u="none" dirty="0">
                <a:solidFill>
                  <a:schemeClr val="lt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Font typeface="Arial"/>
              <a:buNone/>
            </a:pPr>
            <a:endParaRPr sz="1600" b="1" i="1" u="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en-US" sz="2000" b="1" i="1" u="none" dirty="0">
                <a:solidFill>
                  <a:schemeClr val="lt1"/>
                </a:solidFill>
                <a:latin typeface="Calibri"/>
                <a:ea typeface="Calibri"/>
                <a:cs typeface="Calibri"/>
                <a:sym typeface="Calibri"/>
              </a:rPr>
              <a:t>“provide regular and timely information on </a:t>
            </a:r>
            <a:r>
              <a:rPr lang="en-US" sz="2000" b="1" i="1" u="sng" dirty="0">
                <a:solidFill>
                  <a:schemeClr val="lt1"/>
                </a:solidFill>
                <a:latin typeface="Calibri"/>
                <a:ea typeface="Calibri"/>
                <a:cs typeface="Calibri"/>
                <a:sym typeface="Calibri"/>
              </a:rPr>
              <a:t>forward expenditure </a:t>
            </a:r>
            <a:r>
              <a:rPr lang="en-US" sz="2000" b="1" i="1" u="none" dirty="0">
                <a:solidFill>
                  <a:schemeClr val="lt1"/>
                </a:solidFill>
                <a:latin typeface="Calibri"/>
                <a:ea typeface="Calibri"/>
                <a:cs typeface="Calibri"/>
                <a:sym typeface="Calibri"/>
              </a:rPr>
              <a:t>and implementation plans...”</a:t>
            </a:r>
          </a:p>
          <a:p>
            <a:pPr marL="0" marR="0" lvl="0" indent="0" algn="l" rtl="0">
              <a:lnSpc>
                <a:spcPct val="100000"/>
              </a:lnSpc>
              <a:spcBef>
                <a:spcPts val="0"/>
              </a:spcBef>
              <a:spcAft>
                <a:spcPts val="0"/>
              </a:spcAft>
              <a:buClr>
                <a:schemeClr val="lt1"/>
              </a:buClr>
              <a:buSzPct val="25000"/>
              <a:buFont typeface="Calibri"/>
              <a:buNone/>
            </a:pPr>
            <a:r>
              <a:rPr lang="en-US" sz="1800" b="1" i="1" u="none" dirty="0">
                <a:solidFill>
                  <a:schemeClr val="lt1"/>
                </a:solidFill>
                <a:latin typeface="Calibri"/>
                <a:ea typeface="Calibri"/>
                <a:cs typeface="Calibri"/>
                <a:sym typeface="Calibri"/>
              </a:rPr>
              <a:t>			          Accra Agenda for Action Para. 24a and 26b</a:t>
            </a:r>
          </a:p>
          <a:p>
            <a:pPr marL="0" marR="0" lvl="0" indent="0" algn="l" rtl="0">
              <a:lnSpc>
                <a:spcPct val="100000"/>
              </a:lnSpc>
              <a:spcBef>
                <a:spcPts val="0"/>
              </a:spcBef>
              <a:spcAft>
                <a:spcPts val="0"/>
              </a:spcAft>
              <a:buClr>
                <a:schemeClr val="dk1"/>
              </a:buClr>
              <a:buFont typeface="Arial"/>
              <a:buNone/>
            </a:pPr>
            <a:endParaRPr sz="1400" b="0" i="1" u="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1" i="0" u="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1" i="0" u="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1" i="0" u="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2176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What is IATI?</a:t>
            </a:r>
          </a:p>
        </p:txBody>
      </p:sp>
      <p:pic>
        <p:nvPicPr>
          <p:cNvPr id="198" name="Shape 198"/>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323850" y="1916112"/>
            <a:ext cx="2693987" cy="2625725"/>
          </a:xfrm>
          <a:prstGeom prst="rect">
            <a:avLst/>
          </a:prstGeom>
          <a:noFill/>
          <a:ln>
            <a:noFill/>
          </a:ln>
        </p:spPr>
      </p:pic>
      <p:pic>
        <p:nvPicPr>
          <p:cNvPr id="199" name="Shape 19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32137" y="1916112"/>
            <a:ext cx="3063875" cy="2667000"/>
          </a:xfrm>
          <a:prstGeom prst="rect">
            <a:avLst/>
          </a:prstGeom>
          <a:noFill/>
          <a:ln>
            <a:noFill/>
          </a:ln>
        </p:spPr>
      </p:pic>
      <p:pic>
        <p:nvPicPr>
          <p:cNvPr id="200" name="Shape 20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27762" y="1844675"/>
            <a:ext cx="2690812" cy="2689225"/>
          </a:xfrm>
          <a:prstGeom prst="rect">
            <a:avLst/>
          </a:prstGeom>
          <a:noFill/>
          <a:ln>
            <a:noFill/>
          </a:ln>
        </p:spPr>
      </p:pic>
      <p:sp>
        <p:nvSpPr>
          <p:cNvPr id="201" name="Shape 201"/>
          <p:cNvSpPr txBox="1"/>
          <p:nvPr/>
        </p:nvSpPr>
        <p:spPr>
          <a:xfrm>
            <a:off x="209525" y="4653000"/>
            <a:ext cx="2922600" cy="1008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3B3B3B"/>
              </a:buClr>
              <a:buSzPct val="25000"/>
              <a:buFont typeface="Calibri"/>
              <a:buNone/>
            </a:pPr>
            <a:r>
              <a:rPr lang="en-US" sz="2800" b="1" i="0" u="none">
                <a:solidFill>
                  <a:srgbClr val="3B3B3B"/>
                </a:solidFill>
                <a:latin typeface="Calibri"/>
                <a:ea typeface="Calibri"/>
                <a:cs typeface="Calibri"/>
                <a:sym typeface="Calibri"/>
              </a:rPr>
              <a:t>Multi-Stakeholder</a:t>
            </a:r>
          </a:p>
        </p:txBody>
      </p:sp>
      <p:sp>
        <p:nvSpPr>
          <p:cNvPr id="202" name="Shape 202"/>
          <p:cNvSpPr txBox="1"/>
          <p:nvPr/>
        </p:nvSpPr>
        <p:spPr>
          <a:xfrm>
            <a:off x="3419475" y="4652962"/>
            <a:ext cx="2232025" cy="10080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3B3B3B"/>
              </a:buClr>
              <a:buSzPct val="25000"/>
              <a:buFont typeface="Calibri"/>
              <a:buNone/>
            </a:pPr>
            <a:r>
              <a:rPr lang="en-US" sz="2800" b="1">
                <a:solidFill>
                  <a:srgbClr val="3B3B3B"/>
                </a:solidFill>
                <a:latin typeface="Calibri"/>
                <a:ea typeface="Calibri"/>
                <a:cs typeface="Calibri"/>
                <a:sym typeface="Calibri"/>
              </a:rPr>
              <a:t>Standard</a:t>
            </a:r>
          </a:p>
        </p:txBody>
      </p:sp>
      <p:sp>
        <p:nvSpPr>
          <p:cNvPr id="203" name="Shape 203"/>
          <p:cNvSpPr txBox="1"/>
          <p:nvPr/>
        </p:nvSpPr>
        <p:spPr>
          <a:xfrm>
            <a:off x="6516687" y="4724400"/>
            <a:ext cx="2159000" cy="10080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3B3B3B"/>
              </a:buClr>
              <a:buSzPct val="25000"/>
              <a:buFont typeface="Calibri"/>
              <a:buNone/>
            </a:pPr>
            <a:r>
              <a:rPr lang="en-US" sz="2800" b="1" i="0" u="none">
                <a:solidFill>
                  <a:srgbClr val="3B3B3B"/>
                </a:solidFill>
                <a:latin typeface="Calibri"/>
                <a:ea typeface="Calibri"/>
                <a:cs typeface="Calibri"/>
                <a:sym typeface="Calibri"/>
              </a:rPr>
              <a:t>Single point of access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Why d</a:t>
            </a:r>
            <a:r>
              <a:rPr lang="en-US" sz="4000">
                <a:latin typeface="Calibri"/>
                <a:ea typeface="Calibri"/>
                <a:cs typeface="Calibri"/>
                <a:sym typeface="Calibri"/>
              </a:rPr>
              <a:t>id</a:t>
            </a:r>
            <a:r>
              <a:rPr lang="en-US" sz="4000" b="1" i="0" u="none" strike="noStrike" cap="none">
                <a:solidFill>
                  <a:srgbClr val="25247B"/>
                </a:solidFill>
                <a:latin typeface="Calibri"/>
                <a:ea typeface="Calibri"/>
                <a:cs typeface="Calibri"/>
                <a:sym typeface="Calibri"/>
              </a:rPr>
              <a:t> we need IATI?</a:t>
            </a:r>
          </a:p>
        </p:txBody>
      </p:sp>
      <p:sp>
        <p:nvSpPr>
          <p:cNvPr id="209" name="Shape 209"/>
          <p:cNvSpPr/>
          <p:nvPr/>
        </p:nvSpPr>
        <p:spPr>
          <a:xfrm>
            <a:off x="611187" y="2420937"/>
            <a:ext cx="1657350"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0" name="Shape 210"/>
          <p:cNvSpPr txBox="1"/>
          <p:nvPr/>
        </p:nvSpPr>
        <p:spPr>
          <a:xfrm>
            <a:off x="468312" y="3644900"/>
            <a:ext cx="1943100" cy="7080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Different formats</a:t>
            </a:r>
          </a:p>
        </p:txBody>
      </p:sp>
      <p:sp>
        <p:nvSpPr>
          <p:cNvPr id="211" name="Shape 211"/>
          <p:cNvSpPr/>
          <p:nvPr/>
        </p:nvSpPr>
        <p:spPr>
          <a:xfrm>
            <a:off x="2700337" y="2420937"/>
            <a:ext cx="1655762"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Shape 212"/>
          <p:cNvSpPr txBox="1"/>
          <p:nvPr/>
        </p:nvSpPr>
        <p:spPr>
          <a:xfrm>
            <a:off x="2843212" y="3716337"/>
            <a:ext cx="1944687"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Hard to find</a:t>
            </a:r>
          </a:p>
        </p:txBody>
      </p:sp>
      <p:sp>
        <p:nvSpPr>
          <p:cNvPr id="213" name="Shape 213"/>
          <p:cNvSpPr/>
          <p:nvPr/>
        </p:nvSpPr>
        <p:spPr>
          <a:xfrm>
            <a:off x="4787900" y="2420937"/>
            <a:ext cx="1655762"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4" name="Shape 214"/>
          <p:cNvSpPr txBox="1"/>
          <p:nvPr/>
        </p:nvSpPr>
        <p:spPr>
          <a:xfrm>
            <a:off x="4859337" y="3716337"/>
            <a:ext cx="1944687"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Not current</a:t>
            </a:r>
          </a:p>
        </p:txBody>
      </p:sp>
      <p:sp>
        <p:nvSpPr>
          <p:cNvPr id="215" name="Shape 215"/>
          <p:cNvSpPr/>
          <p:nvPr/>
        </p:nvSpPr>
        <p:spPr>
          <a:xfrm>
            <a:off x="6875462" y="4437062"/>
            <a:ext cx="1657350"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Shape 216"/>
          <p:cNvSpPr txBox="1"/>
          <p:nvPr/>
        </p:nvSpPr>
        <p:spPr>
          <a:xfrm>
            <a:off x="6732587" y="5661025"/>
            <a:ext cx="1943100" cy="7080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Not comprehensive</a:t>
            </a:r>
          </a:p>
        </p:txBody>
      </p:sp>
      <p:sp>
        <p:nvSpPr>
          <p:cNvPr id="217" name="Shape 217"/>
          <p:cNvSpPr/>
          <p:nvPr/>
        </p:nvSpPr>
        <p:spPr>
          <a:xfrm>
            <a:off x="611187" y="4437062"/>
            <a:ext cx="1657350"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8" name="Shape 218"/>
          <p:cNvSpPr txBox="1"/>
          <p:nvPr/>
        </p:nvSpPr>
        <p:spPr>
          <a:xfrm>
            <a:off x="755650" y="5732462"/>
            <a:ext cx="1944687"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Inconsistent</a:t>
            </a:r>
          </a:p>
        </p:txBody>
      </p:sp>
      <p:sp>
        <p:nvSpPr>
          <p:cNvPr id="219" name="Shape 219"/>
          <p:cNvSpPr/>
          <p:nvPr/>
        </p:nvSpPr>
        <p:spPr>
          <a:xfrm>
            <a:off x="2700337" y="4437062"/>
            <a:ext cx="1655762"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Shape 220"/>
          <p:cNvSpPr txBox="1"/>
          <p:nvPr/>
        </p:nvSpPr>
        <p:spPr>
          <a:xfrm>
            <a:off x="2555875" y="5732462"/>
            <a:ext cx="1944687" cy="7080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In multiple locations</a:t>
            </a:r>
          </a:p>
        </p:txBody>
      </p:sp>
      <p:sp>
        <p:nvSpPr>
          <p:cNvPr id="221" name="Shape 221"/>
          <p:cNvSpPr/>
          <p:nvPr/>
        </p:nvSpPr>
        <p:spPr>
          <a:xfrm>
            <a:off x="4787900" y="4437062"/>
            <a:ext cx="1655762"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2" name="Shape 222"/>
          <p:cNvSpPr txBox="1"/>
          <p:nvPr/>
        </p:nvSpPr>
        <p:spPr>
          <a:xfrm>
            <a:off x="4716462" y="5661025"/>
            <a:ext cx="1943100" cy="7080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Not forward looking</a:t>
            </a:r>
          </a:p>
        </p:txBody>
      </p:sp>
      <p:sp>
        <p:nvSpPr>
          <p:cNvPr id="223" name="Shape 223"/>
          <p:cNvSpPr/>
          <p:nvPr/>
        </p:nvSpPr>
        <p:spPr>
          <a:xfrm>
            <a:off x="6875462" y="2420937"/>
            <a:ext cx="1657350" cy="1079500"/>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4" name="Shape 224"/>
          <p:cNvSpPr txBox="1"/>
          <p:nvPr/>
        </p:nvSpPr>
        <p:spPr>
          <a:xfrm>
            <a:off x="6732587" y="3716337"/>
            <a:ext cx="1943100" cy="4000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Not comparable</a:t>
            </a:r>
          </a:p>
        </p:txBody>
      </p:sp>
      <p:cxnSp>
        <p:nvCxnSpPr>
          <p:cNvPr id="225" name="Shape 225"/>
          <p:cNvCxnSpPr/>
          <p:nvPr/>
        </p:nvCxnSpPr>
        <p:spPr>
          <a:xfrm>
            <a:off x="971550" y="4652962"/>
            <a:ext cx="0" cy="792162"/>
          </a:xfrm>
          <a:prstGeom prst="straightConnector1">
            <a:avLst/>
          </a:prstGeom>
          <a:noFill/>
          <a:ln w="38100" cap="flat" cmpd="sng">
            <a:solidFill>
              <a:schemeClr val="dk1"/>
            </a:solidFill>
            <a:prstDash val="solid"/>
            <a:miter lim="8000"/>
            <a:headEnd type="none" w="med" len="med"/>
            <a:tailEnd type="none" w="med" len="med"/>
          </a:ln>
        </p:spPr>
      </p:cxnSp>
      <p:cxnSp>
        <p:nvCxnSpPr>
          <p:cNvPr id="226" name="Shape 226"/>
          <p:cNvCxnSpPr/>
          <p:nvPr/>
        </p:nvCxnSpPr>
        <p:spPr>
          <a:xfrm>
            <a:off x="1187450" y="4581525"/>
            <a:ext cx="0" cy="792162"/>
          </a:xfrm>
          <a:prstGeom prst="straightConnector1">
            <a:avLst/>
          </a:prstGeom>
          <a:noFill/>
          <a:ln w="38100" cap="flat" cmpd="sng">
            <a:solidFill>
              <a:schemeClr val="dk1"/>
            </a:solidFill>
            <a:prstDash val="solid"/>
            <a:miter lim="8000"/>
            <a:headEnd type="none" w="med" len="med"/>
            <a:tailEnd type="none" w="med" len="med"/>
          </a:ln>
        </p:spPr>
      </p:cxnSp>
      <p:cxnSp>
        <p:nvCxnSpPr>
          <p:cNvPr id="227" name="Shape 227"/>
          <p:cNvCxnSpPr/>
          <p:nvPr/>
        </p:nvCxnSpPr>
        <p:spPr>
          <a:xfrm>
            <a:off x="1619250" y="4508500"/>
            <a:ext cx="0" cy="792162"/>
          </a:xfrm>
          <a:prstGeom prst="straightConnector1">
            <a:avLst/>
          </a:prstGeom>
          <a:noFill/>
          <a:ln w="38100" cap="flat" cmpd="sng">
            <a:solidFill>
              <a:schemeClr val="dk1"/>
            </a:solidFill>
            <a:prstDash val="solid"/>
            <a:miter lim="8000"/>
            <a:headEnd type="none" w="med" len="med"/>
            <a:tailEnd type="none" w="med" len="med"/>
          </a:ln>
        </p:spPr>
      </p:cxnSp>
      <p:cxnSp>
        <p:nvCxnSpPr>
          <p:cNvPr id="228" name="Shape 228"/>
          <p:cNvCxnSpPr/>
          <p:nvPr/>
        </p:nvCxnSpPr>
        <p:spPr>
          <a:xfrm>
            <a:off x="1835150" y="4652962"/>
            <a:ext cx="0" cy="792162"/>
          </a:xfrm>
          <a:prstGeom prst="straightConnector1">
            <a:avLst/>
          </a:prstGeom>
          <a:noFill/>
          <a:ln w="38100" cap="flat" cmpd="sng">
            <a:solidFill>
              <a:schemeClr val="dk1"/>
            </a:solidFill>
            <a:prstDash val="solid"/>
            <a:miter lim="8000"/>
            <a:headEnd type="none" w="med" len="med"/>
            <a:tailEnd type="none" w="med" len="med"/>
          </a:ln>
        </p:spPr>
      </p:cxnSp>
      <p:cxnSp>
        <p:nvCxnSpPr>
          <p:cNvPr id="229" name="Shape 229"/>
          <p:cNvCxnSpPr/>
          <p:nvPr/>
        </p:nvCxnSpPr>
        <p:spPr>
          <a:xfrm>
            <a:off x="1403350" y="4652962"/>
            <a:ext cx="0" cy="792162"/>
          </a:xfrm>
          <a:prstGeom prst="straightConnector1">
            <a:avLst/>
          </a:prstGeom>
          <a:noFill/>
          <a:ln w="38100" cap="flat" cmpd="sng">
            <a:solidFill>
              <a:schemeClr val="dk1"/>
            </a:solidFill>
            <a:prstDash val="solid"/>
            <a:miter lim="8000"/>
            <a:headEnd type="none" w="med" len="med"/>
            <a:tailEnd type="none" w="med" len="med"/>
          </a:ln>
        </p:spPr>
      </p:cxnSp>
      <p:sp>
        <p:nvSpPr>
          <p:cNvPr id="230" name="Shape 230"/>
          <p:cNvSpPr/>
          <p:nvPr/>
        </p:nvSpPr>
        <p:spPr>
          <a:xfrm>
            <a:off x="611187" y="1412875"/>
            <a:ext cx="7848600" cy="792162"/>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BFCF2"/>
              </a:buClr>
              <a:buSzPct val="25000"/>
              <a:buFont typeface="Calibri"/>
              <a:buNone/>
            </a:pPr>
            <a:r>
              <a:rPr lang="en-US" sz="2800" b="1" i="0" u="none">
                <a:solidFill>
                  <a:srgbClr val="FBFCF2"/>
                </a:solidFill>
                <a:latin typeface="Calibri"/>
                <a:ea typeface="Calibri"/>
                <a:cs typeface="Calibri"/>
                <a:sym typeface="Calibri"/>
              </a:rPr>
              <a:t>There’s lots of information available but it’s...</a:t>
            </a:r>
          </a:p>
        </p:txBody>
      </p:sp>
      <p:pic>
        <p:nvPicPr>
          <p:cNvPr id="231" name="Shape 231" descr="icon_62588 attribute.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2987" y="2565400"/>
            <a:ext cx="792162" cy="792162"/>
          </a:xfrm>
          <a:prstGeom prst="rect">
            <a:avLst/>
          </a:prstGeom>
          <a:noFill/>
          <a:ln>
            <a:noFill/>
          </a:ln>
        </p:spPr>
      </p:pic>
      <p:pic>
        <p:nvPicPr>
          <p:cNvPr id="232" name="Shape 232" descr="icon_9006 attribute.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32137" y="2565400"/>
            <a:ext cx="792162" cy="792162"/>
          </a:xfrm>
          <a:prstGeom prst="rect">
            <a:avLst/>
          </a:prstGeom>
          <a:noFill/>
          <a:ln>
            <a:noFill/>
          </a:ln>
        </p:spPr>
      </p:pic>
      <p:pic>
        <p:nvPicPr>
          <p:cNvPr id="233" name="Shape 233" descr="icon_1194.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148262" y="2492375"/>
            <a:ext cx="952500" cy="954087"/>
          </a:xfrm>
          <a:prstGeom prst="rect">
            <a:avLst/>
          </a:prstGeom>
          <a:noFill/>
          <a:ln>
            <a:noFill/>
          </a:ln>
        </p:spPr>
      </p:pic>
      <p:pic>
        <p:nvPicPr>
          <p:cNvPr id="234" name="Shape 234" descr="icon_9518 attribute.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92950" y="2781300"/>
            <a:ext cx="376237" cy="376237"/>
          </a:xfrm>
          <a:prstGeom prst="rect">
            <a:avLst/>
          </a:prstGeom>
          <a:noFill/>
          <a:ln>
            <a:noFill/>
          </a:ln>
        </p:spPr>
      </p:pic>
      <p:pic>
        <p:nvPicPr>
          <p:cNvPr id="235" name="Shape 235" descr="icon_9518 attribute.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885112" y="2781300"/>
            <a:ext cx="376237" cy="376237"/>
          </a:xfrm>
          <a:prstGeom prst="rect">
            <a:avLst/>
          </a:prstGeom>
          <a:noFill/>
          <a:ln>
            <a:noFill/>
          </a:ln>
        </p:spPr>
      </p:pic>
      <p:pic>
        <p:nvPicPr>
          <p:cNvPr id="236" name="Shape 236" descr="icon_7962 attribute.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451725" y="2708275"/>
            <a:ext cx="433387" cy="433387"/>
          </a:xfrm>
          <a:prstGeom prst="rect">
            <a:avLst/>
          </a:prstGeom>
          <a:noFill/>
          <a:ln>
            <a:noFill/>
          </a:ln>
        </p:spPr>
      </p:pic>
      <p:pic>
        <p:nvPicPr>
          <p:cNvPr id="237" name="Shape 237" descr="icon_13378 attribute.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843212" y="4581525"/>
            <a:ext cx="809625" cy="809625"/>
          </a:xfrm>
          <a:prstGeom prst="rect">
            <a:avLst/>
          </a:prstGeom>
          <a:noFill/>
          <a:ln>
            <a:noFill/>
          </a:ln>
        </p:spPr>
      </p:pic>
      <p:pic>
        <p:nvPicPr>
          <p:cNvPr id="238" name="Shape 238" descr="icon_13378 attribute.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419475" y="4581525"/>
            <a:ext cx="809625" cy="809625"/>
          </a:xfrm>
          <a:prstGeom prst="rect">
            <a:avLst/>
          </a:prstGeom>
          <a:noFill/>
          <a:ln>
            <a:noFill/>
          </a:ln>
        </p:spPr>
      </p:pic>
      <p:pic>
        <p:nvPicPr>
          <p:cNvPr id="239" name="Shape 239" descr="icon_203.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219700" y="4581525"/>
            <a:ext cx="765175" cy="763587"/>
          </a:xfrm>
          <a:prstGeom prst="rect">
            <a:avLst/>
          </a:prstGeom>
          <a:noFill/>
          <a:ln>
            <a:noFill/>
          </a:ln>
        </p:spPr>
      </p:pic>
      <p:pic>
        <p:nvPicPr>
          <p:cNvPr id="240" name="Shape 240" descr="icon_544.png"/>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308850" y="4652962"/>
            <a:ext cx="736600" cy="7381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23850" y="333375"/>
            <a:ext cx="8569325"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How does IATI overcome these issues?</a:t>
            </a:r>
          </a:p>
        </p:txBody>
      </p:sp>
      <p:sp>
        <p:nvSpPr>
          <p:cNvPr id="246" name="Shape 246"/>
          <p:cNvSpPr/>
          <p:nvPr/>
        </p:nvSpPr>
        <p:spPr>
          <a:xfrm>
            <a:off x="1116012" y="2420937"/>
            <a:ext cx="1655762" cy="1079500"/>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Shape 247"/>
          <p:cNvSpPr txBox="1"/>
          <p:nvPr/>
        </p:nvSpPr>
        <p:spPr>
          <a:xfrm>
            <a:off x="971550" y="3573462"/>
            <a:ext cx="1944687" cy="1016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In a standardised format </a:t>
            </a:r>
          </a:p>
        </p:txBody>
      </p:sp>
      <p:sp>
        <p:nvSpPr>
          <p:cNvPr id="248" name="Shape 248"/>
          <p:cNvSpPr/>
          <p:nvPr/>
        </p:nvSpPr>
        <p:spPr>
          <a:xfrm>
            <a:off x="3708400" y="2420937"/>
            <a:ext cx="1655762" cy="1079500"/>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Shape 249"/>
          <p:cNvSpPr txBox="1"/>
          <p:nvPr/>
        </p:nvSpPr>
        <p:spPr>
          <a:xfrm>
            <a:off x="3635375" y="3716337"/>
            <a:ext cx="1944687" cy="7080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Updated Regularly</a:t>
            </a:r>
          </a:p>
        </p:txBody>
      </p:sp>
      <p:sp>
        <p:nvSpPr>
          <p:cNvPr id="250" name="Shape 250"/>
          <p:cNvSpPr/>
          <p:nvPr/>
        </p:nvSpPr>
        <p:spPr>
          <a:xfrm>
            <a:off x="6300787" y="2420937"/>
            <a:ext cx="1655762" cy="1079500"/>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1" name="Shape 251"/>
          <p:cNvSpPr txBox="1"/>
          <p:nvPr/>
        </p:nvSpPr>
        <p:spPr>
          <a:xfrm>
            <a:off x="6156325" y="3716337"/>
            <a:ext cx="1944687" cy="7080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From a range of actors</a:t>
            </a:r>
          </a:p>
        </p:txBody>
      </p:sp>
      <p:sp>
        <p:nvSpPr>
          <p:cNvPr id="252" name="Shape 252"/>
          <p:cNvSpPr/>
          <p:nvPr/>
        </p:nvSpPr>
        <p:spPr>
          <a:xfrm>
            <a:off x="1116012" y="4581525"/>
            <a:ext cx="1655762" cy="1079500"/>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3" name="Shape 253"/>
          <p:cNvSpPr txBox="1"/>
          <p:nvPr/>
        </p:nvSpPr>
        <p:spPr>
          <a:xfrm>
            <a:off x="1042987" y="5876925"/>
            <a:ext cx="1944687"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All in one place</a:t>
            </a:r>
          </a:p>
        </p:txBody>
      </p:sp>
      <p:sp>
        <p:nvSpPr>
          <p:cNvPr id="254" name="Shape 254"/>
          <p:cNvSpPr/>
          <p:nvPr/>
        </p:nvSpPr>
        <p:spPr>
          <a:xfrm>
            <a:off x="3708400" y="4581525"/>
            <a:ext cx="1655762" cy="1079500"/>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5" name="Shape 255"/>
          <p:cNvSpPr txBox="1"/>
          <p:nvPr/>
        </p:nvSpPr>
        <p:spPr>
          <a:xfrm>
            <a:off x="3563937" y="5876925"/>
            <a:ext cx="1944687" cy="4000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Forward looking</a:t>
            </a:r>
          </a:p>
        </p:txBody>
      </p:sp>
      <p:sp>
        <p:nvSpPr>
          <p:cNvPr id="256" name="Shape 256"/>
          <p:cNvSpPr/>
          <p:nvPr/>
        </p:nvSpPr>
        <p:spPr>
          <a:xfrm>
            <a:off x="6372225" y="4652962"/>
            <a:ext cx="1655762" cy="1079500"/>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7" name="Shape 257"/>
          <p:cNvSpPr txBox="1"/>
          <p:nvPr/>
        </p:nvSpPr>
        <p:spPr>
          <a:xfrm>
            <a:off x="6227762" y="5876925"/>
            <a:ext cx="1944687" cy="4000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Comparable</a:t>
            </a:r>
          </a:p>
        </p:txBody>
      </p:sp>
      <p:sp>
        <p:nvSpPr>
          <p:cNvPr id="258" name="Shape 258"/>
          <p:cNvSpPr/>
          <p:nvPr/>
        </p:nvSpPr>
        <p:spPr>
          <a:xfrm>
            <a:off x="611187" y="1412875"/>
            <a:ext cx="7848600" cy="792162"/>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BFCF2"/>
              </a:buClr>
              <a:buSzPct val="25000"/>
              <a:buFont typeface="Calibri"/>
              <a:buNone/>
            </a:pPr>
            <a:r>
              <a:rPr lang="en-US" sz="2800" b="1" i="0" u="none">
                <a:solidFill>
                  <a:srgbClr val="FBFCF2"/>
                </a:solidFill>
                <a:latin typeface="Calibri"/>
                <a:ea typeface="Calibri"/>
                <a:cs typeface="Calibri"/>
                <a:sym typeface="Calibri"/>
              </a:rPr>
              <a:t>IATI enables organisations to publish data that is...</a:t>
            </a:r>
          </a:p>
        </p:txBody>
      </p:sp>
      <p:pic>
        <p:nvPicPr>
          <p:cNvPr id="259" name="Shape 259" descr="icon_453 - attribute.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19250" y="2636837"/>
            <a:ext cx="649287" cy="647700"/>
          </a:xfrm>
          <a:prstGeom prst="rect">
            <a:avLst/>
          </a:prstGeom>
          <a:noFill/>
          <a:ln>
            <a:noFill/>
          </a:ln>
        </p:spPr>
      </p:pic>
      <p:pic>
        <p:nvPicPr>
          <p:cNvPr id="260" name="Shape 260" descr="icon_6724.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40200" y="2565400"/>
            <a:ext cx="809625" cy="809625"/>
          </a:xfrm>
          <a:prstGeom prst="rect">
            <a:avLst/>
          </a:prstGeom>
          <a:noFill/>
          <a:ln>
            <a:noFill/>
          </a:ln>
        </p:spPr>
      </p:pic>
      <p:pic>
        <p:nvPicPr>
          <p:cNvPr id="261" name="Shape 261" descr="icon_37444.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9562" y="2420937"/>
            <a:ext cx="954087" cy="954087"/>
          </a:xfrm>
          <a:prstGeom prst="rect">
            <a:avLst/>
          </a:prstGeom>
          <a:noFill/>
          <a:ln>
            <a:noFill/>
          </a:ln>
        </p:spPr>
      </p:pic>
      <p:pic>
        <p:nvPicPr>
          <p:cNvPr id="262" name="Shape 262" descr="icon_13878.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547812" y="4797425"/>
            <a:ext cx="720725" cy="719137"/>
          </a:xfrm>
          <a:prstGeom prst="rect">
            <a:avLst/>
          </a:prstGeom>
          <a:noFill/>
          <a:ln>
            <a:noFill/>
          </a:ln>
        </p:spPr>
      </p:pic>
      <p:pic>
        <p:nvPicPr>
          <p:cNvPr id="263" name="Shape 263" descr="icon_203.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194175" y="4705350"/>
            <a:ext cx="792162" cy="800100"/>
          </a:xfrm>
          <a:prstGeom prst="rect">
            <a:avLst/>
          </a:prstGeom>
          <a:noFill/>
          <a:ln>
            <a:noFill/>
          </a:ln>
        </p:spPr>
      </p:pic>
      <p:pic>
        <p:nvPicPr>
          <p:cNvPr id="264" name="Shape 264" descr="icon_9518 attribute.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16687" y="4941887"/>
            <a:ext cx="376237" cy="376237"/>
          </a:xfrm>
          <a:prstGeom prst="rect">
            <a:avLst/>
          </a:prstGeom>
          <a:noFill/>
          <a:ln>
            <a:noFill/>
          </a:ln>
        </p:spPr>
      </p:pic>
      <p:pic>
        <p:nvPicPr>
          <p:cNvPr id="265" name="Shape 265" descr="icon_9518 attribute.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019925" y="4941887"/>
            <a:ext cx="377825" cy="376237"/>
          </a:xfrm>
          <a:prstGeom prst="rect">
            <a:avLst/>
          </a:prstGeom>
          <a:noFill/>
          <a:ln>
            <a:noFill/>
          </a:ln>
        </p:spPr>
      </p:pic>
      <p:pic>
        <p:nvPicPr>
          <p:cNvPr id="266" name="Shape 266" descr="icon_9518 attribute.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524750" y="4941887"/>
            <a:ext cx="376237" cy="3762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What kind of organisations are publishing to IATI?</a:t>
            </a:r>
          </a:p>
        </p:txBody>
      </p:sp>
      <p:pic>
        <p:nvPicPr>
          <p:cNvPr id="285" name="Shape 285"/>
          <p:cNvPicPr preferRelativeResize="0"/>
          <p:nvPr/>
        </p:nvPicPr>
        <p:blipFill rotWithShape="1">
          <a:blip r:embed="rId3">
            <a:alphaModFix/>
          </a:blip>
          <a:srcRect/>
          <a:stretch/>
        </p:blipFill>
        <p:spPr>
          <a:xfrm>
            <a:off x="-6350" y="1547812"/>
            <a:ext cx="8978900" cy="4908550"/>
          </a:xfrm>
          <a:prstGeom prst="rect">
            <a:avLst/>
          </a:prstGeom>
          <a:noFill/>
          <a:ln>
            <a:noFill/>
          </a:ln>
        </p:spPr>
      </p:pic>
      <p:sp>
        <p:nvSpPr>
          <p:cNvPr id="286" name="Shape 286"/>
          <p:cNvSpPr txBox="1"/>
          <p:nvPr/>
        </p:nvSpPr>
        <p:spPr>
          <a:xfrm>
            <a:off x="2268537" y="3429000"/>
            <a:ext cx="1727200" cy="1200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7200" b="1" dirty="0">
                <a:solidFill>
                  <a:srgbClr val="25247B"/>
                </a:solidFill>
                <a:latin typeface="Calibri"/>
                <a:ea typeface="Calibri"/>
                <a:cs typeface="Calibri"/>
                <a:sym typeface="Calibri"/>
              </a:rPr>
              <a:t>585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What information do organisations publish?</a:t>
            </a:r>
          </a:p>
        </p:txBody>
      </p:sp>
      <p:sp>
        <p:nvSpPr>
          <p:cNvPr id="292" name="Shape 292"/>
          <p:cNvSpPr/>
          <p:nvPr/>
        </p:nvSpPr>
        <p:spPr>
          <a:xfrm>
            <a:off x="900112" y="1773237"/>
            <a:ext cx="2808287" cy="647700"/>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BFCF2"/>
              </a:buClr>
              <a:buSzPct val="25000"/>
              <a:buFont typeface="Calibri"/>
              <a:buNone/>
            </a:pPr>
            <a:r>
              <a:rPr lang="en-US" sz="2000" b="1" i="0" u="none">
                <a:solidFill>
                  <a:srgbClr val="FBFCF2"/>
                </a:solidFill>
                <a:latin typeface="Calibri"/>
                <a:ea typeface="Calibri"/>
                <a:cs typeface="Calibri"/>
                <a:sym typeface="Calibri"/>
              </a:rPr>
              <a:t>Organisation Standard</a:t>
            </a:r>
          </a:p>
        </p:txBody>
      </p:sp>
      <p:sp>
        <p:nvSpPr>
          <p:cNvPr id="293" name="Shape 293"/>
          <p:cNvSpPr/>
          <p:nvPr/>
        </p:nvSpPr>
        <p:spPr>
          <a:xfrm>
            <a:off x="5003800" y="1773237"/>
            <a:ext cx="2808287" cy="647700"/>
          </a:xfrm>
          <a:prstGeom prst="roundRect">
            <a:avLst>
              <a:gd name="adj" fmla="val 16667"/>
            </a:avLst>
          </a:prstGeom>
          <a:solidFill>
            <a:srgbClr val="0092D0"/>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BFCF2"/>
              </a:buClr>
              <a:buSzPct val="25000"/>
              <a:buFont typeface="Calibri"/>
              <a:buNone/>
            </a:pPr>
            <a:r>
              <a:rPr lang="en-US" sz="2000" b="1" i="0" u="none">
                <a:solidFill>
                  <a:srgbClr val="FBFCF2"/>
                </a:solidFill>
                <a:latin typeface="Calibri"/>
                <a:ea typeface="Calibri"/>
                <a:cs typeface="Calibri"/>
                <a:sym typeface="Calibri"/>
              </a:rPr>
              <a:t>Activity Standard</a:t>
            </a:r>
          </a:p>
        </p:txBody>
      </p:sp>
      <p:sp>
        <p:nvSpPr>
          <p:cNvPr id="294" name="Shape 294"/>
          <p:cNvSpPr/>
          <p:nvPr/>
        </p:nvSpPr>
        <p:spPr>
          <a:xfrm>
            <a:off x="900112" y="2638425"/>
            <a:ext cx="719137" cy="503237"/>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5" name="Shape 295"/>
          <p:cNvSpPr txBox="1"/>
          <p:nvPr/>
        </p:nvSpPr>
        <p:spPr>
          <a:xfrm>
            <a:off x="1835150" y="2565400"/>
            <a:ext cx="1944687"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Forward looking budgets</a:t>
            </a:r>
          </a:p>
        </p:txBody>
      </p:sp>
      <p:sp>
        <p:nvSpPr>
          <p:cNvPr id="296" name="Shape 296"/>
          <p:cNvSpPr/>
          <p:nvPr/>
        </p:nvSpPr>
        <p:spPr>
          <a:xfrm>
            <a:off x="900112" y="3357562"/>
            <a:ext cx="719137" cy="504825"/>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7" name="Shape 297"/>
          <p:cNvSpPr txBox="1"/>
          <p:nvPr/>
        </p:nvSpPr>
        <p:spPr>
          <a:xfrm>
            <a:off x="1835150" y="3286125"/>
            <a:ext cx="1800225"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Strategic documents</a:t>
            </a:r>
          </a:p>
        </p:txBody>
      </p:sp>
      <p:sp>
        <p:nvSpPr>
          <p:cNvPr id="298" name="Shape 298"/>
          <p:cNvSpPr/>
          <p:nvPr/>
        </p:nvSpPr>
        <p:spPr>
          <a:xfrm>
            <a:off x="5003800" y="2636837"/>
            <a:ext cx="719137" cy="504825"/>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9" name="Shape 299"/>
          <p:cNvSpPr txBox="1"/>
          <p:nvPr/>
        </p:nvSpPr>
        <p:spPr>
          <a:xfrm>
            <a:off x="6011862" y="2565400"/>
            <a:ext cx="2016125"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Full transaction history</a:t>
            </a:r>
          </a:p>
        </p:txBody>
      </p:sp>
      <p:sp>
        <p:nvSpPr>
          <p:cNvPr id="300" name="Shape 300"/>
          <p:cNvSpPr/>
          <p:nvPr/>
        </p:nvSpPr>
        <p:spPr>
          <a:xfrm>
            <a:off x="5003800" y="3357562"/>
            <a:ext cx="719137" cy="503237"/>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1" name="Shape 301"/>
          <p:cNvSpPr txBox="1"/>
          <p:nvPr/>
        </p:nvSpPr>
        <p:spPr>
          <a:xfrm>
            <a:off x="6011862" y="3357562"/>
            <a:ext cx="2160587"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Sub-national Geographic coding</a:t>
            </a:r>
          </a:p>
        </p:txBody>
      </p:sp>
      <p:sp>
        <p:nvSpPr>
          <p:cNvPr id="302" name="Shape 302"/>
          <p:cNvSpPr/>
          <p:nvPr/>
        </p:nvSpPr>
        <p:spPr>
          <a:xfrm>
            <a:off x="5003800" y="4005262"/>
            <a:ext cx="719137" cy="504825"/>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3" name="Shape 303"/>
          <p:cNvSpPr txBox="1"/>
          <p:nvPr/>
        </p:nvSpPr>
        <p:spPr>
          <a:xfrm>
            <a:off x="6011862" y="5373687"/>
            <a:ext cx="2447925"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Conditions, Outputs, Outcomes</a:t>
            </a:r>
          </a:p>
        </p:txBody>
      </p:sp>
      <p:sp>
        <p:nvSpPr>
          <p:cNvPr id="304" name="Shape 304"/>
          <p:cNvSpPr/>
          <p:nvPr/>
        </p:nvSpPr>
        <p:spPr>
          <a:xfrm>
            <a:off x="5003800" y="5445125"/>
            <a:ext cx="719137" cy="504825"/>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5" name="Shape 305"/>
          <p:cNvSpPr txBox="1"/>
          <p:nvPr/>
        </p:nvSpPr>
        <p:spPr>
          <a:xfrm>
            <a:off x="6011862" y="4005262"/>
            <a:ext cx="1944687"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Sectors and Classifications</a:t>
            </a:r>
          </a:p>
        </p:txBody>
      </p:sp>
      <p:pic>
        <p:nvPicPr>
          <p:cNvPr id="306" name="Shape 306" descr="icon_1051.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91137" y="4076700"/>
            <a:ext cx="360362" cy="360362"/>
          </a:xfrm>
          <a:prstGeom prst="rect">
            <a:avLst/>
          </a:prstGeom>
          <a:noFill/>
          <a:ln>
            <a:noFill/>
          </a:ln>
        </p:spPr>
      </p:pic>
      <p:pic>
        <p:nvPicPr>
          <p:cNvPr id="307" name="Shape 307" descr="icon_2384.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75237" y="4149725"/>
            <a:ext cx="215900" cy="215900"/>
          </a:xfrm>
          <a:prstGeom prst="rect">
            <a:avLst/>
          </a:prstGeom>
          <a:noFill/>
          <a:ln>
            <a:noFill/>
          </a:ln>
        </p:spPr>
      </p:pic>
      <p:pic>
        <p:nvPicPr>
          <p:cNvPr id="308" name="Shape 308" descr="icon_5086.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16012" y="3430587"/>
            <a:ext cx="287337" cy="358775"/>
          </a:xfrm>
          <a:prstGeom prst="rect">
            <a:avLst/>
          </a:prstGeom>
          <a:noFill/>
          <a:ln>
            <a:noFill/>
          </a:ln>
        </p:spPr>
      </p:pic>
      <p:pic>
        <p:nvPicPr>
          <p:cNvPr id="309" name="Shape 309" descr="icon_9686.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146675" y="2709862"/>
            <a:ext cx="387350" cy="387350"/>
          </a:xfrm>
          <a:prstGeom prst="rect">
            <a:avLst/>
          </a:prstGeom>
          <a:noFill/>
          <a:ln>
            <a:noFill/>
          </a:ln>
        </p:spPr>
      </p:pic>
      <p:pic>
        <p:nvPicPr>
          <p:cNvPr id="310" name="Shape 310" descr="icon_11205.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219700" y="3502025"/>
            <a:ext cx="287337" cy="287337"/>
          </a:xfrm>
          <a:prstGeom prst="rect">
            <a:avLst/>
          </a:prstGeom>
          <a:noFill/>
          <a:ln>
            <a:noFill/>
          </a:ln>
        </p:spPr>
      </p:pic>
      <p:pic>
        <p:nvPicPr>
          <p:cNvPr id="311" name="Shape 311" descr="icon_20834.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42987" y="2709862"/>
            <a:ext cx="433387" cy="431800"/>
          </a:xfrm>
          <a:prstGeom prst="rect">
            <a:avLst/>
          </a:prstGeom>
          <a:noFill/>
          <a:ln>
            <a:noFill/>
          </a:ln>
        </p:spPr>
      </p:pic>
      <p:pic>
        <p:nvPicPr>
          <p:cNvPr id="312" name="Shape 312" descr="icon_39561.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219700" y="5518150"/>
            <a:ext cx="287337" cy="287337"/>
          </a:xfrm>
          <a:prstGeom prst="rect">
            <a:avLst/>
          </a:prstGeom>
          <a:noFill/>
          <a:ln>
            <a:noFill/>
          </a:ln>
        </p:spPr>
      </p:pic>
      <p:sp>
        <p:nvSpPr>
          <p:cNvPr id="313" name="Shape 313"/>
          <p:cNvSpPr/>
          <p:nvPr/>
        </p:nvSpPr>
        <p:spPr>
          <a:xfrm>
            <a:off x="900112" y="4078287"/>
            <a:ext cx="719137" cy="503237"/>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4" name="Shape 314"/>
          <p:cNvSpPr txBox="1"/>
          <p:nvPr/>
        </p:nvSpPr>
        <p:spPr>
          <a:xfrm>
            <a:off x="1835150" y="4149725"/>
            <a:ext cx="1944687"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Country budgets</a:t>
            </a:r>
          </a:p>
        </p:txBody>
      </p:sp>
      <p:pic>
        <p:nvPicPr>
          <p:cNvPr id="315" name="Shape 315" descr="icon_20834.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42987" y="4149725"/>
            <a:ext cx="433387" cy="431800"/>
          </a:xfrm>
          <a:prstGeom prst="rect">
            <a:avLst/>
          </a:prstGeom>
          <a:noFill/>
          <a:ln>
            <a:noFill/>
          </a:ln>
        </p:spPr>
      </p:pic>
      <p:sp>
        <p:nvSpPr>
          <p:cNvPr id="316" name="Shape 316"/>
          <p:cNvSpPr/>
          <p:nvPr/>
        </p:nvSpPr>
        <p:spPr>
          <a:xfrm>
            <a:off x="5003800" y="4725987"/>
            <a:ext cx="719137" cy="503237"/>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7" name="Shape 317"/>
          <p:cNvSpPr txBox="1"/>
          <p:nvPr/>
        </p:nvSpPr>
        <p:spPr>
          <a:xfrm>
            <a:off x="6011862" y="4654550"/>
            <a:ext cx="1944687"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Calibri"/>
                <a:ea typeface="Calibri"/>
                <a:cs typeface="Calibri"/>
                <a:sym typeface="Calibri"/>
              </a:rPr>
              <a:t>Forward looking budgets</a:t>
            </a:r>
          </a:p>
        </p:txBody>
      </p:sp>
      <p:pic>
        <p:nvPicPr>
          <p:cNvPr id="318" name="Shape 318" descr="icon_20834.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146675" y="4797425"/>
            <a:ext cx="433387" cy="43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Who wants IATI data?</a:t>
            </a:r>
          </a:p>
        </p:txBody>
      </p:sp>
      <p:sp>
        <p:nvSpPr>
          <p:cNvPr id="324" name="Shape 324"/>
          <p:cNvSpPr/>
          <p:nvPr/>
        </p:nvSpPr>
        <p:spPr>
          <a:xfrm>
            <a:off x="611187" y="2492375"/>
            <a:ext cx="1512887" cy="1296987"/>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5" name="Shape 325"/>
          <p:cNvSpPr/>
          <p:nvPr/>
        </p:nvSpPr>
        <p:spPr>
          <a:xfrm>
            <a:off x="2771775" y="2492375"/>
            <a:ext cx="1512887" cy="1296987"/>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Shape 326"/>
          <p:cNvSpPr/>
          <p:nvPr/>
        </p:nvSpPr>
        <p:spPr>
          <a:xfrm>
            <a:off x="4932362" y="2492375"/>
            <a:ext cx="1511300" cy="1296987"/>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7" name="Shape 327"/>
          <p:cNvSpPr/>
          <p:nvPr/>
        </p:nvSpPr>
        <p:spPr>
          <a:xfrm>
            <a:off x="7092950" y="2492375"/>
            <a:ext cx="1511300" cy="1296987"/>
          </a:xfrm>
          <a:prstGeom prst="roundRect">
            <a:avLst>
              <a:gd name="adj" fmla="val 16667"/>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8" name="Shape 328"/>
          <p:cNvSpPr txBox="1"/>
          <p:nvPr/>
        </p:nvSpPr>
        <p:spPr>
          <a:xfrm>
            <a:off x="395287" y="4076700"/>
            <a:ext cx="1944687" cy="12001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a:solidFill>
                  <a:schemeClr val="dk1"/>
                </a:solidFill>
                <a:latin typeface="Calibri"/>
                <a:ea typeface="Calibri"/>
                <a:cs typeface="Calibri"/>
                <a:sym typeface="Calibri"/>
              </a:rPr>
              <a:t>Partner Country Governments</a:t>
            </a:r>
          </a:p>
        </p:txBody>
      </p:sp>
      <p:sp>
        <p:nvSpPr>
          <p:cNvPr id="329" name="Shape 329"/>
          <p:cNvSpPr txBox="1"/>
          <p:nvPr/>
        </p:nvSpPr>
        <p:spPr>
          <a:xfrm>
            <a:off x="2555875" y="4149725"/>
            <a:ext cx="1944687" cy="461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a:solidFill>
                  <a:schemeClr val="dk1"/>
                </a:solidFill>
                <a:latin typeface="Calibri"/>
                <a:ea typeface="Calibri"/>
                <a:cs typeface="Calibri"/>
                <a:sym typeface="Calibri"/>
              </a:rPr>
              <a:t>Tax payers</a:t>
            </a:r>
          </a:p>
        </p:txBody>
      </p:sp>
      <p:sp>
        <p:nvSpPr>
          <p:cNvPr id="330" name="Shape 330"/>
          <p:cNvSpPr txBox="1"/>
          <p:nvPr/>
        </p:nvSpPr>
        <p:spPr>
          <a:xfrm>
            <a:off x="4787900" y="4149725"/>
            <a:ext cx="1944687" cy="461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a:solidFill>
                  <a:schemeClr val="dk1"/>
                </a:solidFill>
                <a:latin typeface="Calibri"/>
                <a:ea typeface="Calibri"/>
                <a:cs typeface="Calibri"/>
                <a:sym typeface="Calibri"/>
              </a:rPr>
              <a:t>Civil Society</a:t>
            </a:r>
          </a:p>
        </p:txBody>
      </p:sp>
      <p:sp>
        <p:nvSpPr>
          <p:cNvPr id="331" name="Shape 331"/>
          <p:cNvSpPr txBox="1"/>
          <p:nvPr/>
        </p:nvSpPr>
        <p:spPr>
          <a:xfrm>
            <a:off x="6875462" y="4149725"/>
            <a:ext cx="1944687" cy="461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a:solidFill>
                  <a:schemeClr val="dk1"/>
                </a:solidFill>
                <a:latin typeface="Calibri"/>
                <a:ea typeface="Calibri"/>
                <a:cs typeface="Calibri"/>
                <a:sym typeface="Calibri"/>
              </a:rPr>
              <a:t>Media</a:t>
            </a:r>
          </a:p>
        </p:txBody>
      </p:sp>
      <p:pic>
        <p:nvPicPr>
          <p:cNvPr id="332" name="Shape 332" descr="icon_2406.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112" y="2708275"/>
            <a:ext cx="863600" cy="865187"/>
          </a:xfrm>
          <a:prstGeom prst="rect">
            <a:avLst/>
          </a:prstGeom>
          <a:noFill/>
          <a:ln>
            <a:noFill/>
          </a:ln>
        </p:spPr>
      </p:pic>
      <p:pic>
        <p:nvPicPr>
          <p:cNvPr id="333" name="Shape 333" descr="icon_34839.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59112" y="2708275"/>
            <a:ext cx="936625" cy="936625"/>
          </a:xfrm>
          <a:prstGeom prst="rect">
            <a:avLst/>
          </a:prstGeom>
          <a:noFill/>
          <a:ln>
            <a:noFill/>
          </a:ln>
        </p:spPr>
      </p:pic>
      <p:pic>
        <p:nvPicPr>
          <p:cNvPr id="334" name="Shape 334" descr="icon_19841.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19700" y="2636837"/>
            <a:ext cx="954087" cy="954087"/>
          </a:xfrm>
          <a:prstGeom prst="rect">
            <a:avLst/>
          </a:prstGeom>
          <a:noFill/>
          <a:ln>
            <a:noFill/>
          </a:ln>
        </p:spPr>
      </p:pic>
      <p:pic>
        <p:nvPicPr>
          <p:cNvPr id="335" name="Shape 335" descr="icon_6342.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524750" y="2781300"/>
            <a:ext cx="719137" cy="7191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404812"/>
            <a:ext cx="8229600" cy="868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25247B"/>
              </a:buClr>
              <a:buSzPct val="25000"/>
              <a:buFont typeface="Calibri"/>
              <a:buNone/>
            </a:pPr>
            <a:r>
              <a:rPr lang="en-US" sz="4000" b="1" i="0" u="none" strike="noStrike" cap="none">
                <a:solidFill>
                  <a:srgbClr val="25247B"/>
                </a:solidFill>
                <a:latin typeface="Calibri"/>
                <a:ea typeface="Calibri"/>
                <a:cs typeface="Calibri"/>
                <a:sym typeface="Calibri"/>
              </a:rPr>
              <a:t>How</a:t>
            </a:r>
            <a:r>
              <a:rPr lang="en-US" sz="4000">
                <a:latin typeface="Calibri"/>
                <a:ea typeface="Calibri"/>
                <a:cs typeface="Calibri"/>
                <a:sym typeface="Calibri"/>
              </a:rPr>
              <a:t> can we explore IATI data</a:t>
            </a:r>
            <a:r>
              <a:rPr lang="en-US" sz="4000" b="1" i="0" u="none" strike="noStrike" cap="none">
                <a:solidFill>
                  <a:srgbClr val="25247B"/>
                </a:solidFill>
                <a:latin typeface="Calibri"/>
                <a:ea typeface="Calibri"/>
                <a:cs typeface="Calibri"/>
                <a:sym typeface="Calibri"/>
              </a:rPr>
              <a:t>?</a:t>
            </a:r>
          </a:p>
        </p:txBody>
      </p:sp>
      <p:pic>
        <p:nvPicPr>
          <p:cNvPr id="341" name="Shape 3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7500" y="1408112"/>
            <a:ext cx="4181475" cy="2243137"/>
          </a:xfrm>
          <a:prstGeom prst="roundRect">
            <a:avLst>
              <a:gd name="adj" fmla="val 16667"/>
            </a:avLst>
          </a:prstGeom>
          <a:noFill/>
          <a:ln>
            <a:noFill/>
          </a:ln>
        </p:spPr>
      </p:pic>
      <p:pic>
        <p:nvPicPr>
          <p:cNvPr id="342" name="Shape 34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57725" y="1408112"/>
            <a:ext cx="4132262" cy="2316162"/>
          </a:xfrm>
          <a:prstGeom prst="roundRect">
            <a:avLst>
              <a:gd name="adj" fmla="val 16667"/>
            </a:avLst>
          </a:prstGeom>
          <a:noFill/>
          <a:ln>
            <a:noFill/>
          </a:ln>
        </p:spPr>
      </p:pic>
      <p:pic>
        <p:nvPicPr>
          <p:cNvPr id="343" name="Shape 34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65650" y="4211637"/>
            <a:ext cx="4224337" cy="1811337"/>
          </a:xfrm>
          <a:prstGeom prst="roundRect">
            <a:avLst>
              <a:gd name="adj" fmla="val 16667"/>
            </a:avLst>
          </a:prstGeom>
          <a:noFill/>
          <a:ln>
            <a:noFill/>
          </a:ln>
        </p:spPr>
      </p:pic>
      <p:pic>
        <p:nvPicPr>
          <p:cNvPr id="344" name="Shape 34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7500" y="4144962"/>
            <a:ext cx="4083050" cy="1951037"/>
          </a:xfrm>
          <a:prstGeom prst="roundRect">
            <a:avLst>
              <a:gd name="adj" fmla="val 16667"/>
            </a:avLst>
          </a:prstGeom>
          <a:noFill/>
          <a:ln>
            <a:noFill/>
          </a:ln>
        </p:spPr>
      </p:pic>
      <p:pic>
        <p:nvPicPr>
          <p:cNvPr id="345" name="Shape 34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651250" y="3444875"/>
            <a:ext cx="1927225" cy="877887"/>
          </a:xfrm>
          <a:prstGeom prst="roundRect">
            <a:avLst>
              <a:gd name="adj" fmla="val 16667"/>
            </a:avLst>
          </a:prstGeom>
          <a:noFill/>
          <a:ln w="57150" cap="flat" cmpd="sng">
            <a:solidFill>
              <a:schemeClr val="accent1"/>
            </a:solidFill>
            <a:prstDash val="solid"/>
            <a:miter lim="8000"/>
            <a:headEnd type="none" w="med" len="med"/>
            <a:tailEnd type="none" w="med" len="med"/>
          </a:ln>
        </p:spPr>
      </p:pic>
    </p:spTree>
  </p:cSld>
  <p:clrMapOvr>
    <a:masterClrMapping/>
  </p:clrMapOvr>
</p:sld>
</file>

<file path=ppt/theme/theme1.xml><?xml version="1.0" encoding="utf-8"?>
<a:theme xmlns:a="http://schemas.openxmlformats.org/drawingml/2006/main" name="1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On-screen Show (4:3)</PresentationFormat>
  <Paragraphs>83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15</vt:i4>
      </vt:variant>
    </vt:vector>
  </HeadingPairs>
  <TitlesOfParts>
    <vt:vector size="27" baseType="lpstr">
      <vt:lpstr>Arial</vt:lpstr>
      <vt:lpstr>Calibri</vt:lpstr>
      <vt:lpstr>1_Office Theme</vt:lpstr>
      <vt:lpstr>2_Office Theme</vt:lpstr>
      <vt:lpstr>3_Office Theme</vt:lpstr>
      <vt:lpstr>Office Theme</vt:lpstr>
      <vt:lpstr>4_Office Theme</vt:lpstr>
      <vt:lpstr>5_Office Theme</vt:lpstr>
      <vt:lpstr>6_Office Theme</vt:lpstr>
      <vt:lpstr>7_Office Theme</vt:lpstr>
      <vt:lpstr>8_Office Theme</vt:lpstr>
      <vt:lpstr>9_Office Theme</vt:lpstr>
      <vt:lpstr>IATI – An Introduction</vt:lpstr>
      <vt:lpstr>When was IATI launched? </vt:lpstr>
      <vt:lpstr>What is IATI?</vt:lpstr>
      <vt:lpstr>Why did we need IATI?</vt:lpstr>
      <vt:lpstr>How does IATI overcome these issues?</vt:lpstr>
      <vt:lpstr>What kind of organisations are publishing to IATI?</vt:lpstr>
      <vt:lpstr>What information do organisations publish?</vt:lpstr>
      <vt:lpstr>Who wants IATI data?</vt:lpstr>
      <vt:lpstr>How can we explore IATI data?</vt:lpstr>
      <vt:lpstr>How is IATI data being used?</vt:lpstr>
      <vt:lpstr>How is IATI data being used?</vt:lpstr>
      <vt:lpstr>How is IATI governed?</vt:lpstr>
      <vt:lpstr>What are the next steps for IATI?</vt:lpstr>
      <vt:lpstr>More information...  www.aidtransparency.net  info@iatistandard.org: General enquiries about IATI, membership or governance media@iatistandard.org: Media enquiries support@iatistandard.org: Information and support on how to publish data to the IATI standard or any other technical enquiries. code@iatistandard.org: Information and support for developers.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IATI – An Introduction</dc:title>
  <cp:lastModifiedBy>Rohini Simbodyal</cp:lastModifiedBy>
  <cp:revision>19</cp:revision>
  <dcterms:modified xsi:type="dcterms:W3CDTF">2017-10-22T20:01:52Z</dcterms:modified>
</cp:coreProperties>
</file>