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36" r:id="rId1"/>
  </p:sldMasterIdLst>
  <p:notesMasterIdLst>
    <p:notesMasterId r:id="rId18"/>
  </p:notesMasterIdLst>
  <p:handoutMasterIdLst>
    <p:handoutMasterId r:id="rId19"/>
  </p:handoutMasterIdLst>
  <p:sldIdLst>
    <p:sldId id="271" r:id="rId2"/>
    <p:sldId id="301" r:id="rId3"/>
    <p:sldId id="324" r:id="rId4"/>
    <p:sldId id="345" r:id="rId5"/>
    <p:sldId id="347" r:id="rId6"/>
    <p:sldId id="348" r:id="rId7"/>
    <p:sldId id="349" r:id="rId8"/>
    <p:sldId id="350" r:id="rId9"/>
    <p:sldId id="351" r:id="rId10"/>
    <p:sldId id="352" r:id="rId11"/>
    <p:sldId id="353" r:id="rId12"/>
    <p:sldId id="354" r:id="rId13"/>
    <p:sldId id="355" r:id="rId14"/>
    <p:sldId id="344" r:id="rId15"/>
    <p:sldId id="356" r:id="rId16"/>
    <p:sldId id="357" r:id="rId17"/>
  </p:sldIdLst>
  <p:sldSz cx="9144000" cy="6858000" type="screen4x3"/>
  <p:notesSz cx="7010400" cy="9223375"/>
  <p:defaultTextStyle>
    <a:defPPr>
      <a:defRPr lang="es-B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5392"/>
    <a:srgbClr val="005696"/>
    <a:srgbClr val="000099"/>
    <a:srgbClr val="FE5B00"/>
    <a:srgbClr val="FF6600"/>
    <a:srgbClr val="E25100"/>
    <a:srgbClr val="149067"/>
    <a:srgbClr val="0C987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73" autoAdjust="0"/>
    <p:restoredTop sz="95367" autoAdjust="0"/>
  </p:normalViewPr>
  <p:slideViewPr>
    <p:cSldViewPr>
      <p:cViewPr>
        <p:scale>
          <a:sx n="70" d="100"/>
          <a:sy n="70" d="100"/>
        </p:scale>
        <p:origin x="-618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80" d="100"/>
        <a:sy n="80" d="100"/>
      </p:scale>
      <p:origin x="0" y="0"/>
    </p:cViewPr>
  </p:notesTextViewPr>
  <p:sorterViewPr>
    <p:cViewPr>
      <p:scale>
        <a:sx n="66" d="100"/>
        <a:sy n="66" d="100"/>
      </p:scale>
      <p:origin x="0" y="160"/>
    </p:cViewPr>
  </p:sorterViewPr>
  <p:notesViewPr>
    <p:cSldViewPr>
      <p:cViewPr>
        <p:scale>
          <a:sx n="100" d="100"/>
          <a:sy n="100" d="100"/>
        </p:scale>
        <p:origin x="-198" y="1578"/>
      </p:cViewPr>
      <p:guideLst>
        <p:guide orient="horz" pos="2905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8475" cy="461484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3150" tIns="46575" rIns="93150" bIns="46575" numCol="1" anchor="t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9" y="0"/>
            <a:ext cx="3038475" cy="461484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3150" tIns="46575" rIns="93150" bIns="46575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760316"/>
            <a:ext cx="3038475" cy="461484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3150" tIns="46575" rIns="93150" bIns="46575" numCol="1" anchor="b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9" y="8760316"/>
            <a:ext cx="3038475" cy="461484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3150" tIns="46575" rIns="93150" bIns="46575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fld id="{50FED7D6-6FD8-4408-B072-5035B22222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49003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8475" cy="461484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3150" tIns="46575" rIns="93150" bIns="46575" numCol="1" anchor="t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9" y="0"/>
            <a:ext cx="3038475" cy="461484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3150" tIns="46575" rIns="93150" bIns="46575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015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381735"/>
            <a:ext cx="5607050" cy="4150204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3150" tIns="46575" rIns="93150" bIns="465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760316"/>
            <a:ext cx="3038475" cy="461484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3150" tIns="46575" rIns="93150" bIns="46575" numCol="1" anchor="b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9" y="8760316"/>
            <a:ext cx="3038475" cy="461484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3150" tIns="46575" rIns="93150" bIns="46575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fld id="{24D8AB27-36C9-454F-AFC9-E14FE1EA44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379063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E17A0A7-9E44-4FC3-B082-13B2B7CC41E9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A2F9AA2-9071-4E12-84EA-4061B1BB2C84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b="1" cap="all" baseline="0">
                <a:solidFill>
                  <a:srgbClr val="00569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Dan Mihaila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4F2B2-D721-410B-AE1E-4D2829BBB0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Dan Mihaila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DB00DE-840F-4BD1-90DF-5ED694625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Dan Mihaila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096F9-2BC3-497A-A205-EA6703A36F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sz="4400" b="1">
                <a:solidFill>
                  <a:srgbClr val="00569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Dan Mihaila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DBE71-8F32-475E-9B49-B90CE1B007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Dan Mihaila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593A3-C0D1-40A8-848D-B2F6292844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Dan Mihaila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123EF-E6B5-487F-8D3C-56AF84065D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Dan Mihaila</a:t>
            </a: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91DEE-369B-4F8F-AFD0-CE358C0E3E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Dan Mihaila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8C661-CECB-4C6E-910C-C5B8791708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Dan Mihaila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081CA-22F8-477E-840C-0B1D9BF365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Dan Mihaila</a:t>
            </a: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ED847-2398-4F9F-8621-56379E23A6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Dan Mihaila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B4EF8-4149-4D94-A657-2BE449A0C7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smtClean="0"/>
              <a:t>Dan Mihaila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A3A96DF-7B8C-4456-B0A4-A13B0D06F2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8" r:id="rId1"/>
    <p:sldLayoutId id="2147484047" r:id="rId2"/>
    <p:sldLayoutId id="2147484049" r:id="rId3"/>
    <p:sldLayoutId id="2147484046" r:id="rId4"/>
    <p:sldLayoutId id="2147484050" r:id="rId5"/>
    <p:sldLayoutId id="2147484045" r:id="rId6"/>
    <p:sldLayoutId id="2147484044" r:id="rId7"/>
    <p:sldLayoutId id="2147484051" r:id="rId8"/>
    <p:sldLayoutId id="2147484043" r:id="rId9"/>
    <p:sldLayoutId id="2147484042" r:id="rId10"/>
    <p:sldLayoutId id="214748404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365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dmihaila@developmentgateway.org" TargetMode="External"/><Relationship Id="rId2" Type="http://schemas.openxmlformats.org/officeDocument/2006/relationships/hyperlink" Target="mailto:sdavenport@developmentgateway.or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mailto:agartner@developmentgateway.org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524000"/>
            <a:ext cx="9144000" cy="14700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0" smtClean="0"/>
              <a:t> </a:t>
            </a:r>
            <a:r>
              <a:rPr lang="en-US" sz="2000" i="1" smtClean="0"/>
              <a:t/>
            </a:r>
            <a:br>
              <a:rPr lang="en-US" sz="2000" i="1" smtClean="0"/>
            </a:br>
            <a:endParaRPr lang="en-US" sz="2000" b="0" i="1" smtClean="0"/>
          </a:p>
        </p:txBody>
      </p:sp>
      <p:pic>
        <p:nvPicPr>
          <p:cNvPr id="15364" name="Picture 17" descr="DG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295400"/>
            <a:ext cx="5000625" cy="186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Rectangle 17"/>
          <p:cNvSpPr>
            <a:spLocks noChangeArrowheads="1"/>
          </p:cNvSpPr>
          <p:nvPr/>
        </p:nvSpPr>
        <p:spPr bwMode="auto">
          <a:xfrm>
            <a:off x="3962400" y="2633663"/>
            <a:ext cx="4495800" cy="11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b="1" i="1" dirty="0" smtClean="0">
                <a:solidFill>
                  <a:srgbClr val="005392"/>
                </a:solidFill>
              </a:rPr>
              <a:t>Sharing Aid Information – The IATI Way</a:t>
            </a:r>
          </a:p>
          <a:p>
            <a:endParaRPr lang="en-US" b="1" i="1" dirty="0">
              <a:solidFill>
                <a:srgbClr val="F34C02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09600" y="3762697"/>
            <a:ext cx="7981085" cy="1952303"/>
            <a:chOff x="609600" y="3762697"/>
            <a:chExt cx="7981085" cy="1952303"/>
          </a:xfrm>
        </p:grpSpPr>
        <p:pic>
          <p:nvPicPr>
            <p:cNvPr id="15362" name="Picture 8"/>
            <p:cNvPicPr>
              <a:picLocks noChangeAspect="1" noChangeArrowheads="1"/>
            </p:cNvPicPr>
            <p:nvPr/>
          </p:nvPicPr>
          <p:blipFill>
            <a:blip r:embed="rId4" cstate="print"/>
            <a:srcRect l="3030" b="15448"/>
            <a:stretch>
              <a:fillRect/>
            </a:stretch>
          </p:blipFill>
          <p:spPr bwMode="auto">
            <a:xfrm>
              <a:off x="609600" y="3794760"/>
              <a:ext cx="2732526" cy="1920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3" name="Picture 1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876641" y="3762697"/>
              <a:ext cx="2714044" cy="1920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994" t="12029" r="4687"/>
            <a:stretch/>
          </p:blipFill>
          <p:spPr>
            <a:xfrm>
              <a:off x="3313217" y="3794760"/>
              <a:ext cx="2579584" cy="1920240"/>
            </a:xfrm>
            <a:prstGeom prst="rect">
              <a:avLst/>
            </a:prstGeom>
          </p:spPr>
        </p:pic>
      </p:grpSp>
      <p:sp>
        <p:nvSpPr>
          <p:cNvPr id="3" name="Rectangle 2"/>
          <p:cNvSpPr/>
          <p:nvPr/>
        </p:nvSpPr>
        <p:spPr>
          <a:xfrm>
            <a:off x="2819400" y="6211669"/>
            <a:ext cx="61905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rgbClr val="005392"/>
                </a:solidFill>
              </a:rPr>
              <a:t>Stephen Davenport &amp; Dan </a:t>
            </a:r>
            <a:r>
              <a:rPr lang="en-US" b="1" i="1" dirty="0" err="1" smtClean="0">
                <a:solidFill>
                  <a:srgbClr val="005392"/>
                </a:solidFill>
              </a:rPr>
              <a:t>Mihaila</a:t>
            </a:r>
            <a:r>
              <a:rPr lang="en-US" b="1" i="1" dirty="0" smtClean="0">
                <a:solidFill>
                  <a:srgbClr val="005392"/>
                </a:solidFill>
              </a:rPr>
              <a:t> &amp; </a:t>
            </a:r>
            <a:r>
              <a:rPr lang="en-US" b="1" i="1" dirty="0" err="1" smtClean="0">
                <a:solidFill>
                  <a:srgbClr val="005392"/>
                </a:solidFill>
              </a:rPr>
              <a:t>Alexandru</a:t>
            </a:r>
            <a:r>
              <a:rPr lang="en-US" b="1" i="1" dirty="0" smtClean="0">
                <a:solidFill>
                  <a:srgbClr val="005392"/>
                </a:solidFill>
              </a:rPr>
              <a:t> Gartner</a:t>
            </a:r>
            <a:endParaRPr lang="en-US" b="1" i="1" dirty="0">
              <a:solidFill>
                <a:srgbClr val="005392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" dirty="0" smtClean="0"/>
              <a:t>IATI Exchange - Prototype</a:t>
            </a:r>
            <a:endParaRPr lang="en" dirty="0"/>
          </a:p>
        </p:txBody>
      </p:sp>
      <p:sp>
        <p:nvSpPr>
          <p:cNvPr id="4" name="Shape 137"/>
          <p:cNvSpPr txBox="1">
            <a:spLocks/>
          </p:cNvSpPr>
          <p:nvPr/>
        </p:nvSpPr>
        <p:spPr bwMode="auto">
          <a:xfrm>
            <a:off x="0" y="2057400"/>
            <a:ext cx="3166800" cy="1292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191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08333"/>
              <a:buFont typeface="Arial"/>
              <a:buChar char="•"/>
              <a:tabLst/>
              <a:defRPr/>
            </a:pPr>
            <a:r>
              <a:rPr kumimoji="0" lang="e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Flexible, configurable settings</a:t>
            </a:r>
          </a:p>
        </p:txBody>
      </p:sp>
      <p:sp>
        <p:nvSpPr>
          <p:cNvPr id="7" name="Shape 140"/>
          <p:cNvSpPr txBox="1">
            <a:spLocks/>
          </p:cNvSpPr>
          <p:nvPr/>
        </p:nvSpPr>
        <p:spPr>
          <a:xfrm>
            <a:off x="0" y="1295400"/>
            <a:ext cx="9035699" cy="923299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marL="457200" marR="0" lvl="0" indent="-3810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dk1"/>
              </a:buClr>
              <a:buSzPct val="166666"/>
              <a:buFont typeface="Arial"/>
              <a:buChar char="•"/>
              <a:tabLst/>
              <a:defRPr/>
            </a:pPr>
            <a:r>
              <a:rPr kumimoji="0" lang="e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Deploy and connect the IATI Exchange with the Donor / Government systems</a:t>
            </a:r>
            <a:endParaRPr kumimoji="0" lang="e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C:\Users\dan\Google Drive\IATI\Exchange-API\screenshots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63085" y="2362200"/>
            <a:ext cx="6280915" cy="44958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27" name="Picture 3" descr="C:\Users\dan\Google Drive\IATI\Exchange-API\screenshots\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2438400"/>
            <a:ext cx="6234909" cy="44196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9" name="Rectangle 8"/>
          <p:cNvSpPr/>
          <p:nvPr/>
        </p:nvSpPr>
        <p:spPr>
          <a:xfrm>
            <a:off x="0" y="3200400"/>
            <a:ext cx="2514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19100" eaLnBrk="0" hangingPunct="0">
              <a:spcBef>
                <a:spcPct val="20000"/>
              </a:spcBef>
              <a:buClr>
                <a:schemeClr val="dk1"/>
              </a:buClr>
              <a:buSzPct val="208333"/>
              <a:buFont typeface="Arial"/>
              <a:buChar char="•"/>
              <a:defRPr/>
            </a:pPr>
            <a:r>
              <a:rPr lang="en-US" sz="2400" dirty="0" smtClean="0">
                <a:latin typeface="+mn-lt"/>
              </a:rPr>
              <a:t>Visual linking the existing data structure to the IATI data structure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181600"/>
            <a:ext cx="2514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19100" eaLnBrk="0" hangingPunct="0">
              <a:spcBef>
                <a:spcPct val="20000"/>
              </a:spcBef>
              <a:buClr>
                <a:schemeClr val="dk1"/>
              </a:buClr>
              <a:buSzPct val="208333"/>
              <a:buFont typeface="Arial"/>
              <a:buChar char="•"/>
              <a:defRPr/>
            </a:pPr>
            <a:r>
              <a:rPr lang="en-US" sz="2400" dirty="0" smtClean="0">
                <a:latin typeface="+mn-lt"/>
              </a:rPr>
              <a:t>Allow "fine-tuning" of the result - XSLT</a:t>
            </a:r>
            <a:endParaRPr lang="en-US" sz="2400" dirty="0">
              <a:latin typeface="+mn-lt"/>
            </a:endParaRPr>
          </a:p>
        </p:txBody>
      </p:sp>
      <p:pic>
        <p:nvPicPr>
          <p:cNvPr id="1028" name="Picture 4" descr="C:\Users\dan\Google Drive\IATI\Exchange-API\screenshots\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2469243"/>
            <a:ext cx="6248400" cy="438875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29" name="Picture 5" descr="C:\Users\dan\Google Drive\IATI\Exchange-API\screenshots\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95600" y="2362200"/>
            <a:ext cx="6248400" cy="44958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5" name="Picture 14" descr="Development Gateway Log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6533568"/>
            <a:ext cx="990599" cy="324432"/>
          </a:xfrm>
          <a:prstGeom prst="rect">
            <a:avLst/>
          </a:prstGeom>
        </p:spPr>
      </p:pic>
      <p:pic>
        <p:nvPicPr>
          <p:cNvPr id="1030" name="Picture 6" descr="C:\Users\dan\Google Drive\IATI\Exchange-API\screenshots\extract-run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67000" y="2362199"/>
            <a:ext cx="6477000" cy="449580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7" name="Footer Placeholder 5"/>
          <p:cNvSpPr txBox="1">
            <a:spLocks/>
          </p:cNvSpPr>
          <p:nvPr/>
        </p:nvSpPr>
        <p:spPr>
          <a:xfrm>
            <a:off x="1219200" y="6529387"/>
            <a:ext cx="41910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lvl="0" algn="ctr">
              <a:defRPr/>
            </a:pP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Stephen Davenport – 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Dan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Mihaila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–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Alexandru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Gartner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8" name="Slide Number Placeholder 8"/>
          <p:cNvSpPr txBox="1">
            <a:spLocks/>
          </p:cNvSpPr>
          <p:nvPr/>
        </p:nvSpPr>
        <p:spPr>
          <a:xfrm>
            <a:off x="8077200" y="6529387"/>
            <a:ext cx="1066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E6DBE71-8F32-475E-9B49-B90CE1B0075F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" dirty="0" smtClean="0"/>
              <a:t>IATI Exchange – Prototype (2)</a:t>
            </a:r>
            <a:endParaRPr lang="ro-RO" dirty="0">
              <a:solidFill>
                <a:srgbClr val="005392"/>
              </a:solidFill>
            </a:endParaRPr>
          </a:p>
        </p:txBody>
      </p:sp>
      <p:sp>
        <p:nvSpPr>
          <p:cNvPr id="9" name="Shape 145"/>
          <p:cNvSpPr txBox="1">
            <a:spLocks/>
          </p:cNvSpPr>
          <p:nvPr/>
        </p:nvSpPr>
        <p:spPr bwMode="auto">
          <a:xfrm>
            <a:off x="50550" y="1622182"/>
            <a:ext cx="3166800" cy="299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  <a:spAutoFit/>
          </a:bodyPr>
          <a:lstStyle/>
          <a:p>
            <a:pPr marL="457200" lvl="0" indent="-419100" eaLnBrk="0" hangingPunct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08333"/>
              <a:buFont typeface="Arial"/>
              <a:buChar char="•"/>
              <a:defRPr/>
            </a:pPr>
            <a:r>
              <a:rPr lang="en" sz="2400" dirty="0" smtClean="0"/>
              <a:t>Scheduler for publishing</a:t>
            </a:r>
          </a:p>
          <a:p>
            <a:pPr marL="457200" lvl="0" indent="-419100" eaLnBrk="0" hangingPunct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08333"/>
              <a:defRPr/>
            </a:pPr>
            <a:endParaRPr lang="en" sz="2400" dirty="0" smtClean="0"/>
          </a:p>
          <a:p>
            <a:pPr marL="457200" lvl="0" indent="-419100" eaLnBrk="0" hangingPunct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08333"/>
              <a:buFont typeface="Arial"/>
              <a:buChar char="•"/>
              <a:defRPr/>
            </a:pPr>
            <a:r>
              <a:rPr lang="en" sz="2400" dirty="0" smtClean="0"/>
              <a:t>Easy-to-run the transformation process</a:t>
            </a:r>
          </a:p>
          <a:p>
            <a:pPr marL="457200" marR="0" lvl="0" indent="-4191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dk1"/>
              </a:buClr>
              <a:buSzPct val="208333"/>
              <a:buFont typeface="Arial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 descr="C:\Users\dan\Google Drive\IATI\Exchange-API\screenshots\mana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600200"/>
            <a:ext cx="6367035" cy="4343399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1" name="Picture 10" descr="Development Gateway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533568"/>
            <a:ext cx="990599" cy="324432"/>
          </a:xfrm>
          <a:prstGeom prst="rect">
            <a:avLst/>
          </a:prstGeom>
        </p:spPr>
      </p:pic>
      <p:sp>
        <p:nvSpPr>
          <p:cNvPr id="13" name="Footer Placeholder 5"/>
          <p:cNvSpPr txBox="1">
            <a:spLocks/>
          </p:cNvSpPr>
          <p:nvPr/>
        </p:nvSpPr>
        <p:spPr>
          <a:xfrm>
            <a:off x="1219200" y="6529387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lvl="0" algn="ctr">
              <a:defRPr/>
            </a:pP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Stephen Davenport – 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Dan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Mihaila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–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Alexandru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Gartner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" name="Slide Number Placeholder 8"/>
          <p:cNvSpPr txBox="1">
            <a:spLocks/>
          </p:cNvSpPr>
          <p:nvPr/>
        </p:nvSpPr>
        <p:spPr>
          <a:xfrm>
            <a:off x="8077200" y="6529387"/>
            <a:ext cx="1066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E6DBE71-8F32-475E-9B49-B90CE1B0075F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" dirty="0" smtClean="0"/>
              <a:t>Publishing and Sharing</a:t>
            </a:r>
            <a:endParaRPr lang="ro-RO" dirty="0"/>
          </a:p>
        </p:txBody>
      </p:sp>
      <p:sp>
        <p:nvSpPr>
          <p:cNvPr id="5" name="Shape 153"/>
          <p:cNvSpPr txBox="1">
            <a:spLocks/>
          </p:cNvSpPr>
          <p:nvPr/>
        </p:nvSpPr>
        <p:spPr bwMode="auto">
          <a:xfrm>
            <a:off x="457200" y="1600200"/>
            <a:ext cx="8229600" cy="4912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191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dk1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e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Notify the IATI Registry regarding the newly created IATI feed</a:t>
            </a:r>
          </a:p>
          <a:p>
            <a:pPr marL="457200" marR="0" lvl="0" indent="-4191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dk1"/>
              </a:buClr>
              <a:buSzPct val="100000"/>
              <a:buFont typeface="Wingdings" pitchFamily="2" charset="2"/>
              <a:buChar char="§"/>
              <a:tabLst/>
              <a:defRPr/>
            </a:pPr>
            <a:endParaRPr kumimoji="0" lang="en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191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dk1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e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feed will be automatically imported into the IATI Explorer</a:t>
            </a:r>
          </a:p>
          <a:p>
            <a:pPr marL="457200" marR="0" lvl="0" indent="-4191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dk1"/>
              </a:buClr>
              <a:buSzPct val="100000"/>
              <a:buFont typeface="Wingdings" pitchFamily="2" charset="2"/>
              <a:buChar char="§"/>
              <a:tabLst/>
              <a:defRPr/>
            </a:pPr>
            <a:endParaRPr kumimoji="0" lang="en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191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dk1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e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data is available for use by the general public :</a:t>
            </a:r>
          </a:p>
          <a:p>
            <a:pPr marL="914400" marR="0" lvl="1" indent="-3810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dk1"/>
              </a:buClr>
              <a:buSzPct val="80000"/>
              <a:buFont typeface="Courier New" pitchFamily="49" charset="0"/>
              <a:buChar char="o"/>
              <a:tabLst/>
              <a:defRPr/>
            </a:pPr>
            <a:r>
              <a:rPr kumimoji="0" lang="e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querying</a:t>
            </a:r>
          </a:p>
          <a:p>
            <a:pPr marL="914400" marR="0" lvl="1" indent="-3810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dk1"/>
              </a:buClr>
              <a:buSzPct val="80000"/>
              <a:buFont typeface="Courier New" pitchFamily="49" charset="0"/>
              <a:buChar char="o"/>
              <a:tabLst/>
              <a:defRPr/>
            </a:pPr>
            <a:r>
              <a:rPr kumimoji="0" lang="e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visualizing</a:t>
            </a:r>
          </a:p>
          <a:p>
            <a:pPr marL="914400" marR="0" lvl="1" indent="-3810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dk1"/>
              </a:buClr>
              <a:buSzPct val="80000"/>
              <a:buFont typeface="Courier New" pitchFamily="49" charset="0"/>
              <a:buChar char="o"/>
              <a:tabLst/>
              <a:defRPr/>
            </a:pPr>
            <a:r>
              <a:rPr kumimoji="0" lang="e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statistics</a:t>
            </a:r>
          </a:p>
          <a:p>
            <a:pPr marL="914400" marR="0" lvl="1" indent="-3810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dk1"/>
              </a:buClr>
              <a:buSzPct val="80000"/>
              <a:buFont typeface="Courier New" pitchFamily="49" charset="0"/>
              <a:buChar char="o"/>
              <a:tabLst/>
              <a:defRPr/>
            </a:pPr>
            <a:r>
              <a:rPr kumimoji="0" lang="e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mobile applications</a:t>
            </a:r>
          </a:p>
          <a:p>
            <a:pPr marL="914400" marR="0" lvl="1" indent="-3810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dk1"/>
              </a:buClr>
              <a:buSzPct val="80000"/>
              <a:buFont typeface="Courier New" pitchFamily="49" charset="0"/>
              <a:buChar char="o"/>
              <a:tabLst/>
              <a:defRPr/>
            </a:pPr>
            <a:r>
              <a:rPr kumimoji="0" lang="e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integration</a:t>
            </a:r>
            <a:endParaRPr kumimoji="0" lang="en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10" descr="Development Gateway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6481181"/>
            <a:ext cx="990599" cy="324432"/>
          </a:xfrm>
          <a:prstGeom prst="rect">
            <a:avLst/>
          </a:prstGeom>
        </p:spPr>
      </p:pic>
      <p:sp>
        <p:nvSpPr>
          <p:cNvPr id="13" name="Footer Placeholder 5"/>
          <p:cNvSpPr txBox="1">
            <a:spLocks/>
          </p:cNvSpPr>
          <p:nvPr/>
        </p:nvSpPr>
        <p:spPr>
          <a:xfrm>
            <a:off x="1219200" y="6529387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lvl="0" algn="ctr">
              <a:defRPr/>
            </a:pP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Stephen Davenport – 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Dan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Mihaila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–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Alexandru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Gartner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" name="Slide Number Placeholder 8"/>
          <p:cNvSpPr txBox="1">
            <a:spLocks/>
          </p:cNvSpPr>
          <p:nvPr/>
        </p:nvSpPr>
        <p:spPr>
          <a:xfrm>
            <a:off x="8077200" y="6529387"/>
            <a:ext cx="1066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E6DBE71-8F32-475E-9B49-B90CE1B0075F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" dirty="0" smtClean="0"/>
              <a:t>Future Steps</a:t>
            </a:r>
            <a:endParaRPr lang="ro-RO" dirty="0"/>
          </a:p>
        </p:txBody>
      </p:sp>
      <p:sp>
        <p:nvSpPr>
          <p:cNvPr id="5" name="Shape 159"/>
          <p:cNvSpPr txBox="1">
            <a:spLocks/>
          </p:cNvSpPr>
          <p:nvPr/>
        </p:nvSpPr>
        <p:spPr bwMode="auto">
          <a:xfrm>
            <a:off x="457200" y="1600200"/>
            <a:ext cx="8229600" cy="4395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  <a:spAutoFit/>
          </a:bodyPr>
          <a:lstStyle/>
          <a:p>
            <a:pPr marL="182563" marR="0" lvl="0" indent="-1825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IATI Exchange</a:t>
            </a:r>
          </a:p>
          <a:p>
            <a:pPr marL="457200" marR="0" lvl="0" indent="-4191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dk1"/>
              </a:buClr>
              <a:buSzPct val="166666"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publishing automatically the IATI feed</a:t>
            </a:r>
          </a:p>
          <a:p>
            <a:pPr marL="457200" marR="0" lvl="0" indent="-4191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dk1"/>
              </a:buClr>
              <a:buSzPct val="166666"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support CSV, XML formats</a:t>
            </a:r>
          </a:p>
          <a:p>
            <a:pPr marL="182563" marR="0" lvl="0" indent="-1825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563" marR="0" lvl="0" indent="-1825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IATI Explorer</a:t>
            </a:r>
          </a:p>
          <a:p>
            <a:pPr marL="457200" marR="0" lvl="0" indent="-4191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dk1"/>
              </a:buClr>
              <a:buSzPct val="166666"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giving automatic feedback to problems with both the structure and the content of IATI feeds</a:t>
            </a:r>
          </a:p>
          <a:p>
            <a:pPr marL="457200" marR="0" lvl="0" indent="-4191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dk1"/>
              </a:buClr>
              <a:buSzPct val="166666"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additional libraries for more programming/scripting languages</a:t>
            </a:r>
          </a:p>
          <a:p>
            <a:pPr marL="182563" marR="0" lvl="0" indent="-1825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 descr="Development Gateway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533568"/>
            <a:ext cx="990599" cy="324432"/>
          </a:xfrm>
          <a:prstGeom prst="rect">
            <a:avLst/>
          </a:prstGeom>
        </p:spPr>
      </p:pic>
      <p:sp>
        <p:nvSpPr>
          <p:cNvPr id="10" name="Footer Placeholder 5"/>
          <p:cNvSpPr txBox="1">
            <a:spLocks/>
          </p:cNvSpPr>
          <p:nvPr/>
        </p:nvSpPr>
        <p:spPr>
          <a:xfrm>
            <a:off x="1219200" y="6529387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lvl="0" algn="ctr">
              <a:defRPr/>
            </a:pP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Stephen Davenport – 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Dan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Mihaila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–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Alexandru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Gartner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" name="Slide Number Placeholder 8"/>
          <p:cNvSpPr txBox="1">
            <a:spLocks/>
          </p:cNvSpPr>
          <p:nvPr/>
        </p:nvSpPr>
        <p:spPr>
          <a:xfrm>
            <a:off x="8077200" y="6529387"/>
            <a:ext cx="1066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E6DBE71-8F32-475E-9B49-B90CE1B0075F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>
                <a:solidFill>
                  <a:schemeClr val="tx2"/>
                </a:solidFill>
              </a:rPr>
              <a:t>Thank You</a:t>
            </a:r>
          </a:p>
        </p:txBody>
      </p:sp>
      <p:sp>
        <p:nvSpPr>
          <p:cNvPr id="6246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Stephen Davenport</a:t>
            </a:r>
          </a:p>
          <a:p>
            <a:pPr lvl="1"/>
            <a:r>
              <a:rPr lang="en-US" dirty="0" smtClean="0">
                <a:hlinkClick r:id="rId2"/>
              </a:rPr>
              <a:t>sdavenport@developmentgateway.org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Dan </a:t>
            </a:r>
            <a:r>
              <a:rPr lang="en-US" dirty="0" err="1" smtClean="0"/>
              <a:t>Mihaila</a:t>
            </a:r>
            <a:endParaRPr lang="en-US" dirty="0" smtClean="0"/>
          </a:p>
          <a:p>
            <a:pPr lvl="1"/>
            <a:r>
              <a:rPr lang="en-US" dirty="0" smtClean="0">
                <a:hlinkClick r:id="rId3"/>
              </a:rPr>
              <a:t>dmihaila@developmentgateway.org</a:t>
            </a:r>
            <a:endParaRPr lang="en-US" dirty="0" smtClean="0"/>
          </a:p>
          <a:p>
            <a:pPr lvl="1">
              <a:buNone/>
            </a:pPr>
            <a:endParaRPr lang="en-US" dirty="0"/>
          </a:p>
          <a:p>
            <a:r>
              <a:rPr lang="en-US" dirty="0" err="1" smtClean="0"/>
              <a:t>Alexandru</a:t>
            </a:r>
            <a:r>
              <a:rPr lang="en-US" dirty="0" smtClean="0"/>
              <a:t> Gartner</a:t>
            </a:r>
          </a:p>
          <a:p>
            <a:pPr lvl="1"/>
            <a:r>
              <a:rPr lang="en-US" dirty="0" smtClean="0">
                <a:hlinkClick r:id="rId4"/>
              </a:rPr>
              <a:t>agartner@developmentgateway.org</a:t>
            </a:r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7" name="Picture 6" descr="Development Gateway 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6533568"/>
            <a:ext cx="990599" cy="324432"/>
          </a:xfrm>
          <a:prstGeom prst="rect">
            <a:avLst/>
          </a:prstGeom>
        </p:spPr>
      </p:pic>
      <p:sp>
        <p:nvSpPr>
          <p:cNvPr id="9" name="Footer Placeholder 5"/>
          <p:cNvSpPr txBox="1">
            <a:spLocks/>
          </p:cNvSpPr>
          <p:nvPr/>
        </p:nvSpPr>
        <p:spPr>
          <a:xfrm>
            <a:off x="1219200" y="6529387"/>
            <a:ext cx="41910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lvl="0" algn="ctr">
              <a:defRPr/>
            </a:pP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Stephen Davenport – 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Dan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Mihaila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–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Alexandru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Gartner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Slide Number Placeholder 8"/>
          <p:cNvSpPr txBox="1">
            <a:spLocks/>
          </p:cNvSpPr>
          <p:nvPr/>
        </p:nvSpPr>
        <p:spPr>
          <a:xfrm>
            <a:off x="8077200" y="6529387"/>
            <a:ext cx="1066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E6DBE71-8F32-475E-9B49-B90CE1B0075F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642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" dirty="0" smtClean="0"/>
              <a:t>IATI Explorer API &amp; Libraries</a:t>
            </a:r>
            <a:endParaRPr lang="ro-RO" dirty="0"/>
          </a:p>
        </p:txBody>
      </p:sp>
      <p:sp>
        <p:nvSpPr>
          <p:cNvPr id="5" name="Shape 171"/>
          <p:cNvSpPr txBox="1">
            <a:spLocks/>
          </p:cNvSpPr>
          <p:nvPr/>
        </p:nvSpPr>
        <p:spPr bwMode="auto">
          <a:xfrm>
            <a:off x="457200" y="1600200"/>
            <a:ext cx="8229600" cy="3360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  <a:spAutoFit/>
          </a:bodyPr>
          <a:lstStyle/>
          <a:p>
            <a:pPr marL="182563" marR="0" lvl="0" indent="-1825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36666"/>
              <a:buFont typeface="Arial"/>
              <a:buNone/>
              <a:tabLst/>
              <a:defRPr/>
            </a:pPr>
            <a:r>
              <a:rPr kumimoji="0" lang="e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integrate the data from IATI Explorer into your own ecosystem of applications there are several options:</a:t>
            </a:r>
          </a:p>
          <a:p>
            <a:pPr marL="182563" marR="0" lvl="0" indent="-1825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36666"/>
              <a:buFont typeface="Arial"/>
              <a:buNone/>
              <a:tabLst/>
              <a:defRPr/>
            </a:pPr>
            <a:endParaRPr kumimoji="0" lang="en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191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dk1"/>
              </a:buClr>
              <a:buSzPct val="100000"/>
              <a:buFont typeface="Arial"/>
              <a:buAutoNum type="arabicPeriod"/>
              <a:tabLst/>
              <a:defRPr/>
            </a:pPr>
            <a:r>
              <a:rPr kumimoji="0" lang="e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Writing a REST client for accessing the REST API directly</a:t>
            </a:r>
          </a:p>
          <a:p>
            <a:pPr marL="457200" marR="0" lvl="0" indent="-4191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dk1"/>
              </a:buClr>
              <a:buSzPct val="100000"/>
              <a:buFont typeface="Arial"/>
              <a:buAutoNum type="arabicPeriod"/>
              <a:tabLst/>
              <a:defRPr/>
            </a:pPr>
            <a:r>
              <a:rPr kumimoji="0" lang="e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Using a wrapper library over the REST API that facilitates the access and makes the communication to the server transparent</a:t>
            </a:r>
            <a:endParaRPr kumimoji="0" lang="e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 descr="Development Gateway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533568"/>
            <a:ext cx="990599" cy="324432"/>
          </a:xfrm>
          <a:prstGeom prst="rect">
            <a:avLst/>
          </a:prstGeom>
        </p:spPr>
      </p:pic>
      <p:sp>
        <p:nvSpPr>
          <p:cNvPr id="10" name="Footer Placeholder 5"/>
          <p:cNvSpPr txBox="1">
            <a:spLocks/>
          </p:cNvSpPr>
          <p:nvPr/>
        </p:nvSpPr>
        <p:spPr>
          <a:xfrm>
            <a:off x="1219200" y="6529387"/>
            <a:ext cx="42672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lvl="0" algn="ctr">
              <a:defRPr/>
            </a:pP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Stephen Davenport – 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Dan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Mihaila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–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Alexandru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Gartner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" name="Slide Number Placeholder 8"/>
          <p:cNvSpPr txBox="1">
            <a:spLocks/>
          </p:cNvSpPr>
          <p:nvPr/>
        </p:nvSpPr>
        <p:spPr>
          <a:xfrm>
            <a:off x="8077200" y="6529387"/>
            <a:ext cx="1066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E6DBE71-8F32-475E-9B49-B90CE1B0075F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" dirty="0" smtClean="0"/>
              <a:t>IATI Explorer API &amp; Libraries</a:t>
            </a:r>
            <a:endParaRPr lang="ro-RO" dirty="0"/>
          </a:p>
        </p:txBody>
      </p:sp>
      <p:sp>
        <p:nvSpPr>
          <p:cNvPr id="5" name="Shape 177"/>
          <p:cNvSpPr txBox="1">
            <a:spLocks/>
          </p:cNvSpPr>
          <p:nvPr/>
        </p:nvSpPr>
        <p:spPr bwMode="auto">
          <a:xfrm>
            <a:off x="457200" y="1371600"/>
            <a:ext cx="8229600" cy="5284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  <a:spAutoFit/>
          </a:bodyPr>
          <a:lstStyle/>
          <a:p>
            <a:pPr marL="182563" marR="0" lvl="0" indent="-1825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Allows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programmatic access to the information in the 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IATI Explorer.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3810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get all donors from the IATI data</a:t>
            </a:r>
          </a:p>
          <a:p>
            <a:pPr marL="457200" marR="0" lvl="0" indent="-3810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dk1"/>
              </a:buClr>
              <a:buSzPct val="166666"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get all sectors from the IATI data</a:t>
            </a:r>
          </a:p>
          <a:p>
            <a:pPr marL="457200" marR="0" lvl="0" indent="-3810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dk1"/>
              </a:buClr>
              <a:buSzPct val="166666"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get all reporting organizations</a:t>
            </a:r>
          </a:p>
          <a:p>
            <a:pPr marL="457200" marR="0" lvl="0" indent="-3810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dk1"/>
              </a:buClr>
              <a:buSzPct val="166666"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get all funding organizations</a:t>
            </a:r>
          </a:p>
          <a:p>
            <a:pPr marL="457200" marR="0" lvl="0" indent="-3810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dk1"/>
              </a:buClr>
              <a:buSzPct val="166666"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get list of activity names ( and identifier ) based on a certain criteria</a:t>
            </a:r>
          </a:p>
          <a:p>
            <a:pPr marL="457200" marR="0" lvl="0" indent="-3810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dk1"/>
              </a:buClr>
              <a:buSzPct val="166666"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get entire activities by identifier</a:t>
            </a:r>
          </a:p>
          <a:p>
            <a:pPr marL="457200" marR="0" lvl="0" indent="-3810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dk1"/>
              </a:buClr>
              <a:buSzPct val="166666"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155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get any entities based on a certain criteria</a:t>
            </a:r>
          </a:p>
          <a:p>
            <a:pPr marL="457200" marR="0" lvl="0" indent="-3810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dk1"/>
              </a:buClr>
              <a:buSzPct val="166666"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155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get lists containing names of any IATI entity</a:t>
            </a:r>
          </a:p>
          <a:p>
            <a:pPr marL="182563" marR="0" lvl="0" indent="-1825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 descr="Development Gateway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533568"/>
            <a:ext cx="990599" cy="324432"/>
          </a:xfrm>
          <a:prstGeom prst="rect">
            <a:avLst/>
          </a:prstGeom>
        </p:spPr>
      </p:pic>
      <p:sp>
        <p:nvSpPr>
          <p:cNvPr id="10" name="Footer Placeholder 5"/>
          <p:cNvSpPr txBox="1">
            <a:spLocks/>
          </p:cNvSpPr>
          <p:nvPr/>
        </p:nvSpPr>
        <p:spPr>
          <a:xfrm>
            <a:off x="1219200" y="6529387"/>
            <a:ext cx="41910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lvl="0" algn="ctr">
              <a:defRPr/>
            </a:pP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Stephen Davenport – 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Dan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Mihaila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–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Alexandru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Gartner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" name="Slide Number Placeholder 8"/>
          <p:cNvSpPr txBox="1">
            <a:spLocks/>
          </p:cNvSpPr>
          <p:nvPr/>
        </p:nvSpPr>
        <p:spPr>
          <a:xfrm>
            <a:off x="8077200" y="6529387"/>
            <a:ext cx="1066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E6DBE71-8F32-475E-9B49-B90CE1B0075F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r>
              <a:rPr lang="en-US" dirty="0" smtClean="0"/>
              <a:t>Scenario </a:t>
            </a:r>
            <a:r>
              <a:rPr lang="en-US" dirty="0" smtClean="0"/>
              <a:t>o</a:t>
            </a:r>
            <a:r>
              <a:rPr lang="en-US" dirty="0" smtClean="0"/>
              <a:t>verview and challenges</a:t>
            </a:r>
            <a:endParaRPr lang="en-US" dirty="0" smtClean="0"/>
          </a:p>
          <a:p>
            <a:r>
              <a:rPr lang="en" dirty="0" smtClean="0"/>
              <a:t>Publishing and sharing </a:t>
            </a:r>
            <a:r>
              <a:rPr lang="en" dirty="0" smtClean="0">
                <a:solidFill>
                  <a:schemeClr val="accent3"/>
                </a:solidFill>
              </a:rPr>
              <a:t>your </a:t>
            </a:r>
            <a:r>
              <a:rPr lang="en" dirty="0" smtClean="0"/>
              <a:t>data</a:t>
            </a:r>
          </a:p>
          <a:p>
            <a:pPr lvl="1"/>
            <a:r>
              <a:rPr lang="en" dirty="0" smtClean="0">
                <a:solidFill>
                  <a:schemeClr val="accent3"/>
                </a:solidFill>
              </a:rPr>
              <a:t>IATI Explorer</a:t>
            </a:r>
            <a:r>
              <a:rPr lang="en" dirty="0" smtClean="0"/>
              <a:t> </a:t>
            </a:r>
          </a:p>
          <a:p>
            <a:r>
              <a:rPr lang="en" dirty="0" smtClean="0"/>
              <a:t> Accessing published data</a:t>
            </a:r>
          </a:p>
          <a:p>
            <a:pPr lvl="1"/>
            <a:r>
              <a:rPr lang="en" dirty="0" smtClean="0">
                <a:solidFill>
                  <a:schemeClr val="accent3"/>
                </a:solidFill>
              </a:rPr>
              <a:t>IATI Explorer API</a:t>
            </a:r>
          </a:p>
          <a:p>
            <a:pPr lvl="1"/>
            <a:r>
              <a:rPr lang="en" dirty="0" smtClean="0">
                <a:solidFill>
                  <a:schemeClr val="accent3"/>
                </a:solidFill>
              </a:rPr>
              <a:t>IATI Library</a:t>
            </a:r>
            <a:r>
              <a:rPr lang="en" dirty="0" smtClean="0"/>
              <a:t> / </a:t>
            </a:r>
            <a:r>
              <a:rPr lang="en" dirty="0" smtClean="0">
                <a:solidFill>
                  <a:schemeClr val="accent3"/>
                </a:solidFill>
              </a:rPr>
              <a:t>Mobile Application</a:t>
            </a:r>
          </a:p>
          <a:p>
            <a:r>
              <a:rPr lang="en" dirty="0" smtClean="0"/>
              <a:t> Transforming Donor &amp; Government data into IATI </a:t>
            </a:r>
          </a:p>
          <a:p>
            <a:pPr lvl="1"/>
            <a:r>
              <a:rPr lang="en" dirty="0" smtClean="0">
                <a:solidFill>
                  <a:schemeClr val="accent3"/>
                </a:solidFill>
              </a:rPr>
              <a:t>IATI </a:t>
            </a:r>
            <a:r>
              <a:rPr lang="ro-RO" dirty="0" smtClean="0">
                <a:solidFill>
                  <a:schemeClr val="accent3"/>
                </a:solidFill>
              </a:rPr>
              <a:t>Exchange</a:t>
            </a:r>
            <a:endParaRPr lang="en" dirty="0" smtClean="0">
              <a:solidFill>
                <a:schemeClr val="accent3"/>
              </a:solidFill>
            </a:endParaRPr>
          </a:p>
          <a:p>
            <a:r>
              <a:rPr lang="en" dirty="0" smtClean="0">
                <a:solidFill>
                  <a:schemeClr val="accent3"/>
                </a:solidFill>
              </a:rPr>
              <a:t> </a:t>
            </a:r>
            <a:r>
              <a:rPr lang="en" dirty="0" smtClean="0"/>
              <a:t>Future steps</a:t>
            </a:r>
            <a:endParaRPr lang="en-US" dirty="0" smtClean="0"/>
          </a:p>
        </p:txBody>
      </p:sp>
      <p:sp>
        <p:nvSpPr>
          <p:cNvPr id="13" name="Footer Placeholder 5"/>
          <p:cNvSpPr txBox="1">
            <a:spLocks/>
          </p:cNvSpPr>
          <p:nvPr/>
        </p:nvSpPr>
        <p:spPr>
          <a:xfrm>
            <a:off x="1219200" y="6529387"/>
            <a:ext cx="43434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lvl="0" algn="ctr"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Stephen </a:t>
            </a: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Davenport – 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Dan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Mihaila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–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Alexandru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Gartner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4" name="Picture 13" descr="Development Gateway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533568"/>
            <a:ext cx="990599" cy="324432"/>
          </a:xfrm>
          <a:prstGeom prst="rect">
            <a:avLst/>
          </a:prstGeom>
        </p:spPr>
      </p:pic>
      <p:sp>
        <p:nvSpPr>
          <p:cNvPr id="15" name="Slide Number Placeholder 8"/>
          <p:cNvSpPr txBox="1">
            <a:spLocks/>
          </p:cNvSpPr>
          <p:nvPr/>
        </p:nvSpPr>
        <p:spPr>
          <a:xfrm>
            <a:off x="8077200" y="6529387"/>
            <a:ext cx="1066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E6DBE71-8F32-475E-9B49-B90CE1B0075F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algn="l">
              <a:defRPr/>
            </a:pPr>
            <a:r>
              <a:rPr lang="en" dirty="0" smtClean="0"/>
              <a:t>Scenario and Challenges (1)</a:t>
            </a:r>
            <a:endParaRPr lang="en-US" dirty="0" smtClean="0">
              <a:solidFill>
                <a:schemeClr val="tx2"/>
              </a:solidFill>
            </a:endParaRPr>
          </a:p>
        </p:txBody>
      </p:sp>
      <p:sp>
        <p:nvSpPr>
          <p:cNvPr id="1945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381000">
              <a:buClr>
                <a:schemeClr val="accent1">
                  <a:lumMod val="75000"/>
                </a:schemeClr>
              </a:buClr>
              <a:buSzPct val="166666"/>
              <a:buFont typeface="Arial"/>
              <a:buChar char="•"/>
            </a:pPr>
            <a:r>
              <a:rPr lang="en" dirty="0" smtClean="0"/>
              <a:t>Donors have their internal reporting systems for aid projects</a:t>
            </a:r>
          </a:p>
          <a:p>
            <a:pPr marL="457200" lvl="0" indent="-381000">
              <a:buClr>
                <a:schemeClr val="accent1">
                  <a:lumMod val="75000"/>
                </a:schemeClr>
              </a:buClr>
              <a:buSzPct val="166666"/>
              <a:buFont typeface="Arial"/>
              <a:buChar char="•"/>
            </a:pPr>
            <a:r>
              <a:rPr lang="en" dirty="0" smtClean="0"/>
              <a:t>Governments employ different systems for managing foreign aid data (like the Aid Management Platform)</a:t>
            </a:r>
          </a:p>
          <a:p>
            <a:pPr marL="457200" lvl="0" indent="-381000">
              <a:buClr>
                <a:schemeClr val="accent1">
                  <a:lumMod val="75000"/>
                </a:schemeClr>
              </a:buClr>
              <a:buSzPct val="166666"/>
              <a:buFont typeface="Arial"/>
              <a:buChar char="•"/>
            </a:pPr>
            <a:r>
              <a:rPr lang="en" dirty="0" smtClean="0"/>
              <a:t>Donor &amp; Government need </a:t>
            </a:r>
            <a:r>
              <a:rPr lang="en" b="1" dirty="0" smtClean="0"/>
              <a:t>tools</a:t>
            </a:r>
            <a:r>
              <a:rPr lang="en" dirty="0" smtClean="0"/>
              <a:t> for transforming, accessing and sharing the data</a:t>
            </a:r>
          </a:p>
          <a:p>
            <a:pPr marL="914400" lvl="1" indent="-381000">
              <a:spcBef>
                <a:spcPts val="480"/>
              </a:spcBef>
              <a:buClr>
                <a:schemeClr val="accent1">
                  <a:lumMod val="75000"/>
                </a:schemeClr>
              </a:buClr>
              <a:buSzPct val="120000"/>
              <a:buFont typeface="Courier New"/>
              <a:buChar char="o"/>
            </a:pPr>
            <a:r>
              <a:rPr lang="en" dirty="0" smtClean="0"/>
              <a:t>they should be nice graphical tools for transforming and accessing the data</a:t>
            </a:r>
          </a:p>
          <a:p>
            <a:pPr marL="914400" lvl="1" indent="-381000">
              <a:spcBef>
                <a:spcPts val="480"/>
              </a:spcBef>
              <a:buClr>
                <a:schemeClr val="accent1">
                  <a:lumMod val="75000"/>
                </a:schemeClr>
              </a:buClr>
              <a:buSzPct val="120000"/>
              <a:buFont typeface="Courier New"/>
              <a:buChar char="o"/>
            </a:pPr>
            <a:r>
              <a:rPr lang="en" dirty="0" smtClean="0"/>
              <a:t>there's also a need for an efficient interface (API) for accessing the data</a:t>
            </a:r>
          </a:p>
          <a:p>
            <a:pPr marL="457200" lvl="0" indent="-381000">
              <a:buClr>
                <a:schemeClr val="accent1">
                  <a:lumMod val="75000"/>
                </a:schemeClr>
              </a:buClr>
              <a:buSzPct val="166666"/>
              <a:buFont typeface="Arial"/>
              <a:buChar char="•"/>
            </a:pPr>
            <a:r>
              <a:rPr lang="en" dirty="0" smtClean="0"/>
              <a:t>Integrating external IATI data into the organization's internal IT ecosystem</a:t>
            </a:r>
            <a:endParaRPr lang="en" dirty="0"/>
          </a:p>
        </p:txBody>
      </p:sp>
      <p:sp>
        <p:nvSpPr>
          <p:cNvPr id="15" name="Footer Placeholder 5"/>
          <p:cNvSpPr txBox="1">
            <a:spLocks/>
          </p:cNvSpPr>
          <p:nvPr/>
        </p:nvSpPr>
        <p:spPr>
          <a:xfrm>
            <a:off x="1219200" y="6529387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lvl="0" algn="ctr">
              <a:defRPr/>
            </a:pP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Stephen Davenport – 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Dan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Mihaila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–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Alexandru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Gartner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6" name="Picture 15" descr="Development Gateway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533568"/>
            <a:ext cx="990599" cy="324432"/>
          </a:xfrm>
          <a:prstGeom prst="rect">
            <a:avLst/>
          </a:prstGeom>
        </p:spPr>
      </p:pic>
      <p:sp>
        <p:nvSpPr>
          <p:cNvPr id="17" name="Slide Number Placeholder 8"/>
          <p:cNvSpPr txBox="1">
            <a:spLocks/>
          </p:cNvSpPr>
          <p:nvPr/>
        </p:nvSpPr>
        <p:spPr>
          <a:xfrm>
            <a:off x="8077200" y="6529387"/>
            <a:ext cx="1066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E6DBE71-8F32-475E-9B49-B90CE1B0075F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algn="l">
              <a:defRPr/>
            </a:pPr>
            <a:r>
              <a:rPr lang="en" dirty="0" smtClean="0"/>
              <a:t>Scenario and Challenges (2)</a:t>
            </a:r>
            <a:endParaRPr lang="en-US" dirty="0" smtClean="0">
              <a:solidFill>
                <a:schemeClr val="tx2"/>
              </a:solidFill>
            </a:endParaRPr>
          </a:p>
        </p:txBody>
      </p:sp>
      <p:pic>
        <p:nvPicPr>
          <p:cNvPr id="1026" name="Picture 2" descr="C:\Users\Administrator\Pictures\process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48629" y="1524000"/>
            <a:ext cx="7331061" cy="4953000"/>
          </a:xfrm>
          <a:prstGeom prst="rect">
            <a:avLst/>
          </a:prstGeom>
          <a:noFill/>
        </p:spPr>
      </p:pic>
      <p:sp>
        <p:nvSpPr>
          <p:cNvPr id="10" name="Footer Placeholder 5"/>
          <p:cNvSpPr txBox="1">
            <a:spLocks/>
          </p:cNvSpPr>
          <p:nvPr/>
        </p:nvSpPr>
        <p:spPr>
          <a:xfrm>
            <a:off x="1219200" y="6529387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lvl="0" algn="ctr">
              <a:defRPr/>
            </a:pP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Stephen Davenport – 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Dan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Mihaila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–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Alexandru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Gartner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1" name="Picture 10" descr="Development Gateway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533568"/>
            <a:ext cx="990599" cy="324432"/>
          </a:xfrm>
          <a:prstGeom prst="rect">
            <a:avLst/>
          </a:prstGeom>
        </p:spPr>
      </p:pic>
      <p:sp>
        <p:nvSpPr>
          <p:cNvPr id="12" name="Slide Number Placeholder 8"/>
          <p:cNvSpPr txBox="1">
            <a:spLocks/>
          </p:cNvSpPr>
          <p:nvPr/>
        </p:nvSpPr>
        <p:spPr>
          <a:xfrm>
            <a:off x="8077200" y="6529387"/>
            <a:ext cx="1066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E6DBE71-8F32-475E-9B49-B90CE1B0075F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algn="l">
              <a:defRPr/>
            </a:pPr>
            <a:r>
              <a:rPr lang="en" dirty="0" smtClean="0"/>
              <a:t>IATI Explorer Diagram</a:t>
            </a:r>
            <a:endParaRPr lang="en-US" dirty="0" smtClean="0">
              <a:solidFill>
                <a:schemeClr val="tx2"/>
              </a:solidFill>
            </a:endParaRPr>
          </a:p>
        </p:txBody>
      </p:sp>
      <p:sp>
        <p:nvSpPr>
          <p:cNvPr id="4" name="Shape 99"/>
          <p:cNvSpPr>
            <a:spLocks noGrp="1"/>
          </p:cNvSpPr>
          <p:nvPr>
            <p:ph type="body" idx="1"/>
          </p:nvPr>
        </p:nvSpPr>
        <p:spPr>
          <a:xfrm>
            <a:off x="685800" y="1524000"/>
            <a:ext cx="8229600" cy="4876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ro-RO" dirty="0"/>
          </a:p>
        </p:txBody>
      </p:sp>
      <p:sp>
        <p:nvSpPr>
          <p:cNvPr id="11" name="Footer Placeholder 5"/>
          <p:cNvSpPr txBox="1">
            <a:spLocks/>
          </p:cNvSpPr>
          <p:nvPr/>
        </p:nvSpPr>
        <p:spPr>
          <a:xfrm>
            <a:off x="1219200" y="6529387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lvl="0" algn="ctr">
              <a:defRPr/>
            </a:pP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Stephen Davenport – 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Dan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Mihaila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–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Alexandru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Gartner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2" name="Picture 11" descr="Development Gateway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533568"/>
            <a:ext cx="990599" cy="324432"/>
          </a:xfrm>
          <a:prstGeom prst="rect">
            <a:avLst/>
          </a:prstGeom>
        </p:spPr>
      </p:pic>
      <p:sp>
        <p:nvSpPr>
          <p:cNvPr id="13" name="Slide Number Placeholder 8"/>
          <p:cNvSpPr txBox="1">
            <a:spLocks/>
          </p:cNvSpPr>
          <p:nvPr/>
        </p:nvSpPr>
        <p:spPr>
          <a:xfrm>
            <a:off x="8077200" y="6529387"/>
            <a:ext cx="1066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E6DBE71-8F32-475E-9B49-B90CE1B0075F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" dirty="0" smtClean="0"/>
              <a:t>IATI Explorer Web UI</a:t>
            </a:r>
            <a:br>
              <a:rPr lang="en" dirty="0" smtClean="0"/>
            </a:br>
            <a:r>
              <a:rPr lang="en" sz="2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http://iatiexplorer.org</a:t>
            </a:r>
            <a:endParaRPr lang="ro-RO" sz="22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hape 104"/>
          <p:cNvSpPr/>
          <p:nvPr/>
        </p:nvSpPr>
        <p:spPr>
          <a:xfrm>
            <a:off x="124541" y="1747655"/>
            <a:ext cx="5562282" cy="38879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sp>
      <p:sp>
        <p:nvSpPr>
          <p:cNvPr id="6" name="Shape 106"/>
          <p:cNvSpPr/>
          <p:nvPr/>
        </p:nvSpPr>
        <p:spPr>
          <a:xfrm>
            <a:off x="4231025" y="1747655"/>
            <a:ext cx="4631427" cy="41327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sp>
      <p:pic>
        <p:nvPicPr>
          <p:cNvPr id="11" name="Picture 10" descr="Development Gateway 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533568"/>
            <a:ext cx="990599" cy="324432"/>
          </a:xfrm>
          <a:prstGeom prst="rect">
            <a:avLst/>
          </a:prstGeom>
        </p:spPr>
      </p:pic>
      <p:sp>
        <p:nvSpPr>
          <p:cNvPr id="7" name="Shape 107"/>
          <p:cNvSpPr/>
          <p:nvPr/>
        </p:nvSpPr>
        <p:spPr>
          <a:xfrm>
            <a:off x="1524000" y="2514600"/>
            <a:ext cx="5683033" cy="38201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sp>
      <p:sp>
        <p:nvSpPr>
          <p:cNvPr id="14" name="Footer Placeholder 5"/>
          <p:cNvSpPr txBox="1">
            <a:spLocks/>
          </p:cNvSpPr>
          <p:nvPr/>
        </p:nvSpPr>
        <p:spPr>
          <a:xfrm>
            <a:off x="1219200" y="6529387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lvl="0" algn="ctr">
              <a:defRPr/>
            </a:pP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Stephen Davenport – 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Dan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Mihaila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–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Alexandru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Gartner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" name="Slide Number Placeholder 8"/>
          <p:cNvSpPr txBox="1">
            <a:spLocks/>
          </p:cNvSpPr>
          <p:nvPr/>
        </p:nvSpPr>
        <p:spPr>
          <a:xfrm>
            <a:off x="8077200" y="6529387"/>
            <a:ext cx="1066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E6DBE71-8F32-475E-9B49-B90CE1B0075F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lvl="0" algn="l">
              <a:defRPr/>
            </a:pPr>
            <a:r>
              <a:rPr lang="en" sz="3600" dirty="0" smtClean="0"/>
              <a:t>Android Application – Prototype (1)</a:t>
            </a:r>
            <a:endParaRPr lang="en-US" sz="3600" dirty="0" smtClean="0">
              <a:solidFill>
                <a:schemeClr val="tx2"/>
              </a:solidFill>
            </a:endParaRPr>
          </a:p>
        </p:txBody>
      </p:sp>
      <p:sp>
        <p:nvSpPr>
          <p:cNvPr id="8" name="Shape 113"/>
          <p:cNvSpPr txBox="1">
            <a:spLocks/>
          </p:cNvSpPr>
          <p:nvPr/>
        </p:nvSpPr>
        <p:spPr bwMode="auto">
          <a:xfrm>
            <a:off x="457200" y="1600200"/>
            <a:ext cx="5031599" cy="496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3937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dk1"/>
              </a:buClr>
              <a:buSzPct val="166666"/>
              <a:buFont typeface="Arial"/>
              <a:buChar char="•"/>
              <a:tabLst/>
              <a:defRPr/>
            </a:pPr>
            <a:r>
              <a:rPr kumimoji="0" lang="en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accessing data from IATI Explorer</a:t>
            </a:r>
          </a:p>
          <a:p>
            <a:pPr marL="457200" marR="0" lvl="0" indent="-3937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dk1"/>
              </a:buClr>
              <a:buSzPct val="166666"/>
              <a:buFont typeface="Arial"/>
              <a:buChar char="•"/>
              <a:tabLst/>
              <a:defRPr/>
            </a:pPr>
            <a:r>
              <a:rPr kumimoji="0" lang="en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using Android library developed by Development Gateway</a:t>
            </a:r>
          </a:p>
          <a:p>
            <a:pPr marL="457200" marR="0" lvl="0" indent="-3937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dk1"/>
              </a:buClr>
              <a:buSzPct val="166666"/>
              <a:buFont typeface="Arial"/>
              <a:buChar char="•"/>
              <a:tabLst/>
              <a:defRPr/>
            </a:pPr>
            <a:r>
              <a:rPr kumimoji="0" lang="en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automatically populates filters with information from IATI Explorer</a:t>
            </a:r>
          </a:p>
          <a:p>
            <a:pPr marL="457200" marR="0" lvl="0" indent="-3937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dk1"/>
              </a:buClr>
              <a:buSzPct val="166666"/>
              <a:buFont typeface="Arial"/>
              <a:buChar char="•"/>
              <a:tabLst/>
              <a:defRPr/>
            </a:pPr>
            <a:r>
              <a:rPr kumimoji="0" lang="en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browse activities based on selected criteria</a:t>
            </a:r>
          </a:p>
          <a:p>
            <a:pPr marL="457200" marR="0" lvl="0" indent="-3937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dk1"/>
              </a:buClr>
              <a:buSzPct val="166666"/>
              <a:buFont typeface="Arial"/>
              <a:buChar char="•"/>
              <a:tabLst/>
              <a:defRPr/>
            </a:pPr>
            <a:r>
              <a:rPr kumimoji="0" lang="en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view activity details</a:t>
            </a:r>
            <a:endParaRPr kumimoji="0" lang="en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hape 114"/>
          <p:cNvSpPr/>
          <p:nvPr/>
        </p:nvSpPr>
        <p:spPr>
          <a:xfrm>
            <a:off x="5832762" y="1750425"/>
            <a:ext cx="3114675" cy="46672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sp>
      <p:pic>
        <p:nvPicPr>
          <p:cNvPr id="10" name="Picture 9" descr="Development Gateway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533568"/>
            <a:ext cx="990599" cy="324432"/>
          </a:xfrm>
          <a:prstGeom prst="rect">
            <a:avLst/>
          </a:prstGeom>
        </p:spPr>
      </p:pic>
      <p:sp>
        <p:nvSpPr>
          <p:cNvPr id="12" name="Footer Placeholder 5"/>
          <p:cNvSpPr txBox="1">
            <a:spLocks/>
          </p:cNvSpPr>
          <p:nvPr/>
        </p:nvSpPr>
        <p:spPr>
          <a:xfrm>
            <a:off x="1219200" y="6529387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lvl="0" algn="ctr">
              <a:defRPr/>
            </a:pP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Stephen Davenport – 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Dan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Mihaila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–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Alexandru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Gartner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" name="Slide Number Placeholder 8"/>
          <p:cNvSpPr txBox="1">
            <a:spLocks/>
          </p:cNvSpPr>
          <p:nvPr/>
        </p:nvSpPr>
        <p:spPr>
          <a:xfrm>
            <a:off x="8077200" y="6529387"/>
            <a:ext cx="1066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E6DBE71-8F32-475E-9B49-B90CE1B0075F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0" indent="-419100">
              <a:spcBef>
                <a:spcPts val="6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208333"/>
              <a:buFont typeface="Arial"/>
              <a:buChar char="•"/>
            </a:pPr>
            <a:endParaRPr lang="en" dirty="0"/>
          </a:p>
        </p:txBody>
      </p:sp>
      <p:sp>
        <p:nvSpPr>
          <p:cNvPr id="5" name="Shape 120"/>
          <p:cNvSpPr/>
          <p:nvPr/>
        </p:nvSpPr>
        <p:spPr>
          <a:xfrm>
            <a:off x="457200" y="1743400"/>
            <a:ext cx="3076575" cy="46291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sp>
      <p:sp>
        <p:nvSpPr>
          <p:cNvPr id="6" name="Shape 121"/>
          <p:cNvSpPr/>
          <p:nvPr/>
        </p:nvSpPr>
        <p:spPr>
          <a:xfrm>
            <a:off x="4889787" y="1743400"/>
            <a:ext cx="3171825" cy="27336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sp>
      <p:sp>
        <p:nvSpPr>
          <p:cNvPr id="7" name="Shape 122"/>
          <p:cNvSpPr/>
          <p:nvPr/>
        </p:nvSpPr>
        <p:spPr>
          <a:xfrm>
            <a:off x="4860323" y="4867687"/>
            <a:ext cx="3158427" cy="12477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sp>
      <p:sp>
        <p:nvSpPr>
          <p:cNvPr id="8" name="Shape 123"/>
          <p:cNvSpPr/>
          <p:nvPr/>
        </p:nvSpPr>
        <p:spPr>
          <a:xfrm>
            <a:off x="3660175" y="3063500"/>
            <a:ext cx="1097700" cy="51659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9" name="Shape 124"/>
          <p:cNvSpPr/>
          <p:nvPr/>
        </p:nvSpPr>
        <p:spPr>
          <a:xfrm>
            <a:off x="3660175" y="5197100"/>
            <a:ext cx="1097700" cy="51659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1" name="Rectangle 2"/>
          <p:cNvSpPr txBox="1">
            <a:spLocks/>
          </p:cNvSpPr>
          <p:nvPr/>
        </p:nvSpPr>
        <p:spPr bwMode="auto">
          <a:xfrm>
            <a:off x="457200" y="609600"/>
            <a:ext cx="8229600" cy="990600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3600" b="1" i="0" u="none" strike="noStrike" kern="1200" cap="none" spc="-100" normalizeH="0" baseline="0" noProof="0" dirty="0" smtClean="0">
                <a:ln>
                  <a:noFill/>
                </a:ln>
                <a:solidFill>
                  <a:srgbClr val="00569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Android Application – Prototype (2)</a:t>
            </a:r>
            <a:endParaRPr kumimoji="0" lang="en-US" sz="3600" b="1" i="0" u="none" strike="noStrike" kern="1200" cap="none" spc="-10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5" name="Picture 14" descr="Development Gateway 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6533568"/>
            <a:ext cx="990599" cy="324432"/>
          </a:xfrm>
          <a:prstGeom prst="rect">
            <a:avLst/>
          </a:prstGeom>
        </p:spPr>
      </p:pic>
      <p:sp>
        <p:nvSpPr>
          <p:cNvPr id="17" name="Footer Placeholder 5"/>
          <p:cNvSpPr txBox="1">
            <a:spLocks/>
          </p:cNvSpPr>
          <p:nvPr/>
        </p:nvSpPr>
        <p:spPr>
          <a:xfrm>
            <a:off x="1219200" y="6529387"/>
            <a:ext cx="41910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lvl="0" algn="ctr">
              <a:defRPr/>
            </a:pP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Stephen Davenport – 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Dan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Mihaila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–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Alexandru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Gartner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8" name="Slide Number Placeholder 8"/>
          <p:cNvSpPr txBox="1">
            <a:spLocks/>
          </p:cNvSpPr>
          <p:nvPr/>
        </p:nvSpPr>
        <p:spPr>
          <a:xfrm>
            <a:off x="8077200" y="6529387"/>
            <a:ext cx="1066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E6DBE71-8F32-475E-9B49-B90CE1B0075F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381000" y="2133600"/>
            <a:ext cx="6397368" cy="3798419"/>
            <a:chOff x="381000" y="2133600"/>
            <a:chExt cx="6397368" cy="3798419"/>
          </a:xfrm>
        </p:grpSpPr>
        <p:sp>
          <p:nvSpPr>
            <p:cNvPr id="7" name="Shape 132"/>
            <p:cNvSpPr/>
            <p:nvPr/>
          </p:nvSpPr>
          <p:spPr>
            <a:xfrm>
              <a:off x="381000" y="2133600"/>
              <a:ext cx="6397368" cy="37984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  <a:ln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sp>
        <p:sp>
          <p:nvSpPr>
            <p:cNvPr id="15" name="Rectangle 14"/>
            <p:cNvSpPr/>
            <p:nvPr/>
          </p:nvSpPr>
          <p:spPr>
            <a:xfrm>
              <a:off x="1343025" y="2781300"/>
              <a:ext cx="2819400" cy="228600"/>
            </a:xfrm>
            <a:prstGeom prst="rect">
              <a:avLst/>
            </a:prstGeom>
            <a:solidFill>
              <a:srgbClr val="FF0000">
                <a:alpha val="10000"/>
              </a:srgbClr>
            </a:solidFill>
            <a:ln>
              <a:solidFill>
                <a:srgbClr val="C00000">
                  <a:alpha val="11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9634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lvl="0">
              <a:defRPr/>
            </a:pPr>
            <a:r>
              <a:rPr lang="en" dirty="0" smtClean="0"/>
              <a:t>IATI Explore API &amp; Libraries</a:t>
            </a:r>
            <a:endParaRPr lang="en" dirty="0"/>
          </a:p>
        </p:txBody>
      </p:sp>
      <p:sp>
        <p:nvSpPr>
          <p:cNvPr id="5" name="Shape 130"/>
          <p:cNvSpPr txBox="1">
            <a:spLocks/>
          </p:cNvSpPr>
          <p:nvPr/>
        </p:nvSpPr>
        <p:spPr bwMode="auto">
          <a:xfrm>
            <a:off x="457200" y="1524000"/>
            <a:ext cx="8224200" cy="67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  <a:spAutoFit/>
          </a:bodyPr>
          <a:lstStyle/>
          <a:p>
            <a:pPr marL="182563" marR="0" lvl="0" indent="-182563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charset="0"/>
              <a:buNone/>
              <a:tabLst/>
              <a:defRPr/>
            </a:pPr>
            <a:r>
              <a:rPr kumimoji="0" lang="en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code for using the Android library</a:t>
            </a:r>
            <a:endParaRPr kumimoji="0" lang="en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10" descr="Development Gateway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533568"/>
            <a:ext cx="990599" cy="324432"/>
          </a:xfrm>
          <a:prstGeom prst="rect">
            <a:avLst/>
          </a:prstGeom>
        </p:spPr>
      </p:pic>
      <p:sp>
        <p:nvSpPr>
          <p:cNvPr id="13" name="Footer Placeholder 5"/>
          <p:cNvSpPr txBox="1">
            <a:spLocks/>
          </p:cNvSpPr>
          <p:nvPr/>
        </p:nvSpPr>
        <p:spPr>
          <a:xfrm>
            <a:off x="1219200" y="6529387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lvl="0" algn="ctr">
              <a:defRPr/>
            </a:pP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Stephen Davenport – 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Dan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Mihaila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–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Alexandru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Gartner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" name="Slide Number Placeholder 8"/>
          <p:cNvSpPr txBox="1">
            <a:spLocks/>
          </p:cNvSpPr>
          <p:nvPr/>
        </p:nvSpPr>
        <p:spPr>
          <a:xfrm>
            <a:off x="8077200" y="6529387"/>
            <a:ext cx="1066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E6DBE71-8F32-475E-9B49-B90CE1B0075F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124200" y="2667000"/>
            <a:ext cx="5648398" cy="3903929"/>
            <a:chOff x="3352800" y="2895600"/>
            <a:chExt cx="5419798" cy="3675329"/>
          </a:xfrm>
        </p:grpSpPr>
        <p:sp>
          <p:nvSpPr>
            <p:cNvPr id="6" name="Shape 131"/>
            <p:cNvSpPr/>
            <p:nvPr/>
          </p:nvSpPr>
          <p:spPr>
            <a:xfrm>
              <a:off x="3352800" y="2895600"/>
              <a:ext cx="5419798" cy="367532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  <a:ln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sp>
        <p:sp>
          <p:nvSpPr>
            <p:cNvPr id="9" name="Rectangle 8"/>
            <p:cNvSpPr/>
            <p:nvPr/>
          </p:nvSpPr>
          <p:spPr>
            <a:xfrm>
              <a:off x="4114800" y="3276600"/>
              <a:ext cx="3429000" cy="228600"/>
            </a:xfrm>
            <a:prstGeom prst="rect">
              <a:avLst/>
            </a:prstGeom>
            <a:solidFill>
              <a:srgbClr val="FF0000">
                <a:alpha val="10000"/>
              </a:srgbClr>
            </a:solidFill>
            <a:ln>
              <a:solidFill>
                <a:srgbClr val="C00000">
                  <a:alpha val="11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DG">
      <a:dk1>
        <a:srgbClr val="000000"/>
      </a:dk1>
      <a:lt1>
        <a:srgbClr val="FFFFFF"/>
      </a:lt1>
      <a:dk2>
        <a:srgbClr val="1F2989"/>
      </a:dk2>
      <a:lt2>
        <a:srgbClr val="FFFF00"/>
      </a:lt2>
      <a:accent1>
        <a:srgbClr val="0D671E"/>
      </a:accent1>
      <a:accent2>
        <a:srgbClr val="F26D00"/>
      </a:accent2>
      <a:accent3>
        <a:srgbClr val="158BDB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G">
    <a:dk1>
      <a:srgbClr val="000000"/>
    </a:dk1>
    <a:lt1>
      <a:srgbClr val="FFFFFF"/>
    </a:lt1>
    <a:dk2>
      <a:srgbClr val="1F2989"/>
    </a:dk2>
    <a:lt2>
      <a:srgbClr val="FFFF00"/>
    </a:lt2>
    <a:accent1>
      <a:srgbClr val="0D671E"/>
    </a:accent1>
    <a:accent2>
      <a:srgbClr val="F26D00"/>
    </a:accent2>
    <a:accent3>
      <a:srgbClr val="158BDB"/>
    </a:accent3>
    <a:accent4>
      <a:srgbClr val="748560"/>
    </a:accent4>
    <a:accent5>
      <a:srgbClr val="9E9273"/>
    </a:accent5>
    <a:accent6>
      <a:srgbClr val="7E848D"/>
    </a:accent6>
    <a:hlink>
      <a:srgbClr val="00C8C3"/>
    </a:hlink>
    <a:folHlink>
      <a:srgbClr val="A116E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TC101859861[[fn=Tradeshow]]</Template>
  <TotalTime>17734</TotalTime>
  <Words>609</Words>
  <Application>Microsoft Office PowerPoint</Application>
  <PresentationFormat>On-screen Show (4:3)</PresentationFormat>
  <Paragraphs>117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Clarity</vt:lpstr>
      <vt:lpstr>  </vt:lpstr>
      <vt:lpstr>Overview</vt:lpstr>
      <vt:lpstr>Scenario and Challenges (1)</vt:lpstr>
      <vt:lpstr>Scenario and Challenges (2)</vt:lpstr>
      <vt:lpstr>IATI Explorer Diagram</vt:lpstr>
      <vt:lpstr>IATI Explorer Web UI http://iatiexplorer.org</vt:lpstr>
      <vt:lpstr>Android Application – Prototype (1)</vt:lpstr>
      <vt:lpstr>Slide 8</vt:lpstr>
      <vt:lpstr>IATI Explore API &amp; Libraries</vt:lpstr>
      <vt:lpstr>IATI Exchange - Prototype</vt:lpstr>
      <vt:lpstr>IATI Exchange – Prototype (2)</vt:lpstr>
      <vt:lpstr>Publishing and Sharing</vt:lpstr>
      <vt:lpstr>Future Steps</vt:lpstr>
      <vt:lpstr>Thank You</vt:lpstr>
      <vt:lpstr>IATI Explorer API &amp; Libraries</vt:lpstr>
      <vt:lpstr>IATI Explorer API &amp; Libraries</vt:lpstr>
    </vt:vector>
  </TitlesOfParts>
  <Company>Dev Gateway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Nancy Choi</dc:creator>
  <cp:lastModifiedBy>Dan</cp:lastModifiedBy>
  <cp:revision>681</cp:revision>
  <cp:lastPrinted>2012-05-03T11:23:53Z</cp:lastPrinted>
  <dcterms:created xsi:type="dcterms:W3CDTF">2008-05-06T15:31:58Z</dcterms:created>
  <dcterms:modified xsi:type="dcterms:W3CDTF">2012-05-13T22:27:51Z</dcterms:modified>
</cp:coreProperties>
</file>