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2" r:id="rId3"/>
    <p:sldId id="263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C657C-9202-42E7-941B-DFA288B4E591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006B1-352E-4B32-B0FF-F44493CBCF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31E6-E95A-4874-8CBB-85ACE4380212}" type="datetimeFigureOut">
              <a:rPr lang="en-GB" smtClean="0"/>
              <a:pPr/>
              <a:t>12/05/2012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D855-FDD7-4DB4-8BCA-FFC1CA7D96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58727" y="928465"/>
            <a:ext cx="52635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Welcome to the IATI TAG meeting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Moor Hall,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 Cookham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b="1" baseline="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14—15 May 2012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Overview of IATI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Brian Hammond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Chair of the TAG</a:t>
            </a:r>
            <a:endParaRPr kumimoji="0" lang="en-GB" sz="2800" b="1" i="0" u="none" strike="noStrike" cap="none" normalizeH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b="1" baseline="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15616" y="836712"/>
            <a:ext cx="72474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Outcome of Partner Country Meeting – 23 April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756084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b="1" dirty="0" smtClean="0"/>
              <a:t>Excellent Partner Country pre-meeting – 8 points to Steering Committee</a:t>
            </a:r>
            <a:r>
              <a:rPr lang="en-GB" dirty="0" smtClean="0"/>
              <a:t>:</a:t>
            </a:r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/>
              <a:t>IATI standard fully meets needs of PCs and non-state actors; </a:t>
            </a:r>
            <a:r>
              <a:rPr lang="en-GB" sz="1500" dirty="0" smtClean="0"/>
              <a:t>should </a:t>
            </a:r>
            <a:r>
              <a:rPr lang="en-GB" sz="1500" dirty="0"/>
              <a:t>be the Busan common global standard. Avoid creating another new standard; implement existing commitments. </a:t>
            </a:r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 smtClean="0"/>
              <a:t>Welcome </a:t>
            </a:r>
            <a:r>
              <a:rPr lang="en-GB" sz="1500" dirty="0"/>
              <a:t>inclusion of transparency in global indicators to monitor Busan </a:t>
            </a:r>
            <a:r>
              <a:rPr lang="en-GB" sz="1500" dirty="0" smtClean="0"/>
              <a:t>– to measure schedules </a:t>
            </a:r>
            <a:r>
              <a:rPr lang="en-GB" sz="1500" dirty="0"/>
              <a:t>by end-2012 and </a:t>
            </a:r>
            <a:r>
              <a:rPr lang="en-GB" sz="1500" dirty="0" smtClean="0"/>
              <a:t>implementation by </a:t>
            </a:r>
            <a:r>
              <a:rPr lang="en-GB" sz="1500" dirty="0"/>
              <a:t>end-2015.</a:t>
            </a:r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 smtClean="0"/>
              <a:t>Congratulate </a:t>
            </a:r>
            <a:r>
              <a:rPr lang="en-GB" sz="1500" dirty="0"/>
              <a:t>25 already publishing in IATI format. </a:t>
            </a:r>
            <a:br>
              <a:rPr lang="en-GB" sz="1500" dirty="0"/>
            </a:br>
            <a:r>
              <a:rPr lang="en-GB" sz="1500" dirty="0" smtClean="0"/>
              <a:t>Urge </a:t>
            </a:r>
            <a:r>
              <a:rPr lang="en-GB" sz="1500" dirty="0"/>
              <a:t>all signatories to produce </a:t>
            </a:r>
            <a:r>
              <a:rPr lang="en-GB" sz="1500" dirty="0" smtClean="0"/>
              <a:t>updated implementation schedule </a:t>
            </a:r>
            <a:r>
              <a:rPr lang="en-GB" sz="1500" dirty="0"/>
              <a:t>by end May and </a:t>
            </a:r>
            <a:r>
              <a:rPr lang="en-GB" sz="1500" dirty="0" smtClean="0"/>
              <a:t>publish </a:t>
            </a:r>
            <a:r>
              <a:rPr lang="en-GB" sz="1500" dirty="0"/>
              <a:t>some information by end 2012; </a:t>
            </a:r>
            <a:r>
              <a:rPr lang="en-GB" sz="1500" dirty="0" smtClean="0"/>
              <a:t/>
            </a:r>
            <a:br>
              <a:rPr lang="en-GB" sz="1500" dirty="0" smtClean="0"/>
            </a:br>
            <a:r>
              <a:rPr lang="en-GB" sz="1500" dirty="0" smtClean="0"/>
              <a:t>Existing publishers to </a:t>
            </a:r>
            <a:r>
              <a:rPr lang="en-GB" sz="1500" dirty="0"/>
              <a:t>increase frequency </a:t>
            </a:r>
            <a:r>
              <a:rPr lang="en-GB" sz="1500" dirty="0" smtClean="0"/>
              <a:t>and completeness by </a:t>
            </a:r>
            <a:r>
              <a:rPr lang="en-GB" sz="1500" dirty="0"/>
              <a:t>end 2012. </a:t>
            </a:r>
            <a:endParaRPr lang="en-GB" sz="1500" dirty="0" smtClean="0"/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 smtClean="0"/>
              <a:t>Support </a:t>
            </a:r>
            <a:r>
              <a:rPr lang="en-GB" sz="1500" dirty="0"/>
              <a:t>deferring decisions on IATI hosting and governance until later in </a:t>
            </a:r>
            <a:r>
              <a:rPr lang="en-GB" sz="1500" dirty="0" smtClean="0"/>
              <a:t>2012.</a:t>
            </a:r>
            <a:r>
              <a:rPr lang="en-GB" sz="1500" dirty="0"/>
              <a:t> </a:t>
            </a:r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/>
              <a:t>Request guidance for partner countries on automatic data exchange to their </a:t>
            </a:r>
            <a:r>
              <a:rPr lang="en-GB" sz="1500" dirty="0" smtClean="0"/>
              <a:t>AIMS.</a:t>
            </a:r>
            <a:endParaRPr lang="en-GB" sz="1500" dirty="0"/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 smtClean="0"/>
              <a:t>Increase facilitation of sharing aid </a:t>
            </a:r>
            <a:r>
              <a:rPr lang="en-GB" sz="1500" dirty="0"/>
              <a:t>transparency experiences among countries.   </a:t>
            </a:r>
          </a:p>
          <a:p>
            <a:pPr marL="685800" lvl="1" indent="-228600">
              <a:spcAft>
                <a:spcPts val="600"/>
              </a:spcAft>
              <a:buFont typeface="+mj-lt"/>
              <a:buAutoNum type="arabicPeriod"/>
            </a:pPr>
            <a:r>
              <a:rPr lang="en-GB" sz="1500" dirty="0"/>
              <a:t>Ensure better communication </a:t>
            </a:r>
            <a:r>
              <a:rPr lang="en-GB" sz="1500" dirty="0" smtClean="0"/>
              <a:t>around IATI/aid </a:t>
            </a:r>
            <a:r>
              <a:rPr lang="en-GB" sz="1500" dirty="0"/>
              <a:t>transparency between donor capitals and country offices</a:t>
            </a:r>
            <a:r>
              <a:rPr lang="en-GB" sz="1500" dirty="0" smtClean="0"/>
              <a:t>.</a:t>
            </a:r>
            <a:endParaRPr lang="en-GB" sz="1500" dirty="0"/>
          </a:p>
          <a:p>
            <a:pPr marL="685800" lvl="1" indent="-228600">
              <a:buFont typeface="+mj-lt"/>
              <a:buAutoNum type="arabicPeriod"/>
            </a:pPr>
            <a:r>
              <a:rPr lang="en-GB" sz="1500" dirty="0"/>
              <a:t>Ask donors to support developing sustainable capacity for effective use of aid </a:t>
            </a:r>
            <a:r>
              <a:rPr lang="en-GB" sz="1500" dirty="0" smtClean="0"/>
              <a:t>information.</a:t>
            </a:r>
            <a:endParaRPr lang="en-GB" sz="1500" dirty="0"/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 lvl="1">
              <a:buFont typeface="Wingdings" pitchFamily="2" charset="2"/>
              <a:buChar char="v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1720" y="548680"/>
            <a:ext cx="49950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Outcome of Steering Committee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340768"/>
            <a:ext cx="7992888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dirty="0" smtClean="0"/>
              <a:t> </a:t>
            </a:r>
            <a:r>
              <a:rPr lang="en-GB" sz="1600" b="1" dirty="0" smtClean="0"/>
              <a:t>Busan and IATI – the common standard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Clear mandate </a:t>
            </a:r>
            <a:r>
              <a:rPr lang="en-GB" sz="1600" dirty="0"/>
              <a:t>to reach agreement with other stakeholders on the common standard </a:t>
            </a:r>
            <a:r>
              <a:rPr lang="en-GB" sz="1600" dirty="0" smtClean="0"/>
              <a:t>incorporating the full IATI standard</a:t>
            </a:r>
            <a:r>
              <a:rPr lang="en-GB" sz="1600" dirty="0"/>
              <a:t> </a:t>
            </a:r>
            <a:r>
              <a:rPr lang="en-GB" sz="1600" dirty="0" smtClean="0"/>
              <a:t>in time for endorsement at end June by final meeting of DAC Working Party on Aid Effectiveness.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dirty="0" smtClean="0"/>
              <a:t> </a:t>
            </a:r>
            <a:r>
              <a:rPr lang="en-GB" sz="1600" b="1" dirty="0"/>
              <a:t>The Global Partnership for Effective </a:t>
            </a:r>
            <a:r>
              <a:rPr lang="en-GB" sz="1600" b="1" dirty="0" smtClean="0"/>
              <a:t>Development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/>
              <a:t>IATI can </a:t>
            </a:r>
            <a:r>
              <a:rPr lang="en-GB" sz="1600" dirty="0" smtClean="0"/>
              <a:t>help inform </a:t>
            </a:r>
            <a:r>
              <a:rPr lang="en-GB" sz="1600" dirty="0"/>
              <a:t>political </a:t>
            </a:r>
            <a:r>
              <a:rPr lang="en-GB" sz="1600" dirty="0" smtClean="0"/>
              <a:t>discussion </a:t>
            </a:r>
            <a:r>
              <a:rPr lang="en-GB" sz="1600" dirty="0"/>
              <a:t>and can </a:t>
            </a:r>
            <a:r>
              <a:rPr lang="en-GB" sz="1600" dirty="0" smtClean="0"/>
              <a:t>assist in monitoring.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Agreed to postpone decisions on IATI hosting and governance pending agreement on the common standard and Global Partnership structure.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Subgroup to look at options later in 2012.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/>
              <a:t> Demonstration of tools </a:t>
            </a:r>
            <a:r>
              <a:rPr lang="en-GB" sz="1600" b="1" dirty="0"/>
              <a:t>to access IATI information and ways </a:t>
            </a:r>
            <a:r>
              <a:rPr lang="en-GB" sz="1600" b="1" dirty="0" smtClean="0"/>
              <a:t>IATI </a:t>
            </a:r>
            <a:r>
              <a:rPr lang="en-GB" sz="1600" b="1" dirty="0"/>
              <a:t>data are being </a:t>
            </a:r>
            <a:r>
              <a:rPr lang="en-GB" sz="1600" b="1" dirty="0" smtClean="0"/>
              <a:t>used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/>
              <a:t> Annual </a:t>
            </a:r>
            <a:r>
              <a:rPr lang="en-GB" sz="1600" b="1" dirty="0"/>
              <a:t>Progress report and donor self-reporting</a:t>
            </a:r>
            <a:endParaRPr lang="en-GB" sz="1600" dirty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Signatories to update implementation schedules by end June (end December for new signatories) in time for first IATI Annual Report in September.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DFID found data review to highlight gaps and drive continuous  progress.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/>
              <a:t> IATI </a:t>
            </a:r>
            <a:r>
              <a:rPr lang="en-GB" sz="1600" b="1" dirty="0"/>
              <a:t>Country Pilots and Budget Alignment </a:t>
            </a:r>
            <a:r>
              <a:rPr lang="en-GB" sz="1600" b="1" dirty="0" smtClean="0"/>
              <a:t>Study </a:t>
            </a:r>
            <a:r>
              <a:rPr lang="en-GB" sz="1600" dirty="0" smtClean="0"/>
              <a:t>– for discussion in TAG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/>
              <a:t> IATI </a:t>
            </a:r>
            <a:r>
              <a:rPr lang="en-GB" sz="1600" b="1" dirty="0"/>
              <a:t>Workplan and </a:t>
            </a:r>
            <a:r>
              <a:rPr lang="en-GB" sz="1600" b="1" dirty="0" smtClean="0"/>
              <a:t>Budget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smtClean="0"/>
              <a:t> </a:t>
            </a:r>
            <a:r>
              <a:rPr lang="en-GB" sz="1600" dirty="0" smtClean="0"/>
              <a:t>workplan noted; hosting subgroup to consider resource implications of arrangements</a:t>
            </a:r>
            <a:endParaRPr lang="en-GB" sz="1600" dirty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endParaRPr lang="en-GB" sz="1600" dirty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GB" sz="1600" dirty="0" smtClean="0"/>
          </a:p>
          <a:p>
            <a:pPr lvl="1">
              <a:buFont typeface="Wingdings" pitchFamily="2" charset="2"/>
              <a:buChar char="v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3789040"/>
          <a:ext cx="7272806" cy="1944214"/>
        </p:xfrm>
        <a:graphic>
          <a:graphicData uri="http://schemas.openxmlformats.org/drawingml/2006/table">
            <a:tbl>
              <a:tblPr/>
              <a:tblGrid>
                <a:gridCol w="2182270"/>
                <a:gridCol w="1696560"/>
                <a:gridCol w="1696560"/>
                <a:gridCol w="1697416"/>
              </a:tblGrid>
              <a:tr h="460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Organisation standard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Activity Standard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Implementation schedule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657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No. of signatories published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(out of </a:t>
                      </a: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 31)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No. of non-signatories published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99389" y="801000"/>
            <a:ext cx="3349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Overview of progress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IATI now has 31 signatories – UNFPA and UN Women latest to join – 14 are already publishing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22 partner countries have endorsed IATI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Signatories provide 75% of official  development finance; those publishing provide 43%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11 non-signatories are also publishing to IATI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22061" y="370113"/>
            <a:ext cx="49045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Overview of progress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ea typeface="Times New Roman"/>
                <a:cs typeface="Times New Roman"/>
              </a:rPr>
              <a:t>Original </a:t>
            </a:r>
            <a:r>
              <a:rPr lang="en-GB" sz="2000" b="1" dirty="0">
                <a:ea typeface="Times New Roman"/>
                <a:cs typeface="Times New Roman"/>
              </a:rPr>
              <a:t>signatories to 2008 Accra Statement</a:t>
            </a:r>
            <a:endParaRPr lang="en-GB" sz="2000" dirty="0" smtClean="0">
              <a:latin typeface="Cambria"/>
              <a:ea typeface="Times New Roman"/>
              <a:cs typeface="Times New Roman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15615" y="2412855"/>
          <a:ext cx="7056785" cy="3922223"/>
        </p:xfrm>
        <a:graphic>
          <a:graphicData uri="http://schemas.openxmlformats.org/drawingml/2006/table">
            <a:tbl>
              <a:tblPr/>
              <a:tblGrid>
                <a:gridCol w="1882693"/>
                <a:gridCol w="1724421"/>
                <a:gridCol w="1724421"/>
                <a:gridCol w="1725250"/>
              </a:tblGrid>
              <a:tr h="301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Signatory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Implementation schedule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Organisation data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Activity data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AsDB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Australia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Denmark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EC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Finland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GAVI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Germany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Hewlett Foundation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Ireland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New Zealand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Norway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Spain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Sweden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UNDP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World Bank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1340768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/>
              <a:t>12 of 18 already publishing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6 still to provide implementation schedules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Half </a:t>
            </a:r>
            <a:r>
              <a:rPr lang="en-GB" dirty="0" smtClean="0"/>
              <a:t>publishers still </a:t>
            </a:r>
            <a:r>
              <a:rPr lang="en-GB" dirty="0"/>
              <a:t>to provide </a:t>
            </a:r>
            <a:r>
              <a:rPr lang="en-GB" dirty="0" smtClean="0"/>
              <a:t>organisation-level </a:t>
            </a:r>
            <a:r>
              <a:rPr lang="en-GB" dirty="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99792" y="461283"/>
            <a:ext cx="3349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Overview of progress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ea typeface="Times New Roman"/>
                <a:cs typeface="Times New Roman"/>
              </a:rPr>
              <a:t>2011-12 signatories</a:t>
            </a:r>
            <a:endParaRPr lang="en-GB" sz="2000" dirty="0" smtClean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27584" y="2636912"/>
          <a:ext cx="7056785" cy="3154127"/>
        </p:xfrm>
        <a:graphic>
          <a:graphicData uri="http://schemas.openxmlformats.org/drawingml/2006/table">
            <a:tbl>
              <a:tblPr/>
              <a:tblGrid>
                <a:gridCol w="1882693"/>
                <a:gridCol w="1724421"/>
                <a:gridCol w="1724421"/>
                <a:gridCol w="1725250"/>
              </a:tblGrid>
              <a:tr h="301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Signatory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Implementation schedule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Organisation data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Activity data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AfDB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Canada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CDC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Global Fund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IDB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IFAD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UNCDF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UNFPA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UN-HABITAT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UNICEF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UNOPS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 Women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7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2 already publishing and provided implementation schedules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50612" y="461283"/>
            <a:ext cx="3448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Overview of progress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/>
              <a:t>Other publishing organisations</a:t>
            </a:r>
            <a:endParaRPr lang="en-GB" sz="2000" dirty="0" smtClean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11 publishing and 4 with implementation schedules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2420888"/>
          <a:ext cx="6480720" cy="3543818"/>
        </p:xfrm>
        <a:graphic>
          <a:graphicData uri="http://schemas.openxmlformats.org/drawingml/2006/table">
            <a:tbl>
              <a:tblPr/>
              <a:tblGrid>
                <a:gridCol w="1584176"/>
                <a:gridCol w="1728479"/>
                <a:gridCol w="1583652"/>
                <a:gridCol w="1584413"/>
              </a:tblGrid>
              <a:tr h="303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Signatory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Implementation schedule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Organisation data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Activity data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951" marR="61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ADRA-UK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CAFOD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DIPR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EWB Canada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Indigo trust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International HIV/AIDS Alliance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Oxfam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Progressio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Publish What you Fund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Resource Extraction Monitoring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4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Times New Roman"/>
                          <a:cs typeface="Times New Roman"/>
                        </a:rPr>
                        <a:t>SPARK</a:t>
                      </a:r>
                      <a:endParaRPr lang="en-GB" sz="11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23645" y="461283"/>
            <a:ext cx="4702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Overview of progress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/>
              <a:t>Provision of core elements of the standard</a:t>
            </a:r>
            <a:endParaRPr lang="en-GB" sz="2000" dirty="0" smtClean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14847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Most publishers are providing core information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More to do on implementing organisations, commitments and disbursements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95736" y="2492896"/>
          <a:ext cx="4104457" cy="3806400"/>
        </p:xfrm>
        <a:graphic>
          <a:graphicData uri="http://schemas.openxmlformats.org/drawingml/2006/table">
            <a:tbl>
              <a:tblPr/>
              <a:tblGrid>
                <a:gridCol w="1944216"/>
                <a:gridCol w="936104"/>
                <a:gridCol w="1224137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Data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Number publishing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(of publishers)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48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IATI ID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Title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Calibri"/>
                          <a:ea typeface="Times New Roman"/>
                          <a:cs typeface="Times New Roman"/>
                        </a:rPr>
                        <a:t>Dates:</a:t>
                      </a:r>
                      <a:endParaRPr lang="en-GB" sz="1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Calibri"/>
                          <a:ea typeface="Times New Roman"/>
                          <a:cs typeface="Times New Roman"/>
                        </a:rPr>
                        <a:t>Start planned</a:t>
                      </a:r>
                      <a:endParaRPr lang="en-GB" sz="1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Calibri"/>
                          <a:ea typeface="Times New Roman"/>
                          <a:cs typeface="Times New Roman"/>
                        </a:rPr>
                        <a:t>Start </a:t>
                      </a: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Actual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End planned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End actual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72%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80%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Funding Organisation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72%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Implementing Organisation 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56%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Recipient Country / Region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96%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Sector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84%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Transactions - Commitment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Transactions - Disbursement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1055" marR="51055" marT="51055" marB="51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ATI-logo-high-res-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81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78670" y="461283"/>
            <a:ext cx="6192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Overview of progress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/>
              <a:t>IATI value added </a:t>
            </a:r>
            <a:r>
              <a:rPr lang="en-GB" sz="2000" b="1" dirty="0"/>
              <a:t>value </a:t>
            </a:r>
            <a:r>
              <a:rPr lang="en-GB" sz="2000" b="1" dirty="0" smtClean="0"/>
              <a:t>elements: progress by signatories</a:t>
            </a:r>
            <a:endParaRPr lang="en-GB" sz="2000" dirty="0" smtClean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1412776"/>
            <a:ext cx="7272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1600" dirty="0" smtClean="0"/>
              <a:t> Timeliness - 3 updating quarterly; 3 more six monthly</a:t>
            </a:r>
          </a:p>
          <a:p>
            <a:pPr>
              <a:buFont typeface="Wingdings" pitchFamily="2" charset="2"/>
              <a:buChar char="v"/>
            </a:pPr>
            <a:r>
              <a:rPr lang="en-GB" sz="1600" dirty="0" smtClean="0"/>
              <a:t> Future spend – 4 providing activity budgets</a:t>
            </a:r>
          </a:p>
          <a:p>
            <a:pPr>
              <a:buFont typeface="Wingdings" pitchFamily="2" charset="2"/>
              <a:buChar char="v"/>
            </a:pPr>
            <a:r>
              <a:rPr lang="en-GB" sz="1600" dirty="0"/>
              <a:t> </a:t>
            </a:r>
            <a:r>
              <a:rPr lang="en-GB" sz="1600" dirty="0" smtClean="0"/>
              <a:t>Disaggregation – 4 disaggregating spend to aid traceability</a:t>
            </a:r>
          </a:p>
          <a:p>
            <a:pPr>
              <a:buFont typeface="Wingdings" pitchFamily="2" charset="2"/>
              <a:buChar char="v"/>
            </a:pPr>
            <a:r>
              <a:rPr lang="en-GB" sz="1600" dirty="0"/>
              <a:t> </a:t>
            </a:r>
            <a:r>
              <a:rPr lang="en-GB" sz="1600" dirty="0" smtClean="0"/>
              <a:t>Few links to documents and results; none to conditions or geocoding</a:t>
            </a:r>
          </a:p>
          <a:p>
            <a:pPr>
              <a:buFont typeface="Wingdings" pitchFamily="2" charset="2"/>
              <a:buChar char="v"/>
            </a:pPr>
            <a:endParaRPr lang="en-GB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2564904"/>
          <a:ext cx="5616624" cy="3911100"/>
        </p:xfrm>
        <a:graphic>
          <a:graphicData uri="http://schemas.openxmlformats.org/drawingml/2006/table">
            <a:tbl>
              <a:tblPr/>
              <a:tblGrid>
                <a:gridCol w="3822425"/>
                <a:gridCol w="1794199"/>
              </a:tblGrid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IATI Added value area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Number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publishing (out of 14)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Timeliness of data (at least quarterly)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Frequency of updates: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At least quarterly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At least twice to date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Country forward budgets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2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Activity forward budgets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4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Multiple sectors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Actual project dates and project status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Disaggregated disbursements and expenditures(at least quarterly)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Times New Roman"/>
                          <a:cs typeface="Times New Roman"/>
                        </a:rPr>
                        <a:t>Disbursement and expenditure transaction detail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2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Planned disbursements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1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Identifies variety of participating organisations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Documents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Results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Conditions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010" marR="44010" marT="44010" marB="440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Geo-coding</a:t>
                      </a:r>
                      <a:endParaRPr lang="en-GB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010" marR="44010" marT="44010" marB="440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mbria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287" marR="6287" marT="6287" marB="62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855</Words>
  <Application>Microsoft Office PowerPoint</Application>
  <PresentationFormat>On-screen Show (4:3)</PresentationFormat>
  <Paragraphs>332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Hammond</dc:creator>
  <cp:lastModifiedBy>Mandy Burrows</cp:lastModifiedBy>
  <cp:revision>24</cp:revision>
  <dcterms:created xsi:type="dcterms:W3CDTF">2012-05-11T11:13:16Z</dcterms:created>
  <dcterms:modified xsi:type="dcterms:W3CDTF">2012-05-12T12:51:50Z</dcterms:modified>
</cp:coreProperties>
</file>