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Lato" panose="020B0604020202020204" charset="0"/>
      <p:regular r:id="rId19"/>
      <p:bold r:id="rId20"/>
      <p:italic r:id="rId21"/>
      <p:boldItalic r:id="rId22"/>
    </p:embeddedFont>
    <p:embeddedFont>
      <p:font typeface="Lato Black" panose="020B0604020202020204" charset="0"/>
      <p:bold r:id="rId23"/>
      <p:boldItalic r:id="rId24"/>
    </p:embeddedFont>
    <p:embeddedFont>
      <p:font typeface="Lato Light"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9" autoAdjust="0"/>
    <p:restoredTop sz="94660"/>
  </p:normalViewPr>
  <p:slideViewPr>
    <p:cSldViewPr snapToGrid="0">
      <p:cViewPr>
        <p:scale>
          <a:sx n="159" d="100"/>
          <a:sy n="159" d="100"/>
        </p:scale>
        <p:origin x="15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6845a283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6845a283e_0_1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46845a283e_0_1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6845a283e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6845a283e_0_1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While our examples didn’t highlight the baseline, target, and actual figures, this could easily be visualized as well.</a:t>
            </a:r>
            <a:endParaRPr/>
          </a:p>
        </p:txBody>
      </p:sp>
      <p:sp>
        <p:nvSpPr>
          <p:cNvPr id="181" name="Google Shape;181;g46845a283e_0_1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44abe7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44abe7b5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444abe7b5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41e6d51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41e6d51b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I’ll be sharing an example of one approach we’ve taken to make data across organizations more searchable and usable. While we haven’t used data from IATI data, this could be applied to IATI data just as well.</a:t>
            </a:r>
            <a:endParaRPr/>
          </a:p>
        </p:txBody>
      </p:sp>
      <p:sp>
        <p:nvSpPr>
          <p:cNvPr id="107" name="Google Shape;107;g441e6d51b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6845a283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6845a283e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part of our work on FHI 360’s mobile Solutions Technical Assistance and Research (mStar’s) program on Accelerating Data Driven Agriculture Development in Cambodia and Nepal, we worked with USAID Feed the Future implementing organizations to improve data sharing. Our goals included identifying possible areas for cross-portfolio research, and understand where there might be additional needs for standardization.</a:t>
            </a:r>
            <a:endParaRPr/>
          </a:p>
        </p:txBody>
      </p:sp>
      <p:sp>
        <p:nvSpPr>
          <p:cNvPr id="114" name="Google Shape;114;g46845a283e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845a283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6845a283e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For the pilot we collected baseline survey data from Feed the Future implementing partners in Nepal and Cambodia. We took a bottom up approach, where sub-themes were created organically as data was reviewed. These sub-themes were then grouped into larger themes. This was a very subjective process as a pilot. Ff done on a large scale should include sector experts.</a:t>
            </a:r>
            <a:endParaRPr/>
          </a:p>
        </p:txBody>
      </p:sp>
      <p:sp>
        <p:nvSpPr>
          <p:cNvPr id="128" name="Google Shape;128;g46845a283e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6845a28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6845a283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You can see here the themes and sub-themes and overall categories that were generated for the Cambodia data we reviewed. We had five overarching categories, under which the themes and sub-themes fell. As an example, you can see under Services and Community we have Access to Services, and then Accessibility.</a:t>
            </a:r>
            <a:endParaRPr/>
          </a:p>
        </p:txBody>
      </p:sp>
      <p:sp>
        <p:nvSpPr>
          <p:cNvPr id="135" name="Google Shape;135;g46845a283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6845a283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6845a283e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created an Excel database as a quick tool to access the data and categories. You can see under that example of Accessibility, there are questions about distance to different services, such as self help group office, distance between vegetable field and where you sell vegetables. Because one of our goals was to identify opportunities for standardization, the far right column shows the number of projects the indicator is used. The colored columns are the projects these questions came from, 1 means this question was included, .5 means something very closely worded was included. The total similarities adds up the to show how many projects used the same, or similar question.</a:t>
            </a:r>
            <a:endParaRPr/>
          </a:p>
        </p:txBody>
      </p:sp>
      <p:sp>
        <p:nvSpPr>
          <p:cNvPr id="143" name="Google Shape;143;g46845a283e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6845a283e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6845a283e_0_1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this allows us to do is if we have a question such as “What agriculture trainings have been administered?” We can start to filter down to training and see what kind of training are being asked about, and what project is asking about it. So these are obviously survey questions, while in IATI it will be specific outputs, outcomes, impact that will be reported, however this approach can be applied to this data as well.</a:t>
            </a:r>
            <a:endParaRPr/>
          </a:p>
        </p:txBody>
      </p:sp>
      <p:sp>
        <p:nvSpPr>
          <p:cNvPr id="150" name="Google Shape;150;g46845a283e_0_1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6845a283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6845a283e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followed a similar approach for our Results Data Initiative. We first scraped results data from organization websites focused on Agriculture and Health in Tanzania, Sri Lanka, and Ghana. In this case we categorized into four levels. </a:t>
            </a:r>
            <a:endParaRPr/>
          </a:p>
        </p:txBody>
      </p:sp>
      <p:sp>
        <p:nvSpPr>
          <p:cNvPr id="158" name="Google Shape;158;g46845a283e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6845a283e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6845a283e_0_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were able to create an interactive visualization to explore some of the data. Give Demo of the RDI Visualization. While this tool is more focused on numbers, it doesn’t necessarily need to. These tags could be used other ways, such as in our Excel table to find and extract data.</a:t>
            </a:r>
            <a:endParaRPr/>
          </a:p>
        </p:txBody>
      </p:sp>
      <p:sp>
        <p:nvSpPr>
          <p:cNvPr id="166" name="Google Shape;166;g46845a283e_0_1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333501"/>
            <a:ext cx="7848600" cy="144541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5400"/>
              <a:buFont typeface="Arial"/>
              <a:buNone/>
              <a:defRPr sz="54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
          <p:cNvSpPr txBox="1">
            <a:spLocks noGrp="1"/>
          </p:cNvSpPr>
          <p:nvPr>
            <p:ph type="subTitle" idx="1"/>
          </p:nvPr>
        </p:nvSpPr>
        <p:spPr>
          <a:xfrm>
            <a:off x="685800" y="3086100"/>
            <a:ext cx="6400800" cy="131445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accent1"/>
              </a:buClr>
              <a:buSzPts val="2040"/>
              <a:buFont typeface="Arial"/>
              <a:buNone/>
              <a:defRPr sz="2400" b="0" i="0" u="none" strike="noStrike" cap="none">
                <a:solidFill>
                  <a:schemeClr val="accent2"/>
                </a:solidFill>
                <a:latin typeface="Arial"/>
                <a:ea typeface="Arial"/>
                <a:cs typeface="Arial"/>
                <a:sym typeface="Arial"/>
              </a:defRPr>
            </a:lvl1pPr>
            <a:lvl2pPr marR="0" lvl="1" algn="ctr" rtl="0">
              <a:spcBef>
                <a:spcPts val="400"/>
              </a:spcBef>
              <a:spcAft>
                <a:spcPts val="0"/>
              </a:spcAft>
              <a:buClr>
                <a:schemeClr val="accent1"/>
              </a:buClr>
              <a:buSzPts val="1700"/>
              <a:buFont typeface="Arial"/>
              <a:buNone/>
              <a:defRPr sz="2000" b="0" i="0" u="none" strike="noStrike" cap="none">
                <a:solidFill>
                  <a:srgbClr val="8B8B8D"/>
                </a:solidFill>
                <a:latin typeface="Arial"/>
                <a:ea typeface="Arial"/>
                <a:cs typeface="Arial"/>
                <a:sym typeface="Arial"/>
              </a:defRPr>
            </a:lvl2pPr>
            <a:lvl3pPr marR="0" lvl="2" algn="ctr" rtl="0">
              <a:spcBef>
                <a:spcPts val="360"/>
              </a:spcBef>
              <a:spcAft>
                <a:spcPts val="0"/>
              </a:spcAft>
              <a:buClr>
                <a:schemeClr val="accent1"/>
              </a:buClr>
              <a:buSzPts val="1620"/>
              <a:buFont typeface="Arial"/>
              <a:buNone/>
              <a:defRPr sz="1800" b="0" i="0" u="none" strike="noStrike" cap="none">
                <a:solidFill>
                  <a:srgbClr val="8B8B8D"/>
                </a:solidFill>
                <a:latin typeface="Arial"/>
                <a:ea typeface="Arial"/>
                <a:cs typeface="Arial"/>
                <a:sym typeface="Arial"/>
              </a:defRPr>
            </a:lvl3pPr>
            <a:lvl4pPr marR="0" lvl="3" algn="ctr" rtl="0">
              <a:spcBef>
                <a:spcPts val="320"/>
              </a:spcBef>
              <a:spcAft>
                <a:spcPts val="0"/>
              </a:spcAft>
              <a:buClr>
                <a:schemeClr val="accent1"/>
              </a:buClr>
              <a:buSzPts val="1600"/>
              <a:buFont typeface="Arial"/>
              <a:buNone/>
              <a:defRPr sz="1600" b="0" i="0" u="none" strike="noStrike" cap="none">
                <a:solidFill>
                  <a:srgbClr val="8B8B8D"/>
                </a:solidFill>
                <a:latin typeface="Arial"/>
                <a:ea typeface="Arial"/>
                <a:cs typeface="Arial"/>
                <a:sym typeface="Arial"/>
              </a:defRPr>
            </a:lvl4pPr>
            <a:lvl5pPr marR="0" lvl="4" algn="ctr" rtl="0">
              <a:spcBef>
                <a:spcPts val="280"/>
              </a:spcBef>
              <a:spcAft>
                <a:spcPts val="0"/>
              </a:spcAft>
              <a:buClr>
                <a:schemeClr val="accent1"/>
              </a:buClr>
              <a:buSzPts val="1400"/>
              <a:buFont typeface="Arial"/>
              <a:buNone/>
              <a:defRPr sz="1400" b="0" i="0" u="none" strike="noStrike" cap="none">
                <a:solidFill>
                  <a:srgbClr val="8B8B8D"/>
                </a:solidFill>
                <a:latin typeface="Arial"/>
                <a:ea typeface="Arial"/>
                <a:cs typeface="Arial"/>
                <a:sym typeface="Arial"/>
              </a:defRPr>
            </a:lvl5pPr>
            <a:lvl6pPr marR="0" lvl="5"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6pPr>
            <a:lvl7pPr marR="0" lvl="6"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7pPr>
            <a:lvl8pPr marR="0" lvl="7"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8pPr>
            <a:lvl9pPr marR="0" lvl="8"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9pPr>
          </a:lstStyle>
          <a:p>
            <a:endParaRPr/>
          </a:p>
        </p:txBody>
      </p:sp>
      <p:sp>
        <p:nvSpPr>
          <p:cNvPr id="20" name="Google Shape;20;p2"/>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2"/>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3" name="Google Shape;23;p2"/>
          <p:cNvCxnSpPr/>
          <p:nvPr/>
        </p:nvCxnSpPr>
        <p:spPr>
          <a:xfrm>
            <a:off x="685800" y="2951559"/>
            <a:ext cx="7848600" cy="1191"/>
          </a:xfrm>
          <a:prstGeom prst="straightConnector1">
            <a:avLst/>
          </a:prstGeom>
          <a:noFill/>
          <a:ln w="19050" cap="flat" cmpd="sng">
            <a:solidFill>
              <a:schemeClr val="dk2"/>
            </a:solidFill>
            <a:prstDash val="solid"/>
            <a:round/>
            <a:headEnd type="none" w="sm" len="sm"/>
            <a:tailEnd type="none" w="sm" len="sm"/>
          </a:ln>
        </p:spPr>
      </p:cxnSp>
      <p:pic>
        <p:nvPicPr>
          <p:cNvPr id="24" name="Google Shape;24;p2"/>
          <p:cNvPicPr preferRelativeResize="0"/>
          <p:nvPr/>
        </p:nvPicPr>
        <p:blipFill rotWithShape="1">
          <a:blip r:embed="rId2">
            <a:alphaModFix/>
          </a:blip>
          <a:srcRect/>
          <a:stretch/>
        </p:blipFill>
        <p:spPr>
          <a:xfrm>
            <a:off x="7004304" y="4172757"/>
            <a:ext cx="2139696" cy="9821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1"/>
          <p:cNvSpPr txBox="1">
            <a:spLocks noGrp="1"/>
          </p:cNvSpPr>
          <p:nvPr>
            <p:ph type="body" idx="1"/>
          </p:nvPr>
        </p:nvSpPr>
        <p:spPr>
          <a:xfrm rot="5400000">
            <a:off x="2743200" y="-1085850"/>
            <a:ext cx="3657600" cy="82296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89" name="Google Shape;89;p11"/>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 name="Google Shape;90;p11"/>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Google Shape;91;p11"/>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rot="5400000">
            <a:off x="5457825" y="1628775"/>
            <a:ext cx="440055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12"/>
          <p:cNvSpPr txBox="1">
            <a:spLocks noGrp="1"/>
          </p:cNvSpPr>
          <p:nvPr>
            <p:ph type="body" idx="1"/>
          </p:nvPr>
        </p:nvSpPr>
        <p:spPr>
          <a:xfrm rot="5400000">
            <a:off x="1266825" y="-352425"/>
            <a:ext cx="4400550" cy="6019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95" name="Google Shape;95;p12"/>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 name="Google Shape;96;p12"/>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Google Shape;97;p12"/>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body" idx="1"/>
          </p:nvPr>
        </p:nvSpPr>
        <p:spPr>
          <a:xfrm>
            <a:off x="457200" y="1200150"/>
            <a:ext cx="8229600" cy="325755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1" name="Google Shape;31;p3"/>
          <p:cNvPicPr preferRelativeResize="0"/>
          <p:nvPr/>
        </p:nvPicPr>
        <p:blipFill rotWithShape="1">
          <a:blip r:embed="rId2">
            <a:alphaModFix/>
          </a:blip>
          <a:srcRect/>
          <a:stretch/>
        </p:blipFill>
        <p:spPr>
          <a:xfrm>
            <a:off x="7004304" y="4172757"/>
            <a:ext cx="2139696" cy="9821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722313" y="1771651"/>
            <a:ext cx="7772400" cy="1650206"/>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800"/>
              <a:buFont typeface="Arial"/>
              <a:buNone/>
              <a:defRPr sz="4800" b="1"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4"/>
          <p:cNvSpPr txBox="1">
            <a:spLocks noGrp="1"/>
          </p:cNvSpPr>
          <p:nvPr>
            <p:ph type="body" idx="1"/>
          </p:nvPr>
        </p:nvSpPr>
        <p:spPr>
          <a:xfrm>
            <a:off x="722313" y="3470149"/>
            <a:ext cx="7772400" cy="112514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accent1"/>
              </a:buClr>
              <a:buSzPts val="2040"/>
              <a:buFont typeface="Arial"/>
              <a:buNone/>
              <a:defRPr sz="2400" b="0" i="0" u="none" strike="noStrike" cap="none">
                <a:solidFill>
                  <a:schemeClr val="lt2"/>
                </a:solidFill>
                <a:latin typeface="Arial"/>
                <a:ea typeface="Arial"/>
                <a:cs typeface="Arial"/>
                <a:sym typeface="Arial"/>
              </a:defRPr>
            </a:lvl1pPr>
            <a:lvl2pPr marL="914400" marR="0" lvl="1" indent="-228600" algn="l" rtl="0">
              <a:spcBef>
                <a:spcPts val="360"/>
              </a:spcBef>
              <a:spcAft>
                <a:spcPts val="0"/>
              </a:spcAft>
              <a:buClr>
                <a:schemeClr val="accent1"/>
              </a:buClr>
              <a:buSzPts val="153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accent1"/>
              </a:buClr>
              <a:buSzPts val="144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6" name="Google Shape;36;p4"/>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7" name="Google Shape;37;p4"/>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38" name="Google Shape;38;p4"/>
          <p:cNvCxnSpPr/>
          <p:nvPr/>
        </p:nvCxnSpPr>
        <p:spPr>
          <a:xfrm>
            <a:off x="731520" y="3449575"/>
            <a:ext cx="7848600" cy="1191"/>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5"/>
          <p:cNvSpPr txBox="1">
            <a:spLocks noGrp="1"/>
          </p:cNvSpPr>
          <p:nvPr>
            <p:ph type="body" idx="1"/>
          </p:nvPr>
        </p:nvSpPr>
        <p:spPr>
          <a:xfrm>
            <a:off x="457200" y="1255014"/>
            <a:ext cx="4038600" cy="3202686"/>
          </a:xfrm>
          <a:prstGeom prst="rect">
            <a:avLst/>
          </a:prstGeom>
          <a:noFill/>
          <a:ln>
            <a:noFill/>
          </a:ln>
        </p:spPr>
        <p:txBody>
          <a:bodyPr spcFirstLastPara="1" wrap="square" lIns="91425" tIns="45700" rIns="91425" bIns="45700" anchor="t" anchorCtr="0"/>
          <a:lstStyle>
            <a:lvl1pPr marL="457200" marR="0" lvl="0"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5"/>
          <p:cNvSpPr txBox="1">
            <a:spLocks noGrp="1"/>
          </p:cNvSpPr>
          <p:nvPr>
            <p:ph type="body" idx="2"/>
          </p:nvPr>
        </p:nvSpPr>
        <p:spPr>
          <a:xfrm>
            <a:off x="4648200" y="1255014"/>
            <a:ext cx="4038600" cy="3202686"/>
          </a:xfrm>
          <a:prstGeom prst="rect">
            <a:avLst/>
          </a:prstGeom>
          <a:noFill/>
          <a:ln>
            <a:noFill/>
          </a:ln>
        </p:spPr>
        <p:txBody>
          <a:bodyPr spcFirstLastPara="1" wrap="square" lIns="91425" tIns="45700" rIns="91425" bIns="45700" anchor="t" anchorCtr="0"/>
          <a:lstStyle>
            <a:lvl1pPr marL="457200" marR="0" lvl="0"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5"/>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5"/>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5"/>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46" name="Google Shape;46;p5"/>
          <p:cNvPicPr preferRelativeResize="0"/>
          <p:nvPr/>
        </p:nvPicPr>
        <p:blipFill rotWithShape="1">
          <a:blip r:embed="rId2">
            <a:alphaModFix/>
          </a:blip>
          <a:srcRect/>
          <a:stretch/>
        </p:blipFill>
        <p:spPr>
          <a:xfrm>
            <a:off x="7004304" y="4172757"/>
            <a:ext cx="2139696" cy="9821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6"/>
          <p:cNvSpPr txBox="1">
            <a:spLocks noGrp="1"/>
          </p:cNvSpPr>
          <p:nvPr>
            <p:ph type="body" idx="1"/>
          </p:nvPr>
        </p:nvSpPr>
        <p:spPr>
          <a:xfrm>
            <a:off x="457200" y="1257301"/>
            <a:ext cx="3931920" cy="479822"/>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1700"/>
              <a:buFont typeface="Arial"/>
              <a:buNone/>
              <a:defRPr sz="2000" b="0" i="0" u="none" strike="noStrike" cap="none">
                <a:solidFill>
                  <a:schemeClr val="dk2"/>
                </a:solidFill>
                <a:latin typeface="Arial"/>
                <a:ea typeface="Arial"/>
                <a:cs typeface="Arial"/>
                <a:sym typeface="Arial"/>
              </a:defRPr>
            </a:lvl1pPr>
            <a:lvl2pPr marL="914400" marR="0" lvl="1" indent="-228600" algn="l" rtl="0">
              <a:spcBef>
                <a:spcPts val="400"/>
              </a:spcBef>
              <a:spcAft>
                <a:spcPts val="0"/>
              </a:spcAft>
              <a:buClr>
                <a:schemeClr val="accent1"/>
              </a:buClr>
              <a:buSzPts val="17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62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0" name="Google Shape;50;p6"/>
          <p:cNvSpPr txBox="1">
            <a:spLocks noGrp="1"/>
          </p:cNvSpPr>
          <p:nvPr>
            <p:ph type="body" idx="2"/>
          </p:nvPr>
        </p:nvSpPr>
        <p:spPr>
          <a:xfrm>
            <a:off x="457200" y="1828800"/>
            <a:ext cx="3931920" cy="26289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1" name="Google Shape;51;p6"/>
          <p:cNvSpPr txBox="1">
            <a:spLocks noGrp="1"/>
          </p:cNvSpPr>
          <p:nvPr>
            <p:ph type="body" idx="3"/>
          </p:nvPr>
        </p:nvSpPr>
        <p:spPr>
          <a:xfrm>
            <a:off x="4754880" y="1257301"/>
            <a:ext cx="3931920" cy="479822"/>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1700"/>
              <a:buFont typeface="Arial"/>
              <a:buNone/>
              <a:defRPr sz="2000" b="0" i="0" u="none" strike="noStrike" cap="none">
                <a:solidFill>
                  <a:schemeClr val="dk2"/>
                </a:solidFill>
                <a:latin typeface="Arial"/>
                <a:ea typeface="Arial"/>
                <a:cs typeface="Arial"/>
                <a:sym typeface="Arial"/>
              </a:defRPr>
            </a:lvl1pPr>
            <a:lvl2pPr marL="914400" marR="0" lvl="1" indent="-228600" algn="l" rtl="0">
              <a:spcBef>
                <a:spcPts val="400"/>
              </a:spcBef>
              <a:spcAft>
                <a:spcPts val="0"/>
              </a:spcAft>
              <a:buClr>
                <a:schemeClr val="accent1"/>
              </a:buClr>
              <a:buSzPts val="17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62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2" name="Google Shape;52;p6"/>
          <p:cNvSpPr txBox="1">
            <a:spLocks noGrp="1"/>
          </p:cNvSpPr>
          <p:nvPr>
            <p:ph type="body" idx="4"/>
          </p:nvPr>
        </p:nvSpPr>
        <p:spPr>
          <a:xfrm>
            <a:off x="4754880" y="1828800"/>
            <a:ext cx="3931920" cy="26289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3" name="Google Shape;53;p6"/>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6"/>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6"/>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56" name="Google Shape;56;p6"/>
          <p:cNvCxnSpPr/>
          <p:nvPr/>
        </p:nvCxnSpPr>
        <p:spPr>
          <a:xfrm>
            <a:off x="4572794" y="1325880"/>
            <a:ext cx="0" cy="3131820"/>
          </a:xfrm>
          <a:prstGeom prst="straightConnector1">
            <a:avLst/>
          </a:prstGeom>
          <a:noFill/>
          <a:ln w="19050" cap="flat" cmpd="sng">
            <a:solidFill>
              <a:schemeClr val="dk2"/>
            </a:solidFill>
            <a:prstDash val="solid"/>
            <a:round/>
            <a:headEnd type="none" w="sm" len="sm"/>
            <a:tailEnd type="none" w="sm" len="sm"/>
          </a:ln>
        </p:spPr>
      </p:cxnSp>
      <p:pic>
        <p:nvPicPr>
          <p:cNvPr id="57" name="Google Shape;57;p6"/>
          <p:cNvPicPr preferRelativeResize="0"/>
          <p:nvPr/>
        </p:nvPicPr>
        <p:blipFill rotWithShape="1">
          <a:blip r:embed="rId2">
            <a:alphaModFix/>
          </a:blip>
          <a:srcRect/>
          <a:stretch/>
        </p:blipFill>
        <p:spPr>
          <a:xfrm>
            <a:off x="7004304" y="4172757"/>
            <a:ext cx="2139696" cy="9821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7"/>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7"/>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Google Shape;62;p7"/>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7"/>
          <p:cNvPicPr preferRelativeResize="0"/>
          <p:nvPr/>
        </p:nvPicPr>
        <p:blipFill rotWithShape="1">
          <a:blip r:embed="rId2">
            <a:alphaModFix/>
          </a:blip>
          <a:srcRect/>
          <a:stretch/>
        </p:blipFill>
        <p:spPr>
          <a:xfrm>
            <a:off x="7004304" y="4172757"/>
            <a:ext cx="2139696" cy="9821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8"/>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8"/>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Google Shape;67;p8"/>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8"/>
          <p:cNvPicPr preferRelativeResize="0"/>
          <p:nvPr/>
        </p:nvPicPr>
        <p:blipFill rotWithShape="1">
          <a:blip r:embed="rId2">
            <a:alphaModFix/>
          </a:blip>
          <a:srcRect/>
          <a:stretch/>
        </p:blipFill>
        <p:spPr>
          <a:xfrm>
            <a:off x="7004304" y="4172757"/>
            <a:ext cx="2139696" cy="9821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457200" y="594060"/>
            <a:ext cx="2139696" cy="94640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9"/>
          <p:cNvSpPr txBox="1">
            <a:spLocks noGrp="1"/>
          </p:cNvSpPr>
          <p:nvPr>
            <p:ph type="body" idx="1"/>
          </p:nvPr>
        </p:nvSpPr>
        <p:spPr>
          <a:xfrm>
            <a:off x="2971800" y="594060"/>
            <a:ext cx="5715000" cy="3863640"/>
          </a:xfrm>
          <a:prstGeom prst="rect">
            <a:avLst/>
          </a:prstGeom>
          <a:noFill/>
          <a:ln>
            <a:noFill/>
          </a:ln>
        </p:spPr>
        <p:txBody>
          <a:bodyPr spcFirstLastPara="1" wrap="square" lIns="91425" tIns="45700" rIns="91425" bIns="45700" anchor="t" anchorCtr="0"/>
          <a:lstStyle>
            <a:lvl1pPr marL="457200" marR="0" lvl="0" indent="-401320" algn="l" rtl="0">
              <a:spcBef>
                <a:spcPts val="640"/>
              </a:spcBef>
              <a:spcAft>
                <a:spcPts val="0"/>
              </a:spcAft>
              <a:buClr>
                <a:schemeClr val="accent1"/>
              </a:buClr>
              <a:buSzPts val="2720"/>
              <a:buFont typeface="Arial"/>
              <a:buChar char="•"/>
              <a:defRPr sz="3200" b="0" i="0" u="none" strike="noStrike" cap="none">
                <a:solidFill>
                  <a:schemeClr val="dk1"/>
                </a:solidFill>
                <a:latin typeface="Arial"/>
                <a:ea typeface="Arial"/>
                <a:cs typeface="Arial"/>
                <a:sym typeface="Arial"/>
              </a:defRPr>
            </a:lvl1pPr>
            <a:lvl2pPr marL="914400" marR="0" lvl="1"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2pPr>
            <a:lvl3pPr marL="1371600" marR="0" lvl="2" indent="-365760" algn="l" rtl="0">
              <a:spcBef>
                <a:spcPts val="480"/>
              </a:spcBef>
              <a:spcAft>
                <a:spcPts val="0"/>
              </a:spcAft>
              <a:buClr>
                <a:schemeClr val="accent1"/>
              </a:buClr>
              <a:buSzPts val="216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9"/>
          <p:cNvSpPr txBox="1">
            <a:spLocks noGrp="1"/>
          </p:cNvSpPr>
          <p:nvPr>
            <p:ph type="body" idx="2"/>
          </p:nvPr>
        </p:nvSpPr>
        <p:spPr>
          <a:xfrm>
            <a:off x="457201" y="1597915"/>
            <a:ext cx="2139696" cy="2859786"/>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19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02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9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Google Shape;73;p9"/>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Google Shape;74;p9"/>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9"/>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6" name="Google Shape;76;p9"/>
          <p:cNvCxnSpPr/>
          <p:nvPr/>
        </p:nvCxnSpPr>
        <p:spPr>
          <a:xfrm>
            <a:off x="2776598" y="679284"/>
            <a:ext cx="0" cy="3721266"/>
          </a:xfrm>
          <a:prstGeom prst="straightConnector1">
            <a:avLst/>
          </a:prstGeom>
          <a:noFill/>
          <a:ln w="19050" cap="flat" cmpd="sng">
            <a:solidFill>
              <a:schemeClr val="dk2"/>
            </a:solidFill>
            <a:prstDash val="solid"/>
            <a:round/>
            <a:headEnd type="none" w="sm" len="sm"/>
            <a:tailEnd type="none" w="sm" len="sm"/>
          </a:ln>
        </p:spPr>
      </p:cxnSp>
      <p:pic>
        <p:nvPicPr>
          <p:cNvPr id="77" name="Google Shape;77;p9"/>
          <p:cNvPicPr preferRelativeResize="0"/>
          <p:nvPr/>
        </p:nvPicPr>
        <p:blipFill rotWithShape="1">
          <a:blip r:embed="rId2">
            <a:alphaModFix/>
          </a:blip>
          <a:srcRect/>
          <a:stretch/>
        </p:blipFill>
        <p:spPr>
          <a:xfrm>
            <a:off x="7004304" y="4172757"/>
            <a:ext cx="2139696" cy="9821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457200" y="594360"/>
            <a:ext cx="2142680" cy="9486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0"/>
          <p:cNvSpPr>
            <a:spLocks noGrp="1"/>
          </p:cNvSpPr>
          <p:nvPr>
            <p:ph type="pic" idx="2"/>
          </p:nvPr>
        </p:nvSpPr>
        <p:spPr>
          <a:xfrm>
            <a:off x="2858610" y="628653"/>
            <a:ext cx="5904390" cy="3619498"/>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1" name="Google Shape;81;p10"/>
          <p:cNvSpPr txBox="1">
            <a:spLocks noGrp="1"/>
          </p:cNvSpPr>
          <p:nvPr>
            <p:ph type="body" idx="1"/>
          </p:nvPr>
        </p:nvSpPr>
        <p:spPr>
          <a:xfrm>
            <a:off x="457200" y="1600200"/>
            <a:ext cx="2139696" cy="28003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19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02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9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82" name="Google Shape;82;p10"/>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0"/>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Google Shape;84;p10"/>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5" name="Google Shape;85;p10"/>
          <p:cNvPicPr preferRelativeResize="0"/>
          <p:nvPr/>
        </p:nvPicPr>
        <p:blipFill rotWithShape="1">
          <a:blip r:embed="rId2">
            <a:alphaModFix/>
          </a:blip>
          <a:srcRect/>
          <a:stretch/>
        </p:blipFill>
        <p:spPr>
          <a:xfrm>
            <a:off x="7004304" y="4172757"/>
            <a:ext cx="2139696" cy="9821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65590"/>
            <a:ext cx="9144000" cy="1714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
          <p:cNvSpPr/>
          <p:nvPr/>
        </p:nvSpPr>
        <p:spPr>
          <a:xfrm>
            <a:off x="0" y="0"/>
            <a:ext cx="9144000" cy="274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di.developmentgateway.org/#/?_k=bbw6p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3"/>
          <p:cNvSpPr txBox="1">
            <a:spLocks noGrp="1"/>
          </p:cNvSpPr>
          <p:nvPr>
            <p:ph type="ctrTitle"/>
          </p:nvPr>
        </p:nvSpPr>
        <p:spPr>
          <a:xfrm>
            <a:off x="685800" y="1431131"/>
            <a:ext cx="7848600" cy="144541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4800"/>
              <a:buFont typeface="Arial"/>
              <a:buNone/>
            </a:pPr>
            <a:r>
              <a:rPr lang="en-US" sz="4800"/>
              <a:t>Results Theme Tagging</a:t>
            </a:r>
            <a:endParaRPr sz="4800" b="1" i="0" u="none" strike="noStrike" cap="none">
              <a:solidFill>
                <a:schemeClr val="dk2"/>
              </a:solidFill>
              <a:latin typeface="Arial"/>
              <a:ea typeface="Arial"/>
              <a:cs typeface="Arial"/>
              <a:sym typeface="Arial"/>
            </a:endParaRPr>
          </a:p>
        </p:txBody>
      </p:sp>
      <p:sp>
        <p:nvSpPr>
          <p:cNvPr id="103" name="Google Shape;103;p13"/>
          <p:cNvSpPr txBox="1">
            <a:spLocks noGrp="1"/>
          </p:cNvSpPr>
          <p:nvPr>
            <p:ph type="subTitle" idx="1"/>
          </p:nvPr>
        </p:nvSpPr>
        <p:spPr>
          <a:xfrm>
            <a:off x="685800" y="3093925"/>
            <a:ext cx="6400800" cy="131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40"/>
              <a:buFont typeface="Arial"/>
              <a:buNone/>
            </a:pPr>
            <a:r>
              <a:rPr lang="en-US"/>
              <a:t>A method for making results data more searchable and usable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Uses of Thematic Tagging</a:t>
            </a:r>
            <a:endParaRPr/>
          </a:p>
        </p:txBody>
      </p:sp>
      <p:sp>
        <p:nvSpPr>
          <p:cNvPr id="177" name="Google Shape;177;p22"/>
          <p:cNvSpPr txBox="1">
            <a:spLocks noGrp="1"/>
          </p:cNvSpPr>
          <p:nvPr>
            <p:ph type="body" idx="1"/>
          </p:nvPr>
        </p:nvSpPr>
        <p:spPr>
          <a:xfrm>
            <a:off x="457200" y="1200150"/>
            <a:ext cx="8229600" cy="3257700"/>
          </a:xfrm>
          <a:prstGeom prst="rect">
            <a:avLst/>
          </a:prstGeom>
        </p:spPr>
        <p:txBody>
          <a:bodyPr spcFirstLastPara="1" wrap="square" lIns="91425" tIns="45700" rIns="91425" bIns="45700" anchor="t" anchorCtr="0">
            <a:noAutofit/>
          </a:bodyPr>
          <a:lstStyle/>
          <a:p>
            <a:pPr marL="457200" lvl="0" indent="-368300" algn="l" rtl="0">
              <a:spcBef>
                <a:spcPts val="480"/>
              </a:spcBef>
              <a:spcAft>
                <a:spcPts val="0"/>
              </a:spcAft>
              <a:buSzPts val="2200"/>
              <a:buChar char="•"/>
            </a:pPr>
            <a:r>
              <a:rPr lang="en-US" sz="2200"/>
              <a:t>Easier to identify indicators of interest across portfolios &amp; organizations.</a:t>
            </a:r>
            <a:endParaRPr sz="2200"/>
          </a:p>
          <a:p>
            <a:pPr marL="457200" lvl="0" indent="-368300" algn="l" rtl="0">
              <a:spcBef>
                <a:spcPts val="1000"/>
              </a:spcBef>
              <a:spcAft>
                <a:spcPts val="0"/>
              </a:spcAft>
              <a:buSzPts val="2200"/>
              <a:buChar char="•"/>
            </a:pPr>
            <a:r>
              <a:rPr lang="en-US" sz="2200"/>
              <a:t>Identify projects where results and lessons learned could provide further insight through the evaluation report or contacting the organization.</a:t>
            </a:r>
            <a:endParaRPr sz="2200"/>
          </a:p>
          <a:p>
            <a:pPr marL="457200" lvl="0" indent="-368300" algn="l" rtl="0">
              <a:spcBef>
                <a:spcPts val="1000"/>
              </a:spcBef>
              <a:spcAft>
                <a:spcPts val="0"/>
              </a:spcAft>
              <a:buSzPts val="2200"/>
              <a:buChar char="•"/>
            </a:pPr>
            <a:r>
              <a:rPr lang="en-US" sz="2200"/>
              <a:t>Identify data for cross-portfolio research.</a:t>
            </a:r>
            <a:endParaRPr sz="2200"/>
          </a:p>
          <a:p>
            <a:pPr marL="457200" lvl="0" indent="-368300" algn="l" rtl="0">
              <a:spcBef>
                <a:spcPts val="1000"/>
              </a:spcBef>
              <a:spcAft>
                <a:spcPts val="1000"/>
              </a:spcAft>
              <a:buSzPts val="2200"/>
              <a:buChar char="•"/>
            </a:pPr>
            <a:r>
              <a:rPr lang="en-US" sz="2200"/>
              <a:t>Identify the data collected by other organizations to identify and avoid overlap, and improve coordination.</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Potential Future Applications</a:t>
            </a:r>
            <a:endParaRPr/>
          </a:p>
        </p:txBody>
      </p:sp>
      <p:sp>
        <p:nvSpPr>
          <p:cNvPr id="184" name="Google Shape;184;p23"/>
          <p:cNvSpPr txBox="1">
            <a:spLocks noGrp="1"/>
          </p:cNvSpPr>
          <p:nvPr>
            <p:ph type="body" idx="1"/>
          </p:nvPr>
        </p:nvSpPr>
        <p:spPr>
          <a:xfrm>
            <a:off x="457200" y="1200150"/>
            <a:ext cx="8229600" cy="3257700"/>
          </a:xfrm>
          <a:prstGeom prst="rect">
            <a:avLst/>
          </a:prstGeom>
        </p:spPr>
        <p:txBody>
          <a:bodyPr spcFirstLastPara="1" wrap="square" lIns="91425" tIns="45700" rIns="91425" bIns="45700" anchor="t" anchorCtr="0">
            <a:noAutofit/>
          </a:bodyPr>
          <a:lstStyle/>
          <a:p>
            <a:pPr marL="457200" lvl="0" indent="-358140" algn="l" rtl="0">
              <a:spcBef>
                <a:spcPts val="480"/>
              </a:spcBef>
              <a:spcAft>
                <a:spcPts val="0"/>
              </a:spcAft>
              <a:buSzPts val="2040"/>
              <a:buChar char="•"/>
            </a:pPr>
            <a:r>
              <a:rPr lang="en-US"/>
              <a:t>Apply methodology to IATI results data.</a:t>
            </a:r>
            <a:endParaRPr/>
          </a:p>
          <a:p>
            <a:pPr marL="457200" lvl="0" indent="-358140" algn="l" rtl="0">
              <a:spcBef>
                <a:spcPts val="1000"/>
              </a:spcBef>
              <a:spcAft>
                <a:spcPts val="0"/>
              </a:spcAft>
              <a:buSzPts val="2040"/>
              <a:buChar char="•"/>
            </a:pPr>
            <a:r>
              <a:rPr lang="en-US"/>
              <a:t>Algorithms and tools such as Machine Learning could speed up process for mapping data to themes on a large scale.</a:t>
            </a:r>
            <a:endParaRPr/>
          </a:p>
          <a:p>
            <a:pPr marL="457200" lvl="0" indent="-358140" algn="l" rtl="0">
              <a:spcBef>
                <a:spcPts val="1000"/>
              </a:spcBef>
              <a:spcAft>
                <a:spcPts val="1000"/>
              </a:spcAft>
              <a:buSzPts val="2040"/>
              <a:buChar char="•"/>
            </a:pPr>
            <a:r>
              <a:rPr lang="en-US"/>
              <a:t>Create tools that allow users to interact with, search for, and visualize results 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Stay in touch!</a:t>
            </a:r>
            <a:endParaRPr/>
          </a:p>
        </p:txBody>
      </p:sp>
      <p:sp>
        <p:nvSpPr>
          <p:cNvPr id="191" name="Google Shape;191;p24"/>
          <p:cNvSpPr txBox="1">
            <a:spLocks noGrp="1"/>
          </p:cNvSpPr>
          <p:nvPr>
            <p:ph type="body" idx="1"/>
          </p:nvPr>
        </p:nvSpPr>
        <p:spPr>
          <a:xfrm>
            <a:off x="457200" y="1200150"/>
            <a:ext cx="8229600" cy="32577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a:t>Taryn Davis Holland: tdavis@developmentgateway.org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 Challenge</a:t>
            </a:r>
            <a:endParaRPr/>
          </a:p>
        </p:txBody>
      </p:sp>
      <p:sp>
        <p:nvSpPr>
          <p:cNvPr id="110" name="Google Shape;110;p14"/>
          <p:cNvSpPr txBox="1">
            <a:spLocks noGrp="1"/>
          </p:cNvSpPr>
          <p:nvPr>
            <p:ph type="body" idx="1"/>
          </p:nvPr>
        </p:nvSpPr>
        <p:spPr>
          <a:xfrm>
            <a:off x="457200" y="1200150"/>
            <a:ext cx="8229600" cy="32577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600" b="1">
                <a:solidFill>
                  <a:srgbClr val="666666"/>
                </a:solidFill>
              </a:rPr>
              <a:t>How can we use and visualize results data in IATI?</a:t>
            </a:r>
            <a:endParaRPr sz="2600" b="1">
              <a:solidFill>
                <a:srgbClr val="666666"/>
              </a:solidFill>
            </a:endParaRPr>
          </a:p>
          <a:p>
            <a:pPr marL="0" lvl="0" indent="0" algn="l" rtl="0">
              <a:spcBef>
                <a:spcPts val="480"/>
              </a:spcBef>
              <a:spcAft>
                <a:spcPts val="0"/>
              </a:spcAft>
              <a:buNone/>
            </a:pPr>
            <a:endParaRPr sz="1200"/>
          </a:p>
          <a:p>
            <a:pPr marL="0" lvl="0" indent="0" algn="l" rtl="0">
              <a:spcBef>
                <a:spcPts val="480"/>
              </a:spcBef>
              <a:spcAft>
                <a:spcPts val="0"/>
              </a:spcAft>
              <a:buNone/>
            </a:pPr>
            <a:r>
              <a:rPr lang="en-US"/>
              <a:t>While results data across organizations often can’t be aggregated together, it can still be useful to identify and review results of organizations tracking similar indicators.</a:t>
            </a:r>
            <a:endParaRPr/>
          </a:p>
          <a:p>
            <a:pPr marL="45720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457200" y="3238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Pilot for mSTAR</a:t>
            </a:r>
            <a:endParaRPr/>
          </a:p>
        </p:txBody>
      </p:sp>
      <p:grpSp>
        <p:nvGrpSpPr>
          <p:cNvPr id="117" name="Google Shape;117;p15"/>
          <p:cNvGrpSpPr/>
          <p:nvPr/>
        </p:nvGrpSpPr>
        <p:grpSpPr>
          <a:xfrm>
            <a:off x="-295039" y="778126"/>
            <a:ext cx="4764645" cy="3366867"/>
            <a:chOff x="-1243757" y="1897199"/>
            <a:chExt cx="12702333" cy="8978313"/>
          </a:xfrm>
        </p:grpSpPr>
        <p:pic>
          <p:nvPicPr>
            <p:cNvPr id="118" name="Google Shape;118;p15"/>
            <p:cNvPicPr preferRelativeResize="0"/>
            <p:nvPr/>
          </p:nvPicPr>
          <p:blipFill rotWithShape="1">
            <a:blip r:embed="rId3">
              <a:alphaModFix/>
            </a:blip>
            <a:srcRect/>
            <a:stretch/>
          </p:blipFill>
          <p:spPr>
            <a:xfrm>
              <a:off x="-1243757" y="1897199"/>
              <a:ext cx="12702333" cy="8978313"/>
            </a:xfrm>
            <a:prstGeom prst="rect">
              <a:avLst/>
            </a:prstGeom>
            <a:noFill/>
            <a:ln>
              <a:noFill/>
            </a:ln>
          </p:spPr>
        </p:pic>
        <p:sp>
          <p:nvSpPr>
            <p:cNvPr id="119" name="Google Shape;119;p15"/>
            <p:cNvSpPr txBox="1"/>
            <p:nvPr/>
          </p:nvSpPr>
          <p:spPr>
            <a:xfrm>
              <a:off x="3569638" y="4874875"/>
              <a:ext cx="3083100" cy="1051500"/>
            </a:xfrm>
            <a:prstGeom prst="rect">
              <a:avLst/>
            </a:prstGeom>
            <a:noFill/>
            <a:ln>
              <a:noFill/>
            </a:ln>
          </p:spPr>
          <p:txBody>
            <a:bodyPr spcFirstLastPara="1" wrap="square" lIns="34300" tIns="17150" rIns="34300" bIns="17150" anchor="t" anchorCtr="0">
              <a:noAutofit/>
            </a:bodyPr>
            <a:lstStyle/>
            <a:p>
              <a:pPr marL="0" marR="0" lvl="0" indent="0" algn="ctr" rtl="0">
                <a:lnSpc>
                  <a:spcPct val="80000"/>
                </a:lnSpc>
                <a:spcBef>
                  <a:spcPts val="0"/>
                </a:spcBef>
                <a:spcAft>
                  <a:spcPts val="0"/>
                </a:spcAft>
                <a:buNone/>
              </a:pPr>
              <a:r>
                <a:rPr lang="en-US" sz="5600" b="0" i="0" u="none" strike="noStrike" cap="none">
                  <a:solidFill>
                    <a:srgbClr val="666666"/>
                  </a:solidFill>
                  <a:latin typeface="Lato Black"/>
                  <a:ea typeface="Lato Black"/>
                  <a:cs typeface="Lato Black"/>
                  <a:sym typeface="Lato Black"/>
                </a:rPr>
                <a:t>5</a:t>
              </a:r>
              <a:endParaRPr sz="2300" b="0" i="0" u="none" strike="noStrike" cap="none">
                <a:solidFill>
                  <a:srgbClr val="666666"/>
                </a:solidFill>
                <a:latin typeface="Lato Black"/>
                <a:ea typeface="Lato Black"/>
                <a:cs typeface="Lato Black"/>
                <a:sym typeface="Lato Black"/>
              </a:endParaRPr>
            </a:p>
          </p:txBody>
        </p:sp>
        <p:sp>
          <p:nvSpPr>
            <p:cNvPr id="120" name="Google Shape;120;p15"/>
            <p:cNvSpPr txBox="1"/>
            <p:nvPr/>
          </p:nvSpPr>
          <p:spPr>
            <a:xfrm>
              <a:off x="4009775" y="6889225"/>
              <a:ext cx="2800500" cy="861900"/>
            </a:xfrm>
            <a:prstGeom prst="rect">
              <a:avLst/>
            </a:prstGeom>
            <a:noFill/>
            <a:ln>
              <a:noFill/>
            </a:ln>
          </p:spPr>
          <p:txBody>
            <a:bodyPr spcFirstLastPara="1" wrap="square" lIns="34300" tIns="17150" rIns="34300" bIns="17150" anchor="t" anchorCtr="0">
              <a:noAutofit/>
            </a:bodyPr>
            <a:lstStyle/>
            <a:p>
              <a:pPr marL="0" marR="0" lvl="0" indent="0" algn="l" rtl="0">
                <a:lnSpc>
                  <a:spcPct val="80000"/>
                </a:lnSpc>
                <a:spcBef>
                  <a:spcPts val="0"/>
                </a:spcBef>
                <a:spcAft>
                  <a:spcPts val="0"/>
                </a:spcAft>
                <a:buNone/>
              </a:pPr>
              <a:r>
                <a:rPr lang="en-US" sz="1400" b="0" i="0" u="none" strike="noStrike" cap="none">
                  <a:solidFill>
                    <a:srgbClr val="666666"/>
                  </a:solidFill>
                  <a:latin typeface="Lato Black"/>
                  <a:ea typeface="Lato Black"/>
                  <a:cs typeface="Lato Black"/>
                  <a:sym typeface="Lato Black"/>
                </a:rPr>
                <a:t>databases</a:t>
              </a:r>
              <a:endParaRPr sz="1400" b="0" i="0" u="none" strike="noStrike" cap="none">
                <a:solidFill>
                  <a:srgbClr val="666666"/>
                </a:solidFill>
                <a:latin typeface="Lato Black"/>
                <a:ea typeface="Lato Black"/>
                <a:cs typeface="Lato Black"/>
                <a:sym typeface="Lato Black"/>
              </a:endParaRPr>
            </a:p>
          </p:txBody>
        </p:sp>
      </p:grpSp>
      <p:grpSp>
        <p:nvGrpSpPr>
          <p:cNvPr id="121" name="Google Shape;121;p15"/>
          <p:cNvGrpSpPr/>
          <p:nvPr/>
        </p:nvGrpSpPr>
        <p:grpSpPr>
          <a:xfrm>
            <a:off x="857277" y="3875988"/>
            <a:ext cx="2820847" cy="1031850"/>
            <a:chOff x="1804672" y="10189700"/>
            <a:chExt cx="7520253" cy="2751600"/>
          </a:xfrm>
        </p:grpSpPr>
        <p:sp>
          <p:nvSpPr>
            <p:cNvPr id="122" name="Google Shape;122;p15"/>
            <p:cNvSpPr txBox="1"/>
            <p:nvPr/>
          </p:nvSpPr>
          <p:spPr>
            <a:xfrm>
              <a:off x="1804672" y="10189700"/>
              <a:ext cx="6019800" cy="1122000"/>
            </a:xfrm>
            <a:prstGeom prst="rect">
              <a:avLst/>
            </a:prstGeom>
            <a:noFill/>
            <a:ln>
              <a:noFill/>
            </a:ln>
          </p:spPr>
          <p:txBody>
            <a:bodyPr spcFirstLastPara="1" wrap="square" lIns="34300" tIns="17150" rIns="34300" bIns="17150" anchor="t" anchorCtr="0">
              <a:noAutofit/>
            </a:bodyPr>
            <a:lstStyle/>
            <a:p>
              <a:pPr marL="0" marR="0" lvl="0" indent="0" algn="ctr" rtl="0">
                <a:lnSpc>
                  <a:spcPct val="80000"/>
                </a:lnSpc>
                <a:spcBef>
                  <a:spcPts val="0"/>
                </a:spcBef>
                <a:spcAft>
                  <a:spcPts val="0"/>
                </a:spcAft>
                <a:buNone/>
              </a:pPr>
              <a:r>
                <a:rPr lang="en-US" sz="5600">
                  <a:solidFill>
                    <a:srgbClr val="666666"/>
                  </a:solidFill>
                  <a:latin typeface="Lato Black"/>
                  <a:ea typeface="Lato Black"/>
                  <a:cs typeface="Lato Black"/>
                  <a:sym typeface="Lato Black"/>
                </a:rPr>
                <a:t>110</a:t>
              </a:r>
              <a:r>
                <a:rPr lang="en-US" sz="5600" b="0" i="0" u="none" strike="noStrike" cap="none">
                  <a:solidFill>
                    <a:srgbClr val="666666"/>
                  </a:solidFill>
                  <a:latin typeface="Lato Black"/>
                  <a:ea typeface="Lato Black"/>
                  <a:cs typeface="Lato Black"/>
                  <a:sym typeface="Lato Black"/>
                </a:rPr>
                <a:t>0+ </a:t>
              </a:r>
              <a:endParaRPr sz="2300" b="0" i="0" u="none" strike="noStrike" cap="none">
                <a:solidFill>
                  <a:srgbClr val="666666"/>
                </a:solidFill>
                <a:latin typeface="Lato Black"/>
                <a:ea typeface="Lato Black"/>
                <a:cs typeface="Lato Black"/>
                <a:sym typeface="Lato Black"/>
              </a:endParaRPr>
            </a:p>
          </p:txBody>
        </p:sp>
        <p:sp>
          <p:nvSpPr>
            <p:cNvPr id="123" name="Google Shape;123;p15"/>
            <p:cNvSpPr txBox="1"/>
            <p:nvPr/>
          </p:nvSpPr>
          <p:spPr>
            <a:xfrm>
              <a:off x="5302225" y="12079400"/>
              <a:ext cx="4022700" cy="861900"/>
            </a:xfrm>
            <a:prstGeom prst="rect">
              <a:avLst/>
            </a:prstGeom>
            <a:noFill/>
            <a:ln>
              <a:noFill/>
            </a:ln>
          </p:spPr>
          <p:txBody>
            <a:bodyPr spcFirstLastPara="1" wrap="square" lIns="34300" tIns="17150" rIns="34300" bIns="17150" anchor="t" anchorCtr="0">
              <a:noAutofit/>
            </a:bodyPr>
            <a:lstStyle/>
            <a:p>
              <a:pPr marL="0" marR="0" lvl="0" indent="0" algn="l" rtl="0">
                <a:lnSpc>
                  <a:spcPct val="80000"/>
                </a:lnSpc>
                <a:spcBef>
                  <a:spcPts val="0"/>
                </a:spcBef>
                <a:spcAft>
                  <a:spcPts val="0"/>
                </a:spcAft>
                <a:buNone/>
              </a:pPr>
              <a:r>
                <a:rPr lang="en-US" sz="1800">
                  <a:solidFill>
                    <a:srgbClr val="666666"/>
                  </a:solidFill>
                  <a:latin typeface="Lato Black"/>
                  <a:ea typeface="Lato Black"/>
                  <a:cs typeface="Lato Black"/>
                  <a:sym typeface="Lato Black"/>
                </a:rPr>
                <a:t>Nepal </a:t>
              </a:r>
              <a:r>
                <a:rPr lang="en-US" sz="1800" b="0" i="0" u="none" strike="noStrike" cap="none">
                  <a:solidFill>
                    <a:srgbClr val="666666"/>
                  </a:solidFill>
                  <a:latin typeface="Lato Black"/>
                  <a:ea typeface="Lato Black"/>
                  <a:cs typeface="Lato Black"/>
                  <a:sym typeface="Lato Black"/>
                </a:rPr>
                <a:t>Indicators</a:t>
              </a:r>
              <a:endParaRPr sz="1800" b="0" i="0" u="none" strike="noStrike" cap="none">
                <a:solidFill>
                  <a:srgbClr val="666666"/>
                </a:solidFill>
                <a:latin typeface="Lato Black"/>
                <a:ea typeface="Lato Black"/>
                <a:cs typeface="Lato Black"/>
                <a:sym typeface="Lato Black"/>
              </a:endParaRPr>
            </a:p>
          </p:txBody>
        </p:sp>
      </p:grpSp>
      <p:sp>
        <p:nvSpPr>
          <p:cNvPr id="124" name="Google Shape;124;p15"/>
          <p:cNvSpPr/>
          <p:nvPr/>
        </p:nvSpPr>
        <p:spPr>
          <a:xfrm>
            <a:off x="3959859" y="1251738"/>
            <a:ext cx="4996800" cy="3358500"/>
          </a:xfrm>
          <a:prstGeom prst="rect">
            <a:avLst/>
          </a:prstGeom>
          <a:noFill/>
          <a:ln>
            <a:noFill/>
          </a:ln>
        </p:spPr>
        <p:txBody>
          <a:bodyPr spcFirstLastPara="1" wrap="square" lIns="34275" tIns="17125" rIns="34275" bIns="17125" anchor="t" anchorCtr="0">
            <a:noAutofit/>
          </a:bodyPr>
          <a:lstStyle/>
          <a:p>
            <a:pPr marL="0" marR="0" lvl="0" indent="0" algn="l" rtl="0">
              <a:lnSpc>
                <a:spcPct val="125000"/>
              </a:lnSpc>
              <a:spcBef>
                <a:spcPts val="0"/>
              </a:spcBef>
              <a:spcAft>
                <a:spcPts val="0"/>
              </a:spcAft>
              <a:buNone/>
            </a:pPr>
            <a:r>
              <a:rPr lang="en-US" sz="2300" b="1">
                <a:solidFill>
                  <a:srgbClr val="666666"/>
                </a:solidFill>
                <a:latin typeface="Lato"/>
                <a:ea typeface="Lato"/>
                <a:cs typeface="Lato"/>
                <a:sym typeface="Lato"/>
              </a:rPr>
              <a:t>Pilot using Feed the Future baseline data in Nepal and Cambodia.</a:t>
            </a:r>
            <a:endParaRPr sz="2300" b="1">
              <a:solidFill>
                <a:srgbClr val="666666"/>
              </a:solidFill>
              <a:latin typeface="Lato"/>
              <a:ea typeface="Lato"/>
              <a:cs typeface="Lato"/>
              <a:sym typeface="Lato"/>
            </a:endParaRPr>
          </a:p>
          <a:p>
            <a:pPr marL="0" marR="0" lvl="0" indent="0" algn="l" rtl="0">
              <a:lnSpc>
                <a:spcPct val="125000"/>
              </a:lnSpc>
              <a:spcBef>
                <a:spcPts val="0"/>
              </a:spcBef>
              <a:spcAft>
                <a:spcPts val="0"/>
              </a:spcAft>
              <a:buNone/>
            </a:pPr>
            <a:endParaRPr sz="1000" b="1">
              <a:solidFill>
                <a:srgbClr val="666666"/>
              </a:solidFill>
              <a:latin typeface="Lato"/>
              <a:ea typeface="Lato"/>
              <a:cs typeface="Lato"/>
              <a:sym typeface="Lato"/>
            </a:endParaRPr>
          </a:p>
          <a:p>
            <a:pPr marL="0" marR="0" lvl="0" indent="0" algn="l" rtl="0">
              <a:lnSpc>
                <a:spcPct val="125000"/>
              </a:lnSpc>
              <a:spcBef>
                <a:spcPts val="0"/>
              </a:spcBef>
              <a:spcAft>
                <a:spcPts val="0"/>
              </a:spcAft>
              <a:buNone/>
            </a:pPr>
            <a:r>
              <a:rPr lang="en-US" sz="2000" b="1">
                <a:latin typeface="Lato"/>
                <a:ea typeface="Lato"/>
                <a:cs typeface="Lato"/>
                <a:sym typeface="Lato"/>
              </a:rPr>
              <a:t>Goals:</a:t>
            </a:r>
            <a:endParaRPr sz="2000" b="1">
              <a:latin typeface="Lato"/>
              <a:ea typeface="Lato"/>
              <a:cs typeface="Lato"/>
              <a:sym typeface="Lato"/>
            </a:endParaRPr>
          </a:p>
          <a:p>
            <a:pPr marL="457200" marR="0" lvl="0" indent="-355600" algn="l" rtl="0">
              <a:lnSpc>
                <a:spcPct val="125000"/>
              </a:lnSpc>
              <a:spcBef>
                <a:spcPts val="0"/>
              </a:spcBef>
              <a:spcAft>
                <a:spcPts val="0"/>
              </a:spcAft>
              <a:buSzPts val="2000"/>
              <a:buFont typeface="Lato"/>
              <a:buChar char="●"/>
            </a:pPr>
            <a:r>
              <a:rPr lang="en-US" sz="2000">
                <a:solidFill>
                  <a:srgbClr val="0E3453"/>
                </a:solidFill>
                <a:latin typeface="Lato"/>
                <a:ea typeface="Lato"/>
                <a:cs typeface="Lato"/>
                <a:sym typeface="Lato"/>
              </a:rPr>
              <a:t>Identify areas for cross-portfolio research.</a:t>
            </a:r>
            <a:endParaRPr sz="2000">
              <a:solidFill>
                <a:srgbClr val="0E3453"/>
              </a:solidFill>
              <a:latin typeface="Lato"/>
              <a:ea typeface="Lato"/>
              <a:cs typeface="Lato"/>
              <a:sym typeface="Lato"/>
            </a:endParaRPr>
          </a:p>
          <a:p>
            <a:pPr marL="457200" marR="0" lvl="0" indent="-374650" algn="l" rtl="0">
              <a:lnSpc>
                <a:spcPct val="125000"/>
              </a:lnSpc>
              <a:spcBef>
                <a:spcPts val="0"/>
              </a:spcBef>
              <a:spcAft>
                <a:spcPts val="0"/>
              </a:spcAft>
              <a:buSzPts val="2300"/>
              <a:buChar char="●"/>
            </a:pPr>
            <a:r>
              <a:rPr lang="en-US" sz="2000">
                <a:solidFill>
                  <a:srgbClr val="0E3453"/>
                </a:solidFill>
                <a:latin typeface="Lato"/>
                <a:ea typeface="Lato"/>
                <a:cs typeface="Lato"/>
                <a:sym typeface="Lato"/>
              </a:rPr>
              <a:t>Identify areas for possible standardization. </a:t>
            </a:r>
            <a:r>
              <a:rPr lang="en-US" sz="2300">
                <a:solidFill>
                  <a:srgbClr val="565755"/>
                </a:solidFill>
                <a:latin typeface="Lato Light"/>
                <a:ea typeface="Lato Light"/>
                <a:cs typeface="Lato Light"/>
                <a:sym typeface="Lato Light"/>
              </a:rPr>
              <a:t> </a:t>
            </a:r>
            <a:endParaRPr sz="1700">
              <a:solidFill>
                <a:srgbClr val="565755"/>
              </a:solidFill>
              <a:latin typeface="Lato"/>
              <a:ea typeface="Lato"/>
              <a:cs typeface="Lato"/>
              <a:sym typeface="Lato"/>
            </a:endParaRPr>
          </a:p>
          <a:p>
            <a:pPr marL="342900" marR="0" lvl="0" indent="0" algn="l" rtl="0">
              <a:lnSpc>
                <a:spcPct val="125000"/>
              </a:lnSpc>
              <a:spcBef>
                <a:spcPts val="1100"/>
              </a:spcBef>
              <a:spcAft>
                <a:spcPts val="0"/>
              </a:spcAft>
              <a:buNone/>
            </a:pPr>
            <a:endParaRPr sz="1400" b="1" i="0" u="none" strike="noStrike" cap="none">
              <a:solidFill>
                <a:srgbClr val="565755"/>
              </a:solidFill>
              <a:latin typeface="Lato"/>
              <a:ea typeface="Lato"/>
              <a:cs typeface="Lato"/>
              <a:sym typeface="Lato"/>
            </a:endParaRPr>
          </a:p>
          <a:p>
            <a:pPr marL="0" marR="0" lvl="0" indent="0" algn="l" rtl="0">
              <a:lnSpc>
                <a:spcPct val="125000"/>
              </a:lnSpc>
              <a:spcBef>
                <a:spcPts val="1100"/>
              </a:spcBef>
              <a:spcAft>
                <a:spcPts val="0"/>
              </a:spcAft>
              <a:buNone/>
            </a:pPr>
            <a:endParaRPr sz="1400" b="0" i="0" u="none" strike="noStrike" cap="none">
              <a:solidFill>
                <a:srgbClr val="000000"/>
              </a:solidFill>
              <a:latin typeface="Lato"/>
              <a:ea typeface="Lato"/>
              <a:cs typeface="Lato"/>
              <a:sym typeface="Lato"/>
            </a:endParaRPr>
          </a:p>
          <a:p>
            <a:pPr marL="0" marR="0" lvl="0" indent="0" algn="l" rtl="0">
              <a:lnSpc>
                <a:spcPct val="125000"/>
              </a:lnSpc>
              <a:spcBef>
                <a:spcPts val="1100"/>
              </a:spcBef>
              <a:spcAft>
                <a:spcPts val="0"/>
              </a:spcAft>
              <a:buNone/>
            </a:pPr>
            <a:endParaRPr sz="1400" b="1" i="0" u="none" strike="noStrike" cap="none">
              <a:solidFill>
                <a:srgbClr val="565755"/>
              </a:solidFill>
              <a:latin typeface="Lato"/>
              <a:ea typeface="Lato"/>
              <a:cs typeface="Lato"/>
              <a:sym typeface="Lato"/>
            </a:endParaRPr>
          </a:p>
          <a:p>
            <a:pPr marL="0" marR="0" lvl="0" indent="0" algn="l" rtl="0">
              <a:lnSpc>
                <a:spcPct val="125000"/>
              </a:lnSpc>
              <a:spcBef>
                <a:spcPts val="1100"/>
              </a:spcBef>
              <a:spcAft>
                <a:spcPts val="0"/>
              </a:spcAft>
              <a:buNone/>
            </a:pPr>
            <a:endParaRPr sz="1200" b="0" i="0" u="none" strike="noStrike" cap="none">
              <a:solidFill>
                <a:srgbClr val="565755"/>
              </a:solidFill>
              <a:latin typeface="Lato Light"/>
              <a:ea typeface="Lato Light"/>
              <a:cs typeface="Lato Light"/>
              <a:sym typeface="Lato Light"/>
            </a:endParaRPr>
          </a:p>
          <a:p>
            <a:pPr marL="0" marR="0" lvl="0" indent="0" algn="l" rtl="0">
              <a:lnSpc>
                <a:spcPct val="125000"/>
              </a:lnSpc>
              <a:spcBef>
                <a:spcPts val="1100"/>
              </a:spcBef>
              <a:spcAft>
                <a:spcPts val="1100"/>
              </a:spcAft>
              <a:buNone/>
            </a:pPr>
            <a:endParaRPr sz="1200" b="0" i="0" u="none" strike="noStrike" cap="none">
              <a:solidFill>
                <a:schemeClr val="accent6"/>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Methodology Used</a:t>
            </a:r>
            <a:endParaRPr/>
          </a:p>
        </p:txBody>
      </p:sp>
      <p:sp>
        <p:nvSpPr>
          <p:cNvPr id="131" name="Google Shape;131;p16"/>
          <p:cNvSpPr txBox="1">
            <a:spLocks noGrp="1"/>
          </p:cNvSpPr>
          <p:nvPr>
            <p:ph type="body" idx="1"/>
          </p:nvPr>
        </p:nvSpPr>
        <p:spPr>
          <a:xfrm>
            <a:off x="457200" y="1200150"/>
            <a:ext cx="8229600" cy="3257700"/>
          </a:xfrm>
          <a:prstGeom prst="rect">
            <a:avLst/>
          </a:prstGeom>
        </p:spPr>
        <p:txBody>
          <a:bodyPr spcFirstLastPara="1" wrap="square" lIns="91425" tIns="45700" rIns="91425" bIns="45700" anchor="t" anchorCtr="0">
            <a:noAutofit/>
          </a:bodyPr>
          <a:lstStyle/>
          <a:p>
            <a:pPr marL="457200" lvl="0" indent="-358140" algn="l" rtl="0">
              <a:spcBef>
                <a:spcPts val="480"/>
              </a:spcBef>
              <a:spcAft>
                <a:spcPts val="0"/>
              </a:spcAft>
              <a:buSzPts val="2040"/>
              <a:buAutoNum type="arabicPeriod"/>
            </a:pPr>
            <a:r>
              <a:rPr lang="en-US"/>
              <a:t>Consolidate indicators into a single file.</a:t>
            </a:r>
            <a:endParaRPr/>
          </a:p>
          <a:p>
            <a:pPr marL="457200" lvl="0" indent="-358140" algn="l" rtl="0">
              <a:spcBef>
                <a:spcPts val="0"/>
              </a:spcBef>
              <a:spcAft>
                <a:spcPts val="0"/>
              </a:spcAft>
              <a:buSzPts val="2040"/>
              <a:buAutoNum type="arabicPeriod"/>
            </a:pPr>
            <a:r>
              <a:rPr lang="en-US"/>
              <a:t>Map each indicator into specific themes, and sub-themes.</a:t>
            </a:r>
            <a:endParaRPr/>
          </a:p>
          <a:p>
            <a:pPr marL="914400" lvl="1" indent="-336550" algn="l" rtl="0">
              <a:spcBef>
                <a:spcPts val="0"/>
              </a:spcBef>
              <a:spcAft>
                <a:spcPts val="0"/>
              </a:spcAft>
              <a:buSzPts val="1700"/>
              <a:buAutoNum type="alphaLcPeriod"/>
            </a:pPr>
            <a:r>
              <a:rPr lang="en-US"/>
              <a:t>Sub-themes were determined organically depending on prevalent indicator topics.</a:t>
            </a:r>
            <a:endParaRPr/>
          </a:p>
          <a:p>
            <a:pPr marL="914400" lvl="1" indent="-336550" algn="l" rtl="0">
              <a:spcBef>
                <a:spcPts val="0"/>
              </a:spcBef>
              <a:spcAft>
                <a:spcPts val="0"/>
              </a:spcAft>
              <a:buSzPts val="1700"/>
              <a:buAutoNum type="alphaLcPeriod"/>
            </a:pPr>
            <a:r>
              <a:rPr lang="en-US"/>
              <a:t>Sub-themes were then grouped into larger thematic areas. Theme must be distinct enough to not fit as a sub-theme to any other theme.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Theme and Sub-Theme Mapping</a:t>
            </a:r>
            <a:endParaRPr/>
          </a:p>
        </p:txBody>
      </p:sp>
      <p:sp>
        <p:nvSpPr>
          <p:cNvPr id="138" name="Google Shape;138;p17"/>
          <p:cNvSpPr txBox="1">
            <a:spLocks noGrp="1"/>
          </p:cNvSpPr>
          <p:nvPr>
            <p:ph type="body" idx="1"/>
          </p:nvPr>
        </p:nvSpPr>
        <p:spPr>
          <a:xfrm>
            <a:off x="457200" y="1200150"/>
            <a:ext cx="8229600" cy="32577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pic>
        <p:nvPicPr>
          <p:cNvPr id="139" name="Google Shape;139;p17"/>
          <p:cNvPicPr preferRelativeResize="0"/>
          <p:nvPr/>
        </p:nvPicPr>
        <p:blipFill>
          <a:blip r:embed="rId3">
            <a:alphaModFix/>
          </a:blip>
          <a:stretch>
            <a:fillRect/>
          </a:stretch>
        </p:blipFill>
        <p:spPr>
          <a:xfrm>
            <a:off x="115300" y="1142850"/>
            <a:ext cx="7724125" cy="388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Search by Theme &amp; Sub-Theme</a:t>
            </a:r>
            <a:endParaRPr/>
          </a:p>
        </p:txBody>
      </p:sp>
      <p:pic>
        <p:nvPicPr>
          <p:cNvPr id="146" name="Google Shape;146;p18"/>
          <p:cNvPicPr preferRelativeResize="0"/>
          <p:nvPr/>
        </p:nvPicPr>
        <p:blipFill>
          <a:blip r:embed="rId3">
            <a:alphaModFix/>
          </a:blip>
          <a:stretch>
            <a:fillRect/>
          </a:stretch>
        </p:blipFill>
        <p:spPr>
          <a:xfrm>
            <a:off x="-5225" y="1388205"/>
            <a:ext cx="9143999" cy="26863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457200" y="323850"/>
            <a:ext cx="8331000" cy="1072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Agriculture Trainings Have People Participated In?</a:t>
            </a:r>
            <a:endParaRPr/>
          </a:p>
        </p:txBody>
      </p:sp>
      <p:sp>
        <p:nvSpPr>
          <p:cNvPr id="153" name="Google Shape;153;p19"/>
          <p:cNvSpPr txBox="1">
            <a:spLocks noGrp="1"/>
          </p:cNvSpPr>
          <p:nvPr>
            <p:ph type="body" idx="1"/>
          </p:nvPr>
        </p:nvSpPr>
        <p:spPr>
          <a:xfrm>
            <a:off x="558725" y="1654700"/>
            <a:ext cx="8128200" cy="28032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pic>
        <p:nvPicPr>
          <p:cNvPr id="154" name="Google Shape;154;p19"/>
          <p:cNvPicPr preferRelativeResize="0"/>
          <p:nvPr/>
        </p:nvPicPr>
        <p:blipFill>
          <a:blip r:embed="rId3">
            <a:alphaModFix/>
          </a:blip>
          <a:stretch>
            <a:fillRect/>
          </a:stretch>
        </p:blipFill>
        <p:spPr>
          <a:xfrm>
            <a:off x="126780" y="1472550"/>
            <a:ext cx="7687645" cy="363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Similar Approach for RDI</a:t>
            </a:r>
            <a:endParaRPr/>
          </a:p>
        </p:txBody>
      </p:sp>
      <p:sp>
        <p:nvSpPr>
          <p:cNvPr id="161" name="Google Shape;161;p20"/>
          <p:cNvSpPr txBox="1">
            <a:spLocks noGrp="1"/>
          </p:cNvSpPr>
          <p:nvPr>
            <p:ph type="body" idx="1"/>
          </p:nvPr>
        </p:nvSpPr>
        <p:spPr>
          <a:xfrm>
            <a:off x="457200" y="1200150"/>
            <a:ext cx="3052200" cy="3257700"/>
          </a:xfrm>
          <a:prstGeom prst="rect">
            <a:avLst/>
          </a:prstGeom>
        </p:spPr>
        <p:txBody>
          <a:bodyPr spcFirstLastPara="1" wrap="square" lIns="91425" tIns="45700" rIns="91425" bIns="45700" anchor="t" anchorCtr="0">
            <a:noAutofit/>
          </a:bodyPr>
          <a:lstStyle/>
          <a:p>
            <a:pPr marL="457200" lvl="0" indent="-355600" algn="l" rtl="0">
              <a:spcBef>
                <a:spcPts val="480"/>
              </a:spcBef>
              <a:spcAft>
                <a:spcPts val="0"/>
              </a:spcAft>
              <a:buSzPts val="2000"/>
              <a:buAutoNum type="arabicPeriod"/>
            </a:pPr>
            <a:r>
              <a:rPr lang="en-US" sz="2000"/>
              <a:t>Results data scraped for Agriculture and Health in Tanzania, Sri Lanka, and Ghana.</a:t>
            </a:r>
            <a:endParaRPr sz="2000"/>
          </a:p>
          <a:p>
            <a:pPr marL="457200" lvl="0" indent="0" algn="l" rtl="0">
              <a:spcBef>
                <a:spcPts val="480"/>
              </a:spcBef>
              <a:spcAft>
                <a:spcPts val="0"/>
              </a:spcAft>
              <a:buNone/>
            </a:pPr>
            <a:endParaRPr sz="2000"/>
          </a:p>
          <a:p>
            <a:pPr marL="457200" lvl="0" indent="-355600" algn="l" rtl="0">
              <a:spcBef>
                <a:spcPts val="480"/>
              </a:spcBef>
              <a:spcAft>
                <a:spcPts val="0"/>
              </a:spcAft>
              <a:buSzPts val="2000"/>
              <a:buAutoNum type="arabicPeriod"/>
            </a:pPr>
            <a:r>
              <a:rPr lang="en-US" sz="2000"/>
              <a:t>Categorized into four levels.</a:t>
            </a:r>
            <a:endParaRPr sz="2000"/>
          </a:p>
        </p:txBody>
      </p:sp>
      <p:pic>
        <p:nvPicPr>
          <p:cNvPr id="162" name="Google Shape;162;p20"/>
          <p:cNvPicPr preferRelativeResize="0"/>
          <p:nvPr/>
        </p:nvPicPr>
        <p:blipFill>
          <a:blip r:embed="rId3">
            <a:alphaModFix/>
          </a:blip>
          <a:stretch>
            <a:fillRect/>
          </a:stretch>
        </p:blipFill>
        <p:spPr>
          <a:xfrm>
            <a:off x="3627563" y="1452563"/>
            <a:ext cx="5400675" cy="2238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403975" y="49760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How many water systems has WB constructed in Ghana?</a:t>
            </a:r>
            <a:endParaRPr/>
          </a:p>
        </p:txBody>
      </p:sp>
      <p:sp>
        <p:nvSpPr>
          <p:cNvPr id="169" name="Google Shape;169;p21"/>
          <p:cNvSpPr txBox="1">
            <a:spLocks noGrp="1"/>
          </p:cNvSpPr>
          <p:nvPr>
            <p:ph type="body" idx="1"/>
          </p:nvPr>
        </p:nvSpPr>
        <p:spPr>
          <a:xfrm>
            <a:off x="4646900" y="1672400"/>
            <a:ext cx="4039800" cy="2785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100"/>
              <a:t>Able to explore various organizations efforts and results in an interactive visualization.</a:t>
            </a:r>
            <a:endParaRPr sz="2100"/>
          </a:p>
          <a:p>
            <a:pPr marL="0" lvl="0" indent="0" algn="l" rtl="0">
              <a:spcBef>
                <a:spcPts val="480"/>
              </a:spcBef>
              <a:spcAft>
                <a:spcPts val="0"/>
              </a:spcAft>
              <a:buNone/>
            </a:pPr>
            <a:endParaRPr sz="2100">
              <a:solidFill>
                <a:srgbClr val="666666"/>
              </a:solidFill>
            </a:endParaRPr>
          </a:p>
          <a:p>
            <a:pPr marL="0" lvl="0" indent="0" algn="l" rtl="0">
              <a:spcBef>
                <a:spcPts val="480"/>
              </a:spcBef>
              <a:spcAft>
                <a:spcPts val="0"/>
              </a:spcAft>
              <a:buNone/>
            </a:pPr>
            <a:r>
              <a:rPr lang="en-US" sz="2100" b="1">
                <a:solidFill>
                  <a:srgbClr val="666666"/>
                </a:solidFill>
              </a:rPr>
              <a:t>Found at - </a:t>
            </a:r>
            <a:r>
              <a:rPr lang="en-US" sz="2100" b="1" u="sng">
                <a:solidFill>
                  <a:schemeClr val="hlink"/>
                </a:solidFill>
                <a:hlinkClick r:id="rId3"/>
              </a:rPr>
              <a:t>rdi.developmentgateway.org</a:t>
            </a:r>
            <a:endParaRPr sz="2100" b="1"/>
          </a:p>
        </p:txBody>
      </p:sp>
      <p:pic>
        <p:nvPicPr>
          <p:cNvPr id="170" name="Google Shape;170;p21"/>
          <p:cNvPicPr preferRelativeResize="0"/>
          <p:nvPr/>
        </p:nvPicPr>
        <p:blipFill>
          <a:blip r:embed="rId4">
            <a:alphaModFix/>
          </a:blip>
          <a:stretch>
            <a:fillRect/>
          </a:stretch>
        </p:blipFill>
        <p:spPr>
          <a:xfrm>
            <a:off x="457200" y="1485325"/>
            <a:ext cx="2617240" cy="3257700"/>
          </a:xfrm>
          <a:prstGeom prst="rect">
            <a:avLst/>
          </a:prstGeom>
          <a:noFill/>
          <a:ln>
            <a:noFill/>
          </a:ln>
        </p:spPr>
      </p:pic>
    </p:spTree>
  </p:cSld>
  <p:clrMapOvr>
    <a:masterClrMapping/>
  </p:clrMapOvr>
</p:sld>
</file>

<file path=ppt/theme/theme1.xml><?xml version="1.0" encoding="utf-8"?>
<a:theme xmlns:a="http://schemas.openxmlformats.org/drawingml/2006/main" name="Clarity">
  <a:themeElements>
    <a:clrScheme name="DG FINAL">
      <a:dk1>
        <a:srgbClr val="292934"/>
      </a:dk1>
      <a:lt1>
        <a:srgbClr val="FFFFFF"/>
      </a:lt1>
      <a:dk2>
        <a:srgbClr val="236192"/>
      </a:dk2>
      <a:lt2>
        <a:srgbClr val="F3F2DC"/>
      </a:lt2>
      <a:accent1>
        <a:srgbClr val="007DBA"/>
      </a:accent1>
      <a:accent2>
        <a:srgbClr val="007DBA"/>
      </a:accent2>
      <a:accent3>
        <a:srgbClr val="FFD100"/>
      </a:accent3>
      <a:accent4>
        <a:srgbClr val="046A38"/>
      </a:accent4>
      <a:accent5>
        <a:srgbClr val="046A38"/>
      </a:accent5>
      <a:accent6>
        <a:srgbClr val="046A38"/>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On-screen Show (16:9)</PresentationFormat>
  <Paragraphs>67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Lato</vt:lpstr>
      <vt:lpstr>Lato Black</vt:lpstr>
      <vt:lpstr>Calibri</vt:lpstr>
      <vt:lpstr>Lato Light</vt:lpstr>
      <vt:lpstr>Clarity</vt:lpstr>
      <vt:lpstr>Results Theme Tagging</vt:lpstr>
      <vt:lpstr>The Challenge</vt:lpstr>
      <vt:lpstr>Pilot for mSTAR</vt:lpstr>
      <vt:lpstr>Methodology Used</vt:lpstr>
      <vt:lpstr>Theme and Sub-Theme Mapping</vt:lpstr>
      <vt:lpstr>Search by Theme &amp; Sub-Theme</vt:lpstr>
      <vt:lpstr>What Agriculture Trainings Have People Participated In?</vt:lpstr>
      <vt:lpstr>Similar Approach for RDI</vt:lpstr>
      <vt:lpstr>How many water systems has WB constructed in Ghana?</vt:lpstr>
      <vt:lpstr>Uses of Thematic Tagging</vt:lpstr>
      <vt:lpstr>Potential Future Applications</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Theme Tagging</dc:title>
  <cp:lastModifiedBy>Jahnvi Dave</cp:lastModifiedBy>
  <cp:revision>1</cp:revision>
  <dcterms:modified xsi:type="dcterms:W3CDTF">2018-11-27T11:16:56Z</dcterms:modified>
</cp:coreProperties>
</file>