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000000"/>
          </p15:clr>
        </p15:guide>
        <p15:guide id="2" pos="2880">
          <p15:clr>
            <a:srgbClr val="000000"/>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aryn Davis"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9" autoAdjust="0"/>
    <p:restoredTop sz="94631"/>
  </p:normalViewPr>
  <p:slideViewPr>
    <p:cSldViewPr snapToGrid="0">
      <p:cViewPr>
        <p:scale>
          <a:sx n="159" d="100"/>
          <a:sy n="159" d="100"/>
        </p:scale>
        <p:origin x="156" y="-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8-10-31T17:55:13.954" idx="1">
    <p:pos x="288" y="756"/>
    <p:text>Hyperlink demo page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0" name="Google Shape;10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45d30d8cc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45d30d8ccc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3" name="Google Shape;163;g45d30d8ccc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47f205e8d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47f205e8dd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70" name="Google Shape;170;g47f205e8dd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443a80331f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443a80331f_0_2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7" name="Google Shape;177;g443a80331f_0_24: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46a4f1f694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46a4f1f694_0_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4" name="Google Shape;184;g46a4f1f694_0_1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13</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443a80331f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443a80331f_0_3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7" name="Google Shape;107;g443a80331f_0_36: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441e6d51b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441e6d51b3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4" name="Google Shape;114;g441e6d51b3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443a80331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443a80331f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 name="Google Shape;121;g443a80331f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443a80331f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443a80331f_0_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8" name="Google Shape;128;g443a80331f_0_6: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443a80331f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443a80331f_0_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5" name="Google Shape;135;g443a80331f_0_1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46a4f1f69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46a4f1f694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457200" lvl="0" indent="-304800" algn="l" rtl="0">
              <a:spcBef>
                <a:spcPts val="0"/>
              </a:spcBef>
              <a:spcAft>
                <a:spcPts val="0"/>
              </a:spcAft>
              <a:buSzPts val="1200"/>
              <a:buFont typeface="Calibri"/>
              <a:buChar char="●"/>
            </a:pPr>
            <a:r>
              <a:rPr lang="en-US">
                <a:solidFill>
                  <a:srgbClr val="000000"/>
                </a:solidFill>
              </a:rPr>
              <a:t>USAID recently worked with USAID/Bangladesh on importing IATI data into their AIMS.</a:t>
            </a:r>
            <a:endParaRPr>
              <a:solidFill>
                <a:srgbClr val="000000"/>
              </a:solidFill>
            </a:endParaRPr>
          </a:p>
          <a:p>
            <a:pPr marL="457200" lvl="0" indent="-317500" algn="l" rtl="0">
              <a:spcBef>
                <a:spcPts val="0"/>
              </a:spcBef>
              <a:spcAft>
                <a:spcPts val="0"/>
              </a:spcAft>
              <a:buClr>
                <a:srgbClr val="000000"/>
              </a:buClr>
              <a:buSzPts val="1400"/>
              <a:buChar char="●"/>
            </a:pPr>
            <a:r>
              <a:rPr lang="en-US">
                <a:solidFill>
                  <a:srgbClr val="000000"/>
                </a:solidFill>
              </a:rPr>
              <a:t>First, I’ll highlight a few of the things we found while doing this analysis</a:t>
            </a:r>
            <a:endParaRPr>
              <a:solidFill>
                <a:srgbClr val="000000"/>
              </a:solidFill>
            </a:endParaRPr>
          </a:p>
          <a:p>
            <a:pPr marL="457200" lvl="0" indent="-304800" algn="l" rtl="0">
              <a:spcBef>
                <a:spcPts val="0"/>
              </a:spcBef>
              <a:spcAft>
                <a:spcPts val="0"/>
              </a:spcAft>
              <a:buSzPts val="1200"/>
              <a:buFont typeface="Calibri"/>
              <a:buChar char="●"/>
            </a:pPr>
            <a:r>
              <a:rPr lang="en-US">
                <a:solidFill>
                  <a:srgbClr val="000000"/>
                </a:solidFill>
              </a:rPr>
              <a:t>USAID’s findings showed that IATI data is a better source than having the mission independently input data into the GoB system each quarter. </a:t>
            </a:r>
            <a:endParaRPr u="sng">
              <a:solidFill>
                <a:srgbClr val="000000"/>
              </a:solidFill>
            </a:endParaRPr>
          </a:p>
          <a:p>
            <a:pPr marL="457200" lvl="0" indent="-304800" algn="l" rtl="0">
              <a:spcBef>
                <a:spcPts val="0"/>
              </a:spcBef>
              <a:spcAft>
                <a:spcPts val="0"/>
              </a:spcAft>
              <a:buSzPts val="1200"/>
              <a:buFont typeface="Calibri"/>
              <a:buChar char="●"/>
            </a:pPr>
            <a:r>
              <a:rPr lang="en-US" sz="1300">
                <a:solidFill>
                  <a:srgbClr val="000000"/>
                </a:solidFill>
              </a:rPr>
              <a:t>I</a:t>
            </a:r>
            <a:r>
              <a:rPr lang="en-US">
                <a:solidFill>
                  <a:srgbClr val="000000"/>
                </a:solidFill>
              </a:rPr>
              <a:t>n terms of Quality – the data USAID reports to the GoB is improved because all data – not just mission managed information is now being reported. During the pilot, the team reviewed what was previously reported into the Government’s AIMS by USAID/Bangladesh versus what was reported in IATI – </a:t>
            </a:r>
            <a:endParaRPr>
              <a:solidFill>
                <a:srgbClr val="000000"/>
              </a:solidFill>
            </a:endParaRPr>
          </a:p>
          <a:p>
            <a:pPr marL="914400" lvl="0" indent="-298450" algn="l" rtl="0">
              <a:spcBef>
                <a:spcPts val="0"/>
              </a:spcBef>
              <a:spcAft>
                <a:spcPts val="0"/>
              </a:spcAft>
              <a:buSzPts val="1100"/>
              <a:buFont typeface="Calibri"/>
              <a:buChar char="●"/>
            </a:pPr>
            <a:r>
              <a:rPr lang="en-US">
                <a:solidFill>
                  <a:srgbClr val="000000"/>
                </a:solidFill>
              </a:rPr>
              <a:t>Obligations increased from USD 565 mn to 587 mn and </a:t>
            </a:r>
            <a:endParaRPr>
              <a:solidFill>
                <a:srgbClr val="000000"/>
              </a:solidFill>
            </a:endParaRPr>
          </a:p>
          <a:p>
            <a:pPr marL="914400" lvl="0" indent="-304800" algn="l" rtl="0">
              <a:spcBef>
                <a:spcPts val="0"/>
              </a:spcBef>
              <a:spcAft>
                <a:spcPts val="0"/>
              </a:spcAft>
              <a:buSzPts val="1200"/>
              <a:buFont typeface="Calibri"/>
              <a:buChar char="●"/>
            </a:pPr>
            <a:r>
              <a:rPr lang="en-US">
                <a:solidFill>
                  <a:srgbClr val="000000"/>
                </a:solidFill>
              </a:rPr>
              <a:t>Disbursements decreased from USD 490 mn to 471 mn, reflecting the more accurate transactional data.</a:t>
            </a:r>
            <a:endParaRPr>
              <a:solidFill>
                <a:srgbClr val="000000"/>
              </a:solidFill>
            </a:endParaRPr>
          </a:p>
          <a:p>
            <a:pPr marL="914400" lvl="0" indent="-304800" algn="l" rtl="0">
              <a:spcBef>
                <a:spcPts val="0"/>
              </a:spcBef>
              <a:spcAft>
                <a:spcPts val="0"/>
              </a:spcAft>
              <a:buSzPts val="1200"/>
              <a:buFont typeface="Calibri"/>
              <a:buChar char="●"/>
            </a:pPr>
            <a:r>
              <a:rPr lang="en-US">
                <a:solidFill>
                  <a:srgbClr val="000000"/>
                </a:solidFill>
              </a:rPr>
              <a:t>Additionally 7 awards that had not been previously reported were now captured in the data.</a:t>
            </a:r>
            <a:endParaRPr>
              <a:solidFill>
                <a:srgbClr val="000000"/>
              </a:solidFill>
            </a:endParaRPr>
          </a:p>
          <a:p>
            <a:pPr marL="1371600" lvl="1" indent="-304800" algn="l" rtl="0">
              <a:spcBef>
                <a:spcPts val="0"/>
              </a:spcBef>
              <a:spcAft>
                <a:spcPts val="0"/>
              </a:spcAft>
              <a:buSzPts val="1200"/>
              <a:buFont typeface="Calibri"/>
              <a:buChar char="○"/>
            </a:pPr>
            <a:r>
              <a:rPr lang="en-US">
                <a:solidFill>
                  <a:srgbClr val="000000"/>
                </a:solidFill>
              </a:rPr>
              <a:t>Previously:  42 awards</a:t>
            </a:r>
            <a:endParaRPr>
              <a:solidFill>
                <a:srgbClr val="000000"/>
              </a:solidFill>
            </a:endParaRPr>
          </a:p>
          <a:p>
            <a:pPr marL="1371600" lvl="1" indent="-304800" algn="l" rtl="0">
              <a:spcBef>
                <a:spcPts val="0"/>
              </a:spcBef>
              <a:spcAft>
                <a:spcPts val="0"/>
              </a:spcAft>
              <a:buSzPts val="1200"/>
              <a:buFont typeface="Calibri"/>
              <a:buChar char="○"/>
            </a:pPr>
            <a:r>
              <a:rPr lang="en-US">
                <a:solidFill>
                  <a:srgbClr val="000000"/>
                </a:solidFill>
              </a:rPr>
              <a:t>After Pilot:  49 awards</a:t>
            </a:r>
            <a:endParaRPr>
              <a:solidFill>
                <a:srgbClr val="000000"/>
              </a:solidFill>
            </a:endParaRPr>
          </a:p>
          <a:p>
            <a:pPr marL="914400" lvl="0" indent="-304800" algn="l" rtl="0">
              <a:spcBef>
                <a:spcPts val="0"/>
              </a:spcBef>
              <a:spcAft>
                <a:spcPts val="0"/>
              </a:spcAft>
              <a:buSzPts val="1200"/>
              <a:buFont typeface="Calibri"/>
              <a:buChar char="●"/>
            </a:pPr>
            <a:r>
              <a:rPr lang="en-US">
                <a:solidFill>
                  <a:srgbClr val="000000"/>
                </a:solidFill>
              </a:rPr>
              <a:t>Project information is more robust</a:t>
            </a:r>
            <a:endParaRPr>
              <a:solidFill>
                <a:srgbClr val="000000"/>
              </a:solidFill>
            </a:endParaRPr>
          </a:p>
          <a:p>
            <a:pPr marL="1371600" lvl="1" indent="-304800" algn="l" rtl="0">
              <a:spcBef>
                <a:spcPts val="0"/>
              </a:spcBef>
              <a:spcAft>
                <a:spcPts val="0"/>
              </a:spcAft>
              <a:buSzPts val="1200"/>
              <a:buFont typeface="Calibri"/>
              <a:buChar char="○"/>
            </a:pPr>
            <a:r>
              <a:rPr lang="en-US">
                <a:solidFill>
                  <a:srgbClr val="000000"/>
                </a:solidFill>
              </a:rPr>
              <a:t>Project documentation is automatically imported via IATI</a:t>
            </a:r>
            <a:endParaRPr>
              <a:solidFill>
                <a:srgbClr val="000000"/>
              </a:solidFill>
            </a:endParaRPr>
          </a:p>
          <a:p>
            <a:pPr marL="457200" lvl="0" indent="-304800" algn="l" rtl="0">
              <a:spcBef>
                <a:spcPts val="0"/>
              </a:spcBef>
              <a:spcAft>
                <a:spcPts val="0"/>
              </a:spcAft>
              <a:buSzPts val="1200"/>
              <a:buFont typeface="Calibri"/>
              <a:buChar char="●"/>
            </a:pPr>
            <a:r>
              <a:rPr lang="en-US">
                <a:solidFill>
                  <a:srgbClr val="000000"/>
                </a:solidFill>
              </a:rPr>
              <a:t>Another benefit – particularly for the GoB is that USAID data reported through IATI was more comprehensive – for example, to save time, the mission had been entering large lump sums as their disbursements to the Government.  With IATI data, because all transactions are pulled from USAID’s financial system, more granular disbursements could be reported.  </a:t>
            </a:r>
            <a:endParaRPr>
              <a:solidFill>
                <a:srgbClr val="000000"/>
              </a:solidFill>
            </a:endParaRPr>
          </a:p>
          <a:p>
            <a:pPr marL="914400" lvl="1" indent="-304800" algn="l" rtl="0">
              <a:spcBef>
                <a:spcPts val="0"/>
              </a:spcBef>
              <a:spcAft>
                <a:spcPts val="0"/>
              </a:spcAft>
              <a:buSzPts val="1200"/>
              <a:buFont typeface="Calibri"/>
              <a:buChar char="○"/>
            </a:pPr>
            <a:r>
              <a:rPr lang="en-US">
                <a:solidFill>
                  <a:srgbClr val="000000"/>
                </a:solidFill>
              </a:rPr>
              <a:t>Some awards that had been previously been reported as 2 lump sums, were now reported as 23 smaller disbursements – this is much more useful to the host country in terms of getting a better grasp on USAID activity in the country.</a:t>
            </a:r>
            <a:endParaRPr>
              <a:solidFill>
                <a:srgbClr val="000000"/>
              </a:solidFill>
            </a:endParaRPr>
          </a:p>
          <a:p>
            <a:pPr marL="457200" lvl="0" indent="-304800" algn="l" rtl="0">
              <a:spcBef>
                <a:spcPts val="0"/>
              </a:spcBef>
              <a:spcAft>
                <a:spcPts val="0"/>
              </a:spcAft>
              <a:buSzPts val="1200"/>
              <a:buFont typeface="Calibri"/>
              <a:buChar char="●"/>
            </a:pPr>
            <a:r>
              <a:rPr lang="en-US">
                <a:solidFill>
                  <a:srgbClr val="000000"/>
                </a:solidFill>
              </a:rPr>
              <a:t>In terms of resources,  the mission expert estimated that automatically importing IATI data to the AIMS will save two days a quarter of manual reporting time, allowing mission resources to be used for other activities.</a:t>
            </a:r>
            <a:endParaRPr>
              <a:solidFill>
                <a:srgbClr val="000000"/>
              </a:solidFill>
            </a:endParaRPr>
          </a:p>
          <a:p>
            <a:pPr marL="914400" lvl="1" indent="-304800" algn="l" rtl="0">
              <a:spcBef>
                <a:spcPts val="0"/>
              </a:spcBef>
              <a:spcAft>
                <a:spcPts val="0"/>
              </a:spcAft>
              <a:buSzPts val="1200"/>
              <a:buFont typeface="Calibri"/>
              <a:buChar char="○"/>
            </a:pPr>
            <a:r>
              <a:rPr lang="en-US">
                <a:solidFill>
                  <a:srgbClr val="000000"/>
                </a:solidFill>
              </a:rPr>
              <a:t>This supports the Administration’s goal of shifting from low value to high value work.</a:t>
            </a:r>
            <a:endParaRPr>
              <a:solidFill>
                <a:srgbClr val="000000"/>
              </a:solidFill>
            </a:endParaRPr>
          </a:p>
          <a:p>
            <a:pPr marL="457200" lvl="0" indent="0" algn="l" rtl="0">
              <a:spcBef>
                <a:spcPts val="0"/>
              </a:spcBef>
              <a:spcAft>
                <a:spcPts val="0"/>
              </a:spcAft>
              <a:buNone/>
            </a:pPr>
            <a:endParaRPr/>
          </a:p>
          <a:p>
            <a:pPr marL="457200" lvl="0" indent="0" algn="l" rtl="0">
              <a:spcBef>
                <a:spcPts val="0"/>
              </a:spcBef>
              <a:spcAft>
                <a:spcPts val="0"/>
              </a:spcAft>
              <a:buNone/>
            </a:pPr>
            <a:r>
              <a:rPr lang="en-US"/>
              <a:t>How did we do this?</a:t>
            </a:r>
            <a:endParaRPr/>
          </a:p>
          <a:p>
            <a:pPr marL="457200" lvl="0" indent="-317500" algn="l" rtl="0">
              <a:spcBef>
                <a:spcPts val="0"/>
              </a:spcBef>
              <a:spcAft>
                <a:spcPts val="0"/>
              </a:spcAft>
              <a:buSzPts val="1400"/>
              <a:buChar char="●"/>
            </a:pPr>
            <a:r>
              <a:rPr lang="en-US"/>
              <a:t>It’s important to align IATI activities with how activities would be reported in AIMS.  USAID IATI activity ID the USAID award ID as the base.  This way, IATI activities align with USAID awards and can be easily imported by the tool.  </a:t>
            </a:r>
            <a:endParaRPr/>
          </a:p>
          <a:p>
            <a:pPr marL="457200" lvl="0" indent="-317500" algn="l" rtl="0">
              <a:spcBef>
                <a:spcPts val="0"/>
              </a:spcBef>
              <a:spcAft>
                <a:spcPts val="0"/>
              </a:spcAft>
              <a:buSzPts val="1400"/>
              <a:buChar char="●"/>
            </a:pPr>
            <a:r>
              <a:rPr lang="en-US"/>
              <a:t>It is our experience that aid partners are primarily interested in the projects or activities being undertaken in the country.  Of less importance is the mission operating expenses that are also reported through IATI.  We aggregated these activities to larger activities so that tool users could easily find the activities important to report. </a:t>
            </a:r>
            <a:endParaRPr/>
          </a:p>
          <a:p>
            <a:pPr marL="457200" lvl="0" indent="-317500" algn="l" rtl="0">
              <a:spcBef>
                <a:spcPts val="0"/>
              </a:spcBef>
              <a:spcAft>
                <a:spcPts val="0"/>
              </a:spcAft>
              <a:buSzPts val="1400"/>
              <a:buChar char="●"/>
            </a:pPr>
            <a:r>
              <a:rPr lang="en-US"/>
              <a:t>We linked our internal tool that USAID missions use to report activity information like title, descriptions, and dates to our IATI report.  That way missions have the ability to enter this information once and then use it to report externally, instead of having to enter it multiple times for each reporting requirement.</a:t>
            </a:r>
            <a:endParaRPr/>
          </a:p>
          <a:p>
            <a:pPr marL="457200" lvl="0" indent="-317500" algn="l" rtl="0">
              <a:spcBef>
                <a:spcPts val="0"/>
              </a:spcBef>
              <a:spcAft>
                <a:spcPts val="0"/>
              </a:spcAft>
              <a:buSzPts val="1400"/>
              <a:buChar char="●"/>
            </a:pPr>
            <a:r>
              <a:rPr lang="en-US"/>
              <a:t>We created an internal process for missions to report their internally collected data so that the data can be made public through IATI.  This serves the same purpose as the previous point; USAID missions should only have to report once internally and then be able to use the data for multiple reporting requirements such as AIMS. </a:t>
            </a:r>
            <a:endParaRPr/>
          </a:p>
        </p:txBody>
      </p:sp>
      <p:sp>
        <p:nvSpPr>
          <p:cNvPr id="142" name="Google Shape;142;g46a4f1f694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4440ffc4f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4440ffc4fd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457200" lvl="0" indent="-317500" algn="l" rtl="0">
              <a:spcBef>
                <a:spcPts val="0"/>
              </a:spcBef>
              <a:spcAft>
                <a:spcPts val="0"/>
              </a:spcAft>
              <a:buSzPts val="1400"/>
              <a:buChar char="●"/>
            </a:pPr>
            <a:r>
              <a:rPr lang="en-US"/>
              <a:t>As Darren just discussed, this is something we have currently been working on.</a:t>
            </a:r>
            <a:endParaRPr/>
          </a:p>
          <a:p>
            <a:pPr marL="457200" lvl="0" indent="-317500" algn="l" rtl="0">
              <a:spcBef>
                <a:spcPts val="0"/>
              </a:spcBef>
              <a:spcAft>
                <a:spcPts val="0"/>
              </a:spcAft>
              <a:buSzPts val="1400"/>
              <a:buChar char="●"/>
            </a:pPr>
            <a:r>
              <a:rPr lang="en-US"/>
              <a:t>We’ve had conversations with about 6 other missions and teams on having USAID IATI data imported into these host country systems, but have been running into some roadblocks that we are still working through.</a:t>
            </a:r>
            <a:endParaRPr/>
          </a:p>
          <a:p>
            <a:pPr marL="457200" lvl="0" indent="-317500" algn="l" rtl="0">
              <a:spcBef>
                <a:spcPts val="0"/>
              </a:spcBef>
              <a:spcAft>
                <a:spcPts val="0"/>
              </a:spcAft>
              <a:buSzPts val="1400"/>
              <a:buChar char="●"/>
            </a:pPr>
            <a:r>
              <a:rPr lang="en-US"/>
              <a:t>Here, I’ve highlighted the 6 things we’ve learned from the initial pilot we did with USAID Bangladesh.</a:t>
            </a:r>
            <a:endParaRPr/>
          </a:p>
          <a:p>
            <a:pPr marL="457200" lvl="0" indent="-317500" algn="l" rtl="0">
              <a:spcBef>
                <a:spcPts val="0"/>
              </a:spcBef>
              <a:spcAft>
                <a:spcPts val="0"/>
              </a:spcAft>
              <a:buSzPts val="1400"/>
              <a:buChar char="●"/>
            </a:pPr>
            <a:r>
              <a:rPr lang="en-US"/>
              <a:t>First, we must improve USAID’s internal knowledge of IATI</a:t>
            </a:r>
            <a:endParaRPr/>
          </a:p>
          <a:p>
            <a:pPr marL="914400" lvl="1" indent="-317500" algn="l" rtl="0">
              <a:spcBef>
                <a:spcPts val="0"/>
              </a:spcBef>
              <a:spcAft>
                <a:spcPts val="0"/>
              </a:spcAft>
              <a:buSzPts val="1400"/>
              <a:buChar char="○"/>
            </a:pPr>
            <a:r>
              <a:rPr lang="en-US"/>
              <a:t>What we see as a simple technical integration that will offer missions more comprehensive data to provide to the partner country while simultaneously saving them time, they see as an overwhelming technical exercise.  </a:t>
            </a:r>
            <a:endParaRPr/>
          </a:p>
          <a:p>
            <a:pPr marL="914400" lvl="1" indent="-317500" algn="l" rtl="0">
              <a:spcBef>
                <a:spcPts val="0"/>
              </a:spcBef>
              <a:spcAft>
                <a:spcPts val="0"/>
              </a:spcAft>
              <a:buSzPts val="1400"/>
              <a:buChar char="○"/>
            </a:pPr>
            <a:r>
              <a:rPr lang="en-US"/>
              <a:t>The issue is we are starting with ‘What is IATI’ and ‘What is machine-readable data’ and our field missions are really busy - though sometimes intentions are good we lose steam in the technical nature of some of these conversations.</a:t>
            </a:r>
            <a:endParaRPr/>
          </a:p>
          <a:p>
            <a:pPr marL="914400" lvl="1" indent="-317500" algn="l" rtl="0">
              <a:spcBef>
                <a:spcPts val="0"/>
              </a:spcBef>
              <a:spcAft>
                <a:spcPts val="0"/>
              </a:spcAft>
              <a:buSzPts val="1400"/>
              <a:buChar char="○"/>
            </a:pPr>
            <a:r>
              <a:rPr lang="en-US"/>
              <a:t>Recently, Taryn offered us a one-pager about Development Gateway AIMS that we’ve been circulating and that has been helpful.</a:t>
            </a:r>
            <a:endParaRPr/>
          </a:p>
          <a:p>
            <a:pPr marL="914400" lvl="1" indent="-317500" algn="l" rtl="0">
              <a:spcBef>
                <a:spcPts val="0"/>
              </a:spcBef>
              <a:spcAft>
                <a:spcPts val="0"/>
              </a:spcAft>
              <a:buSzPts val="1400"/>
              <a:buChar char="○"/>
            </a:pPr>
            <a:r>
              <a:rPr lang="en-US"/>
              <a:t>We’re also working internally on improving communications around IATI - through internal message boards, a new page on an internal website, and trying to build a better understanding of this data before diving into integration exercises.</a:t>
            </a:r>
            <a:endParaRPr/>
          </a:p>
          <a:p>
            <a:pPr marL="457200" lvl="0" indent="-317500" algn="l" rtl="0">
              <a:spcBef>
                <a:spcPts val="0"/>
              </a:spcBef>
              <a:spcAft>
                <a:spcPts val="0"/>
              </a:spcAft>
              <a:buSzPts val="1400"/>
              <a:buChar char="●"/>
            </a:pPr>
            <a:r>
              <a:rPr lang="en-US"/>
              <a:t>Next, we have been having a difficult time with some of our missions getting a sense that there is partner country buy-in into 1) the AMP and/or 2) the IATI importer.</a:t>
            </a:r>
            <a:endParaRPr/>
          </a:p>
          <a:p>
            <a:pPr marL="914400" lvl="1" indent="-317500" algn="l" rtl="0">
              <a:spcBef>
                <a:spcPts val="0"/>
              </a:spcBef>
              <a:spcAft>
                <a:spcPts val="0"/>
              </a:spcAft>
              <a:buSzPts val="1400"/>
              <a:buChar char="○"/>
            </a:pPr>
            <a:r>
              <a:rPr lang="en-US"/>
              <a:t>We cannot reiterate enough that having partner countries lead this conversation is imperative to the success of IATI -AMP integration.  </a:t>
            </a:r>
            <a:endParaRPr/>
          </a:p>
          <a:p>
            <a:pPr marL="914400" lvl="1" indent="-317500" algn="l" rtl="0">
              <a:spcBef>
                <a:spcPts val="0"/>
              </a:spcBef>
              <a:spcAft>
                <a:spcPts val="0"/>
              </a:spcAft>
              <a:buSzPts val="1400"/>
              <a:buChar char="○"/>
            </a:pPr>
            <a:r>
              <a:rPr lang="en-US"/>
              <a:t>In many cases, we have started conversations, but the roadblock is that the partner country is not invested in collecting data or in understanding IATI data and what it can provide.</a:t>
            </a:r>
            <a:endParaRPr/>
          </a:p>
          <a:p>
            <a:pPr marL="914400" lvl="1" indent="-317500" algn="l" rtl="0">
              <a:spcBef>
                <a:spcPts val="0"/>
              </a:spcBef>
              <a:spcAft>
                <a:spcPts val="0"/>
              </a:spcAft>
              <a:buSzPts val="1400"/>
              <a:buChar char="○"/>
            </a:pPr>
            <a:r>
              <a:rPr lang="en-US"/>
              <a:t>Also, technical buy-in is important.  In some cases, our teams are unsure who to go to for technical support and help or if the tool is offline.  Having clear instructions for technical support and help is really important, and it would be great for the partner countries to really own that piece as well.</a:t>
            </a:r>
            <a:endParaRPr/>
          </a:p>
          <a:p>
            <a:pPr marL="457200" lvl="0" indent="-317500" algn="l" rtl="0">
              <a:spcBef>
                <a:spcPts val="0"/>
              </a:spcBef>
              <a:spcAft>
                <a:spcPts val="0"/>
              </a:spcAft>
              <a:buSzPts val="1400"/>
              <a:buChar char="●"/>
            </a:pPr>
            <a:r>
              <a:rPr lang="en-US"/>
              <a:t>Third, we have been trying to highlight wherever we can the USAID/Bangladesh pilot.</a:t>
            </a:r>
            <a:endParaRPr/>
          </a:p>
          <a:p>
            <a:pPr marL="914400" lvl="1" indent="-317500" algn="l" rtl="0">
              <a:spcBef>
                <a:spcPts val="0"/>
              </a:spcBef>
              <a:spcAft>
                <a:spcPts val="0"/>
              </a:spcAft>
              <a:buSzPts val="1400"/>
              <a:buChar char="○"/>
            </a:pPr>
            <a:r>
              <a:rPr lang="en-US"/>
              <a:t>By highlighting this successful IATI AIMS integration internally, we have had an easier time engaging other missions who also have an IATI importer</a:t>
            </a:r>
            <a:endParaRPr/>
          </a:p>
          <a:p>
            <a:pPr marL="1371600" lvl="2" indent="-317500" algn="l" rtl="0">
              <a:spcBef>
                <a:spcPts val="0"/>
              </a:spcBef>
              <a:spcAft>
                <a:spcPts val="0"/>
              </a:spcAft>
              <a:buSzPts val="1400"/>
              <a:buChar char="■"/>
            </a:pPr>
            <a:r>
              <a:rPr lang="en-US"/>
              <a:t>Overcoming that first guinea pig USAID mission was important.</a:t>
            </a:r>
            <a:endParaRPr/>
          </a:p>
          <a:p>
            <a:pPr marL="914400" lvl="1" indent="-317500" algn="l" rtl="0">
              <a:spcBef>
                <a:spcPts val="0"/>
              </a:spcBef>
              <a:spcAft>
                <a:spcPts val="0"/>
              </a:spcAft>
              <a:buSzPts val="1400"/>
              <a:buChar char="○"/>
            </a:pPr>
            <a:r>
              <a:rPr lang="en-US"/>
              <a:t>We have also tried to highlight the success we found externally as well so that other partner countries know that USAID’s IATI data is likely more comprehensive than the data collected and published by the mission - this is due to a variety of internal reasons such as the way our systems are set up and business rules behind our IATI data.</a:t>
            </a:r>
            <a:endParaRPr/>
          </a:p>
          <a:p>
            <a:pPr marL="457200" lvl="0" indent="-317500" algn="l" rtl="0">
              <a:spcBef>
                <a:spcPts val="0"/>
              </a:spcBef>
              <a:spcAft>
                <a:spcPts val="0"/>
              </a:spcAft>
              <a:buSzPts val="1400"/>
              <a:buChar char="●"/>
            </a:pPr>
            <a:r>
              <a:rPr lang="en-US"/>
              <a:t>Fifth - understanding the county context is important</a:t>
            </a:r>
            <a:endParaRPr/>
          </a:p>
          <a:p>
            <a:pPr marL="914400" lvl="1" indent="-317500" algn="l" rtl="0">
              <a:spcBef>
                <a:spcPts val="0"/>
              </a:spcBef>
              <a:spcAft>
                <a:spcPts val="0"/>
              </a:spcAft>
              <a:buSzPts val="1400"/>
              <a:buChar char="○"/>
            </a:pPr>
            <a:r>
              <a:rPr lang="en-US"/>
              <a:t>For example we have run into some countries who value more local information we don’t have in our IATI files</a:t>
            </a:r>
            <a:endParaRPr/>
          </a:p>
          <a:p>
            <a:pPr marL="1371600" lvl="2" indent="-317500" algn="l" rtl="0">
              <a:spcBef>
                <a:spcPts val="0"/>
              </a:spcBef>
              <a:spcAft>
                <a:spcPts val="0"/>
              </a:spcAft>
              <a:buSzPts val="1400"/>
              <a:buChar char="■"/>
            </a:pPr>
            <a:r>
              <a:rPr lang="en-US"/>
              <a:t>For example, recently we had several conversations about a country who was collecting alot of data that the USAID mission mapped to the partner country sectors.</a:t>
            </a:r>
            <a:endParaRPr/>
          </a:p>
          <a:p>
            <a:pPr marL="1371600" lvl="2" indent="-317500" algn="l" rtl="0">
              <a:spcBef>
                <a:spcPts val="0"/>
              </a:spcBef>
              <a:spcAft>
                <a:spcPts val="0"/>
              </a:spcAft>
              <a:buSzPts val="1400"/>
              <a:buChar char="■"/>
            </a:pPr>
            <a:r>
              <a:rPr lang="en-US"/>
              <a:t>We only report our IATI data in the OECD/DAC sectors and standard US. Government sectors.</a:t>
            </a:r>
            <a:endParaRPr/>
          </a:p>
          <a:p>
            <a:pPr marL="1371600" lvl="2" indent="-317500" algn="l" rtl="0">
              <a:spcBef>
                <a:spcPts val="0"/>
              </a:spcBef>
              <a:spcAft>
                <a:spcPts val="0"/>
              </a:spcAft>
              <a:buSzPts val="1400"/>
              <a:buChar char="■"/>
            </a:pPr>
            <a:r>
              <a:rPr lang="en-US"/>
              <a:t>Thinking through how to manage these expectations and how to overcome this is going to be important moving forward.</a:t>
            </a:r>
            <a:endParaRPr/>
          </a:p>
          <a:p>
            <a:pPr marL="457200" lvl="0" indent="-317500" algn="l" rtl="0">
              <a:spcBef>
                <a:spcPts val="0"/>
              </a:spcBef>
              <a:spcAft>
                <a:spcPts val="0"/>
              </a:spcAft>
              <a:buSzPts val="1400"/>
              <a:buChar char="●"/>
            </a:pPr>
            <a:r>
              <a:rPr lang="en-US"/>
              <a:t>Finally, we have to figure out how to translate our data so that it is more useful for our partner countries.</a:t>
            </a:r>
            <a:endParaRPr/>
          </a:p>
          <a:p>
            <a:pPr marL="914400" lvl="1" indent="-317500" algn="l" rtl="0">
              <a:spcBef>
                <a:spcPts val="0"/>
              </a:spcBef>
              <a:spcAft>
                <a:spcPts val="0"/>
              </a:spcAft>
              <a:buSzPts val="1400"/>
              <a:buChar char="○"/>
            </a:pPr>
            <a:r>
              <a:rPr lang="en-US"/>
              <a:t>USAID is working to translate our country files where the partner country language is French or Spanish, but we are running into hurdles in doing so</a:t>
            </a:r>
            <a:endParaRPr/>
          </a:p>
          <a:p>
            <a:pPr marL="914400" lvl="1" indent="-317500" algn="l" rtl="0">
              <a:spcBef>
                <a:spcPts val="0"/>
              </a:spcBef>
              <a:spcAft>
                <a:spcPts val="0"/>
              </a:spcAft>
              <a:buSzPts val="1400"/>
              <a:buChar char="○"/>
            </a:pPr>
            <a:r>
              <a:rPr lang="en-US"/>
              <a:t>I would encourage anyone thinking about translating your IATI files to start early and consider all translation software, systems, and other components of this through well in advance.</a:t>
            </a:r>
            <a:endParaRPr/>
          </a:p>
          <a:p>
            <a:pPr marL="0" lvl="0" indent="0" algn="l" rtl="0">
              <a:spcBef>
                <a:spcPts val="0"/>
              </a:spcBef>
              <a:spcAft>
                <a:spcPts val="0"/>
              </a:spcAft>
              <a:buNone/>
            </a:pPr>
            <a:endParaRPr/>
          </a:p>
        </p:txBody>
      </p:sp>
      <p:sp>
        <p:nvSpPr>
          <p:cNvPr id="149" name="Google Shape;149;g4440ffc4fd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46a4f1f694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46a4f1f694_0_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6" name="Google Shape;156;g46a4f1f694_0_6: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2"/>
          <p:cNvSpPr txBox="1">
            <a:spLocks noGrp="1"/>
          </p:cNvSpPr>
          <p:nvPr>
            <p:ph type="ctrTitle"/>
          </p:nvPr>
        </p:nvSpPr>
        <p:spPr>
          <a:xfrm>
            <a:off x="685800" y="1333501"/>
            <a:ext cx="7848600" cy="1445419"/>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dk2"/>
              </a:buClr>
              <a:buSzPts val="5400"/>
              <a:buFont typeface="Arial"/>
              <a:buNone/>
              <a:defRPr sz="5400" b="1"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9" name="Google Shape;19;p2"/>
          <p:cNvSpPr txBox="1">
            <a:spLocks noGrp="1"/>
          </p:cNvSpPr>
          <p:nvPr>
            <p:ph type="subTitle" idx="1"/>
          </p:nvPr>
        </p:nvSpPr>
        <p:spPr>
          <a:xfrm>
            <a:off x="685800" y="3086100"/>
            <a:ext cx="6400800" cy="1314450"/>
          </a:xfrm>
          <a:prstGeom prst="rect">
            <a:avLst/>
          </a:prstGeom>
          <a:noFill/>
          <a:ln>
            <a:noFill/>
          </a:ln>
        </p:spPr>
        <p:txBody>
          <a:bodyPr spcFirstLastPara="1" wrap="square" lIns="91425" tIns="45700" rIns="91425" bIns="45700" anchor="t" anchorCtr="0"/>
          <a:lstStyle>
            <a:lvl1pPr marR="0" lvl="0" algn="l" rtl="0">
              <a:spcBef>
                <a:spcPts val="480"/>
              </a:spcBef>
              <a:spcAft>
                <a:spcPts val="0"/>
              </a:spcAft>
              <a:buClr>
                <a:schemeClr val="accent1"/>
              </a:buClr>
              <a:buSzPts val="2040"/>
              <a:buFont typeface="Arial"/>
              <a:buNone/>
              <a:defRPr sz="2400" b="0" i="0" u="none" strike="noStrike" cap="none">
                <a:solidFill>
                  <a:schemeClr val="accent2"/>
                </a:solidFill>
                <a:latin typeface="Arial"/>
                <a:ea typeface="Arial"/>
                <a:cs typeface="Arial"/>
                <a:sym typeface="Arial"/>
              </a:defRPr>
            </a:lvl1pPr>
            <a:lvl2pPr marR="0" lvl="1" algn="ctr" rtl="0">
              <a:spcBef>
                <a:spcPts val="400"/>
              </a:spcBef>
              <a:spcAft>
                <a:spcPts val="0"/>
              </a:spcAft>
              <a:buClr>
                <a:schemeClr val="accent1"/>
              </a:buClr>
              <a:buSzPts val="1700"/>
              <a:buFont typeface="Arial"/>
              <a:buNone/>
              <a:defRPr sz="2000" b="0" i="0" u="none" strike="noStrike" cap="none">
                <a:solidFill>
                  <a:srgbClr val="8B8B8D"/>
                </a:solidFill>
                <a:latin typeface="Arial"/>
                <a:ea typeface="Arial"/>
                <a:cs typeface="Arial"/>
                <a:sym typeface="Arial"/>
              </a:defRPr>
            </a:lvl2pPr>
            <a:lvl3pPr marR="0" lvl="2" algn="ctr" rtl="0">
              <a:spcBef>
                <a:spcPts val="360"/>
              </a:spcBef>
              <a:spcAft>
                <a:spcPts val="0"/>
              </a:spcAft>
              <a:buClr>
                <a:schemeClr val="accent1"/>
              </a:buClr>
              <a:buSzPts val="1620"/>
              <a:buFont typeface="Arial"/>
              <a:buNone/>
              <a:defRPr sz="1800" b="0" i="0" u="none" strike="noStrike" cap="none">
                <a:solidFill>
                  <a:srgbClr val="8B8B8D"/>
                </a:solidFill>
                <a:latin typeface="Arial"/>
                <a:ea typeface="Arial"/>
                <a:cs typeface="Arial"/>
                <a:sym typeface="Arial"/>
              </a:defRPr>
            </a:lvl3pPr>
            <a:lvl4pPr marR="0" lvl="3" algn="ctr" rtl="0">
              <a:spcBef>
                <a:spcPts val="320"/>
              </a:spcBef>
              <a:spcAft>
                <a:spcPts val="0"/>
              </a:spcAft>
              <a:buClr>
                <a:schemeClr val="accent1"/>
              </a:buClr>
              <a:buSzPts val="1600"/>
              <a:buFont typeface="Arial"/>
              <a:buNone/>
              <a:defRPr sz="1600" b="0" i="0" u="none" strike="noStrike" cap="none">
                <a:solidFill>
                  <a:srgbClr val="8B8B8D"/>
                </a:solidFill>
                <a:latin typeface="Arial"/>
                <a:ea typeface="Arial"/>
                <a:cs typeface="Arial"/>
                <a:sym typeface="Arial"/>
              </a:defRPr>
            </a:lvl4pPr>
            <a:lvl5pPr marR="0" lvl="4" algn="ctr" rtl="0">
              <a:spcBef>
                <a:spcPts val="280"/>
              </a:spcBef>
              <a:spcAft>
                <a:spcPts val="0"/>
              </a:spcAft>
              <a:buClr>
                <a:schemeClr val="accent1"/>
              </a:buClr>
              <a:buSzPts val="1400"/>
              <a:buFont typeface="Arial"/>
              <a:buNone/>
              <a:defRPr sz="1400" b="0" i="0" u="none" strike="noStrike" cap="none">
                <a:solidFill>
                  <a:srgbClr val="8B8B8D"/>
                </a:solidFill>
                <a:latin typeface="Arial"/>
                <a:ea typeface="Arial"/>
                <a:cs typeface="Arial"/>
                <a:sym typeface="Arial"/>
              </a:defRPr>
            </a:lvl5pPr>
            <a:lvl6pPr marR="0" lvl="5" algn="ctr" rtl="0">
              <a:spcBef>
                <a:spcPts val="260"/>
              </a:spcBef>
              <a:spcAft>
                <a:spcPts val="0"/>
              </a:spcAft>
              <a:buClr>
                <a:schemeClr val="accent1"/>
              </a:buClr>
              <a:buSzPts val="1300"/>
              <a:buFont typeface="Arial"/>
              <a:buNone/>
              <a:defRPr sz="1300" b="0" i="0" u="none" strike="noStrike" cap="none">
                <a:solidFill>
                  <a:srgbClr val="8B8B8D"/>
                </a:solidFill>
                <a:latin typeface="Arial"/>
                <a:ea typeface="Arial"/>
                <a:cs typeface="Arial"/>
                <a:sym typeface="Arial"/>
              </a:defRPr>
            </a:lvl6pPr>
            <a:lvl7pPr marR="0" lvl="6" algn="ctr" rtl="0">
              <a:spcBef>
                <a:spcPts val="260"/>
              </a:spcBef>
              <a:spcAft>
                <a:spcPts val="0"/>
              </a:spcAft>
              <a:buClr>
                <a:schemeClr val="accent1"/>
              </a:buClr>
              <a:buSzPts val="1300"/>
              <a:buFont typeface="Arial"/>
              <a:buNone/>
              <a:defRPr sz="1300" b="0" i="0" u="none" strike="noStrike" cap="none">
                <a:solidFill>
                  <a:srgbClr val="8B8B8D"/>
                </a:solidFill>
                <a:latin typeface="Arial"/>
                <a:ea typeface="Arial"/>
                <a:cs typeface="Arial"/>
                <a:sym typeface="Arial"/>
              </a:defRPr>
            </a:lvl7pPr>
            <a:lvl8pPr marR="0" lvl="7" algn="ctr" rtl="0">
              <a:spcBef>
                <a:spcPts val="260"/>
              </a:spcBef>
              <a:spcAft>
                <a:spcPts val="0"/>
              </a:spcAft>
              <a:buClr>
                <a:schemeClr val="accent1"/>
              </a:buClr>
              <a:buSzPts val="1300"/>
              <a:buFont typeface="Arial"/>
              <a:buNone/>
              <a:defRPr sz="1300" b="0" i="0" u="none" strike="noStrike" cap="none">
                <a:solidFill>
                  <a:srgbClr val="8B8B8D"/>
                </a:solidFill>
                <a:latin typeface="Arial"/>
                <a:ea typeface="Arial"/>
                <a:cs typeface="Arial"/>
                <a:sym typeface="Arial"/>
              </a:defRPr>
            </a:lvl8pPr>
            <a:lvl9pPr marR="0" lvl="8" algn="ctr" rtl="0">
              <a:spcBef>
                <a:spcPts val="260"/>
              </a:spcBef>
              <a:spcAft>
                <a:spcPts val="0"/>
              </a:spcAft>
              <a:buClr>
                <a:schemeClr val="accent1"/>
              </a:buClr>
              <a:buSzPts val="1300"/>
              <a:buFont typeface="Arial"/>
              <a:buNone/>
              <a:defRPr sz="1300" b="0" i="0" u="none" strike="noStrike" cap="none">
                <a:solidFill>
                  <a:srgbClr val="8B8B8D"/>
                </a:solidFill>
                <a:latin typeface="Arial"/>
                <a:ea typeface="Arial"/>
                <a:cs typeface="Arial"/>
                <a:sym typeface="Arial"/>
              </a:defRPr>
            </a:lvl9pPr>
          </a:lstStyle>
          <a:p>
            <a:endParaRPr/>
          </a:p>
        </p:txBody>
      </p:sp>
      <p:sp>
        <p:nvSpPr>
          <p:cNvPr id="20" name="Google Shape;20;p2"/>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1" name="Google Shape;21;p2"/>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2" name="Google Shape;22;p2"/>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cxnSp>
        <p:nvCxnSpPr>
          <p:cNvPr id="23" name="Google Shape;23;p2"/>
          <p:cNvCxnSpPr/>
          <p:nvPr/>
        </p:nvCxnSpPr>
        <p:spPr>
          <a:xfrm>
            <a:off x="685800" y="2951559"/>
            <a:ext cx="7848600" cy="1191"/>
          </a:xfrm>
          <a:prstGeom prst="straightConnector1">
            <a:avLst/>
          </a:prstGeom>
          <a:noFill/>
          <a:ln w="19050" cap="flat" cmpd="sng">
            <a:solidFill>
              <a:schemeClr val="dk2"/>
            </a:solidFill>
            <a:prstDash val="solid"/>
            <a:round/>
            <a:headEnd type="none" w="sm" len="sm"/>
            <a:tailEnd type="none" w="sm" len="sm"/>
          </a:ln>
        </p:spPr>
      </p:cxnSp>
      <p:pic>
        <p:nvPicPr>
          <p:cNvPr id="24" name="Google Shape;24;p2"/>
          <p:cNvPicPr preferRelativeResize="0"/>
          <p:nvPr/>
        </p:nvPicPr>
        <p:blipFill rotWithShape="1">
          <a:blip r:embed="rId2">
            <a:alphaModFix/>
          </a:blip>
          <a:srcRect/>
          <a:stretch/>
        </p:blipFill>
        <p:spPr>
          <a:xfrm>
            <a:off x="7004304" y="4172757"/>
            <a:ext cx="2139696" cy="982197"/>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6"/>
        <p:cNvGrpSpPr/>
        <p:nvPr/>
      </p:nvGrpSpPr>
      <p:grpSpPr>
        <a:xfrm>
          <a:off x="0" y="0"/>
          <a:ext cx="0" cy="0"/>
          <a:chOff x="0" y="0"/>
          <a:chExt cx="0" cy="0"/>
        </a:xfrm>
      </p:grpSpPr>
      <p:sp>
        <p:nvSpPr>
          <p:cNvPr id="87" name="Google Shape;87;p11"/>
          <p:cNvSpPr txBox="1">
            <a:spLocks noGrp="1"/>
          </p:cNvSpPr>
          <p:nvPr>
            <p:ph type="title"/>
          </p:nvPr>
        </p:nvSpPr>
        <p:spPr>
          <a:xfrm>
            <a:off x="457200" y="400050"/>
            <a:ext cx="8229600" cy="74295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2"/>
              </a:buClr>
              <a:buSzPts val="4000"/>
              <a:buFont typeface="Arial"/>
              <a:buNone/>
              <a:defRPr sz="4000" b="1"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8" name="Google Shape;88;p11"/>
          <p:cNvSpPr txBox="1">
            <a:spLocks noGrp="1"/>
          </p:cNvSpPr>
          <p:nvPr>
            <p:ph type="body" idx="1"/>
          </p:nvPr>
        </p:nvSpPr>
        <p:spPr>
          <a:xfrm rot="5400000">
            <a:off x="2743200" y="-1085850"/>
            <a:ext cx="3657600" cy="8229600"/>
          </a:xfrm>
          <a:prstGeom prst="rect">
            <a:avLst/>
          </a:prstGeom>
          <a:noFill/>
          <a:ln>
            <a:noFill/>
          </a:ln>
        </p:spPr>
        <p:txBody>
          <a:bodyPr spcFirstLastPara="1" wrap="square" lIns="91425" tIns="45700" rIns="91425" bIns="45700" anchor="t" anchorCtr="0"/>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accent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6pPr>
            <a:lvl7pPr marL="3200400" marR="0" lvl="6"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7pPr>
            <a:lvl8pPr marL="3657600" marR="0" lvl="7"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8pPr>
            <a:lvl9pPr marL="4114800" marR="0" lvl="8"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9pPr>
          </a:lstStyle>
          <a:p>
            <a:endParaRPr/>
          </a:p>
        </p:txBody>
      </p:sp>
      <p:sp>
        <p:nvSpPr>
          <p:cNvPr id="89" name="Google Shape;89;p11"/>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0" name="Google Shape;90;p11"/>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1" name="Google Shape;91;p11"/>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92"/>
        <p:cNvGrpSpPr/>
        <p:nvPr/>
      </p:nvGrpSpPr>
      <p:grpSpPr>
        <a:xfrm>
          <a:off x="0" y="0"/>
          <a:ext cx="0" cy="0"/>
          <a:chOff x="0" y="0"/>
          <a:chExt cx="0" cy="0"/>
        </a:xfrm>
      </p:grpSpPr>
      <p:sp>
        <p:nvSpPr>
          <p:cNvPr id="93" name="Google Shape;93;p12"/>
          <p:cNvSpPr txBox="1">
            <a:spLocks noGrp="1"/>
          </p:cNvSpPr>
          <p:nvPr>
            <p:ph type="title"/>
          </p:nvPr>
        </p:nvSpPr>
        <p:spPr>
          <a:xfrm rot="5400000">
            <a:off x="5457825" y="1628775"/>
            <a:ext cx="4400550" cy="20574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dk2"/>
              </a:buClr>
              <a:buSzPts val="4000"/>
              <a:buFont typeface="Arial"/>
              <a:buNone/>
              <a:defRPr sz="4000" b="1"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4" name="Google Shape;94;p12"/>
          <p:cNvSpPr txBox="1">
            <a:spLocks noGrp="1"/>
          </p:cNvSpPr>
          <p:nvPr>
            <p:ph type="body" idx="1"/>
          </p:nvPr>
        </p:nvSpPr>
        <p:spPr>
          <a:xfrm rot="5400000">
            <a:off x="1266825" y="-352425"/>
            <a:ext cx="4400550" cy="6019800"/>
          </a:xfrm>
          <a:prstGeom prst="rect">
            <a:avLst/>
          </a:prstGeom>
          <a:noFill/>
          <a:ln>
            <a:noFill/>
          </a:ln>
        </p:spPr>
        <p:txBody>
          <a:bodyPr spcFirstLastPara="1" wrap="square" lIns="91425" tIns="45700" rIns="91425" bIns="45700" anchor="t" anchorCtr="0"/>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accent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6pPr>
            <a:lvl7pPr marL="3200400" marR="0" lvl="6"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7pPr>
            <a:lvl8pPr marL="3657600" marR="0" lvl="7"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8pPr>
            <a:lvl9pPr marL="4114800" marR="0" lvl="8"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9pPr>
          </a:lstStyle>
          <a:p>
            <a:endParaRPr/>
          </a:p>
        </p:txBody>
      </p:sp>
      <p:sp>
        <p:nvSpPr>
          <p:cNvPr id="95" name="Google Shape;95;p12"/>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6" name="Google Shape;96;p12"/>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7" name="Google Shape;97;p12"/>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Google Shape;26;p3"/>
          <p:cNvSpPr txBox="1">
            <a:spLocks noGrp="1"/>
          </p:cNvSpPr>
          <p:nvPr>
            <p:ph type="title"/>
          </p:nvPr>
        </p:nvSpPr>
        <p:spPr>
          <a:xfrm>
            <a:off x="457200" y="400050"/>
            <a:ext cx="8229600" cy="74295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2"/>
              </a:buClr>
              <a:buSzPts val="4000"/>
              <a:buFont typeface="Arial"/>
              <a:buNone/>
              <a:defRPr sz="4000" b="1"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7" name="Google Shape;27;p3"/>
          <p:cNvSpPr txBox="1">
            <a:spLocks noGrp="1"/>
          </p:cNvSpPr>
          <p:nvPr>
            <p:ph type="body" idx="1"/>
          </p:nvPr>
        </p:nvSpPr>
        <p:spPr>
          <a:xfrm>
            <a:off x="457200" y="1200150"/>
            <a:ext cx="8229600" cy="3257550"/>
          </a:xfrm>
          <a:prstGeom prst="rect">
            <a:avLst/>
          </a:prstGeom>
          <a:noFill/>
          <a:ln>
            <a:noFill/>
          </a:ln>
        </p:spPr>
        <p:txBody>
          <a:bodyPr spcFirstLastPara="1" wrap="square" lIns="91425" tIns="45700" rIns="91425" bIns="45700" anchor="t" anchorCtr="0"/>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accent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6pPr>
            <a:lvl7pPr marL="3200400" marR="0" lvl="6"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7pPr>
            <a:lvl8pPr marL="3657600" marR="0" lvl="7"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8pPr>
            <a:lvl9pPr marL="4114800" marR="0" lvl="8"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9pPr>
          </a:lstStyle>
          <a:p>
            <a:endParaRPr/>
          </a:p>
        </p:txBody>
      </p:sp>
      <p:sp>
        <p:nvSpPr>
          <p:cNvPr id="28" name="Google Shape;28;p3"/>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0" name="Google Shape;30;p3"/>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pic>
        <p:nvPicPr>
          <p:cNvPr id="31" name="Google Shape;31;p3"/>
          <p:cNvPicPr preferRelativeResize="0"/>
          <p:nvPr/>
        </p:nvPicPr>
        <p:blipFill rotWithShape="1">
          <a:blip r:embed="rId2">
            <a:alphaModFix/>
          </a:blip>
          <a:srcRect/>
          <a:stretch/>
        </p:blipFill>
        <p:spPr>
          <a:xfrm>
            <a:off x="7004304" y="4172757"/>
            <a:ext cx="2139696" cy="98219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2"/>
        </a:solidFill>
        <a:effectLst/>
      </p:bgPr>
    </p:bg>
    <p:spTree>
      <p:nvGrpSpPr>
        <p:cNvPr id="1" name="Shape 32"/>
        <p:cNvGrpSpPr/>
        <p:nvPr/>
      </p:nvGrpSpPr>
      <p:grpSpPr>
        <a:xfrm>
          <a:off x="0" y="0"/>
          <a:ext cx="0" cy="0"/>
          <a:chOff x="0" y="0"/>
          <a:chExt cx="0" cy="0"/>
        </a:xfrm>
      </p:grpSpPr>
      <p:sp>
        <p:nvSpPr>
          <p:cNvPr id="33" name="Google Shape;33;p4"/>
          <p:cNvSpPr txBox="1">
            <a:spLocks noGrp="1"/>
          </p:cNvSpPr>
          <p:nvPr>
            <p:ph type="title"/>
          </p:nvPr>
        </p:nvSpPr>
        <p:spPr>
          <a:xfrm>
            <a:off x="722313" y="1771651"/>
            <a:ext cx="7772400" cy="1650206"/>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lt2"/>
              </a:buClr>
              <a:buSzPts val="4800"/>
              <a:buFont typeface="Arial"/>
              <a:buNone/>
              <a:defRPr sz="4800" b="1" i="0" u="none" strike="noStrike" cap="none">
                <a:solidFill>
                  <a:schemeClr val="lt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4" name="Google Shape;34;p4"/>
          <p:cNvSpPr txBox="1">
            <a:spLocks noGrp="1"/>
          </p:cNvSpPr>
          <p:nvPr>
            <p:ph type="body" idx="1"/>
          </p:nvPr>
        </p:nvSpPr>
        <p:spPr>
          <a:xfrm>
            <a:off x="722313" y="3470149"/>
            <a:ext cx="7772400" cy="1125140"/>
          </a:xfrm>
          <a:prstGeom prst="rect">
            <a:avLst/>
          </a:prstGeom>
          <a:noFill/>
          <a:ln>
            <a:noFill/>
          </a:ln>
        </p:spPr>
        <p:txBody>
          <a:bodyPr spcFirstLastPara="1" wrap="square" lIns="91425" tIns="45700" rIns="91425" bIns="45700" anchor="t" anchorCtr="0"/>
          <a:lstStyle>
            <a:lvl1pPr marL="457200" marR="0" lvl="0" indent="-228600" algn="l" rtl="0">
              <a:spcBef>
                <a:spcPts val="480"/>
              </a:spcBef>
              <a:spcAft>
                <a:spcPts val="0"/>
              </a:spcAft>
              <a:buClr>
                <a:schemeClr val="accent1"/>
              </a:buClr>
              <a:buSzPts val="2040"/>
              <a:buFont typeface="Arial"/>
              <a:buNone/>
              <a:defRPr sz="2400" b="0" i="0" u="none" strike="noStrike" cap="none">
                <a:solidFill>
                  <a:schemeClr val="lt2"/>
                </a:solidFill>
                <a:latin typeface="Arial"/>
                <a:ea typeface="Arial"/>
                <a:cs typeface="Arial"/>
                <a:sym typeface="Arial"/>
              </a:defRPr>
            </a:lvl1pPr>
            <a:lvl2pPr marL="914400" marR="0" lvl="1" indent="-228600" algn="l" rtl="0">
              <a:spcBef>
                <a:spcPts val="360"/>
              </a:spcBef>
              <a:spcAft>
                <a:spcPts val="0"/>
              </a:spcAft>
              <a:buClr>
                <a:schemeClr val="accent1"/>
              </a:buClr>
              <a:buSzPts val="1530"/>
              <a:buFont typeface="Arial"/>
              <a:buNone/>
              <a:defRPr sz="1800" b="0" i="0" u="none" strike="noStrike" cap="none">
                <a:solidFill>
                  <a:schemeClr val="lt1"/>
                </a:solidFill>
                <a:latin typeface="Arial"/>
                <a:ea typeface="Arial"/>
                <a:cs typeface="Arial"/>
                <a:sym typeface="Arial"/>
              </a:defRPr>
            </a:lvl2pPr>
            <a:lvl3pPr marL="1371600" marR="0" lvl="2" indent="-228600" algn="l" rtl="0">
              <a:spcBef>
                <a:spcPts val="320"/>
              </a:spcBef>
              <a:spcAft>
                <a:spcPts val="0"/>
              </a:spcAft>
              <a:buClr>
                <a:schemeClr val="accent1"/>
              </a:buClr>
              <a:buSzPts val="1440"/>
              <a:buFont typeface="Arial"/>
              <a:buNone/>
              <a:defRPr sz="1600" b="0" i="0" u="none" strike="noStrike" cap="none">
                <a:solidFill>
                  <a:schemeClr val="lt1"/>
                </a:solidFill>
                <a:latin typeface="Arial"/>
                <a:ea typeface="Arial"/>
                <a:cs typeface="Arial"/>
                <a:sym typeface="Arial"/>
              </a:defRPr>
            </a:lvl3pPr>
            <a:lvl4pPr marL="1828800" marR="0" lvl="3" indent="-228600" algn="l" rtl="0">
              <a:spcBef>
                <a:spcPts val="280"/>
              </a:spcBef>
              <a:spcAft>
                <a:spcPts val="0"/>
              </a:spcAft>
              <a:buClr>
                <a:schemeClr val="accent1"/>
              </a:buClr>
              <a:buSzPts val="1400"/>
              <a:buFont typeface="Arial"/>
              <a:buNone/>
              <a:defRPr sz="1400" b="0" i="0" u="none" strike="noStrike" cap="none">
                <a:solidFill>
                  <a:schemeClr val="lt1"/>
                </a:solidFill>
                <a:latin typeface="Arial"/>
                <a:ea typeface="Arial"/>
                <a:cs typeface="Arial"/>
                <a:sym typeface="Arial"/>
              </a:defRPr>
            </a:lvl4pPr>
            <a:lvl5pPr marL="2286000" marR="0" lvl="4" indent="-228600" algn="l" rtl="0">
              <a:spcBef>
                <a:spcPts val="280"/>
              </a:spcBef>
              <a:spcAft>
                <a:spcPts val="0"/>
              </a:spcAft>
              <a:buClr>
                <a:schemeClr val="accent1"/>
              </a:buClr>
              <a:buSzPts val="1400"/>
              <a:buFont typeface="Arial"/>
              <a:buNone/>
              <a:defRPr sz="1400" b="0" i="0" u="none" strike="noStrike" cap="none">
                <a:solidFill>
                  <a:schemeClr val="lt1"/>
                </a:solidFill>
                <a:latin typeface="Arial"/>
                <a:ea typeface="Arial"/>
                <a:cs typeface="Arial"/>
                <a:sym typeface="Arial"/>
              </a:defRPr>
            </a:lvl5pPr>
            <a:lvl6pPr marL="2743200" marR="0" lvl="5" indent="-228600" algn="l" rtl="0">
              <a:spcBef>
                <a:spcPts val="280"/>
              </a:spcBef>
              <a:spcAft>
                <a:spcPts val="0"/>
              </a:spcAft>
              <a:buClr>
                <a:schemeClr val="accent1"/>
              </a:buClr>
              <a:buSzPts val="1400"/>
              <a:buFont typeface="Arial"/>
              <a:buNone/>
              <a:defRPr sz="1400" b="0" i="0" u="none" strike="noStrike" cap="none">
                <a:solidFill>
                  <a:schemeClr val="lt1"/>
                </a:solidFill>
                <a:latin typeface="Arial"/>
                <a:ea typeface="Arial"/>
                <a:cs typeface="Arial"/>
                <a:sym typeface="Arial"/>
              </a:defRPr>
            </a:lvl6pPr>
            <a:lvl7pPr marL="3200400" marR="0" lvl="6" indent="-228600" algn="l" rtl="0">
              <a:spcBef>
                <a:spcPts val="280"/>
              </a:spcBef>
              <a:spcAft>
                <a:spcPts val="0"/>
              </a:spcAft>
              <a:buClr>
                <a:schemeClr val="accent1"/>
              </a:buClr>
              <a:buSzPts val="1400"/>
              <a:buFont typeface="Arial"/>
              <a:buNone/>
              <a:defRPr sz="1400" b="0" i="0" u="none" strike="noStrike" cap="none">
                <a:solidFill>
                  <a:schemeClr val="lt1"/>
                </a:solidFill>
                <a:latin typeface="Arial"/>
                <a:ea typeface="Arial"/>
                <a:cs typeface="Arial"/>
                <a:sym typeface="Arial"/>
              </a:defRPr>
            </a:lvl7pPr>
            <a:lvl8pPr marL="3657600" marR="0" lvl="7" indent="-228600" algn="l" rtl="0">
              <a:spcBef>
                <a:spcPts val="280"/>
              </a:spcBef>
              <a:spcAft>
                <a:spcPts val="0"/>
              </a:spcAft>
              <a:buClr>
                <a:schemeClr val="accent1"/>
              </a:buClr>
              <a:buSzPts val="1400"/>
              <a:buFont typeface="Arial"/>
              <a:buNone/>
              <a:defRPr sz="1400" b="0" i="0" u="none" strike="noStrike" cap="none">
                <a:solidFill>
                  <a:schemeClr val="lt1"/>
                </a:solidFill>
                <a:latin typeface="Arial"/>
                <a:ea typeface="Arial"/>
                <a:cs typeface="Arial"/>
                <a:sym typeface="Arial"/>
              </a:defRPr>
            </a:lvl8pPr>
            <a:lvl9pPr marL="4114800" marR="0" lvl="8" indent="-228600" algn="l" rtl="0">
              <a:spcBef>
                <a:spcPts val="280"/>
              </a:spcBef>
              <a:spcAft>
                <a:spcPts val="0"/>
              </a:spcAft>
              <a:buClr>
                <a:schemeClr val="accent1"/>
              </a:buClr>
              <a:buSzPts val="1400"/>
              <a:buFont typeface="Arial"/>
              <a:buNone/>
              <a:defRPr sz="1400" b="0" i="0" u="none" strike="noStrike" cap="none">
                <a:solidFill>
                  <a:schemeClr val="lt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36" name="Google Shape;36;p4"/>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37" name="Google Shape;37;p4"/>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cxnSp>
        <p:nvCxnSpPr>
          <p:cNvPr id="38" name="Google Shape;38;p4"/>
          <p:cNvCxnSpPr/>
          <p:nvPr/>
        </p:nvCxnSpPr>
        <p:spPr>
          <a:xfrm>
            <a:off x="731520" y="3449575"/>
            <a:ext cx="7848600" cy="1191"/>
          </a:xfrm>
          <a:prstGeom prst="straightConnector1">
            <a:avLst/>
          </a:prstGeom>
          <a:noFill/>
          <a:ln w="19050" cap="flat" cmpd="sng">
            <a:solidFill>
              <a:schemeClr val="lt2"/>
            </a:solidFill>
            <a:prstDash val="solid"/>
            <a:round/>
            <a:headEnd type="none" w="sm" len="sm"/>
            <a:tailEnd type="none" w="sm" len="sm"/>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9"/>
        <p:cNvGrpSpPr/>
        <p:nvPr/>
      </p:nvGrpSpPr>
      <p:grpSpPr>
        <a:xfrm>
          <a:off x="0" y="0"/>
          <a:ext cx="0" cy="0"/>
          <a:chOff x="0" y="0"/>
          <a:chExt cx="0" cy="0"/>
        </a:xfrm>
      </p:grpSpPr>
      <p:sp>
        <p:nvSpPr>
          <p:cNvPr id="40" name="Google Shape;40;p5"/>
          <p:cNvSpPr txBox="1">
            <a:spLocks noGrp="1"/>
          </p:cNvSpPr>
          <p:nvPr>
            <p:ph type="title"/>
          </p:nvPr>
        </p:nvSpPr>
        <p:spPr>
          <a:xfrm>
            <a:off x="457200" y="400050"/>
            <a:ext cx="8229600" cy="74295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2"/>
              </a:buClr>
              <a:buSzPts val="4000"/>
              <a:buFont typeface="Arial"/>
              <a:buNone/>
              <a:defRPr sz="4000" b="1"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1" name="Google Shape;41;p5"/>
          <p:cNvSpPr txBox="1">
            <a:spLocks noGrp="1"/>
          </p:cNvSpPr>
          <p:nvPr>
            <p:ph type="body" idx="1"/>
          </p:nvPr>
        </p:nvSpPr>
        <p:spPr>
          <a:xfrm>
            <a:off x="457200" y="1255014"/>
            <a:ext cx="4038600" cy="3202686"/>
          </a:xfrm>
          <a:prstGeom prst="rect">
            <a:avLst/>
          </a:prstGeom>
          <a:noFill/>
          <a:ln>
            <a:noFill/>
          </a:ln>
        </p:spPr>
        <p:txBody>
          <a:bodyPr spcFirstLastPara="1" wrap="square" lIns="91425" tIns="45700" rIns="91425" bIns="45700" anchor="t" anchorCtr="0"/>
          <a:lstStyle>
            <a:lvl1pPr marL="457200" marR="0" lvl="0" indent="-379730" algn="l" rtl="0">
              <a:spcBef>
                <a:spcPts val="560"/>
              </a:spcBef>
              <a:spcAft>
                <a:spcPts val="0"/>
              </a:spcAft>
              <a:buClr>
                <a:schemeClr val="accent1"/>
              </a:buClr>
              <a:buSzPts val="2380"/>
              <a:buFont typeface="Arial"/>
              <a:buChar char="•"/>
              <a:defRPr sz="2800" b="0" i="0" u="none" strike="noStrike" cap="none">
                <a:solidFill>
                  <a:schemeClr val="dk1"/>
                </a:solidFill>
                <a:latin typeface="Arial"/>
                <a:ea typeface="Arial"/>
                <a:cs typeface="Arial"/>
                <a:sym typeface="Arial"/>
              </a:defRPr>
            </a:lvl1pPr>
            <a:lvl2pPr marL="914400" marR="0" lvl="1"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2pPr>
            <a:lvl3pPr marL="1371600" marR="0" lvl="2" indent="-342900" algn="l" rtl="0">
              <a:spcBef>
                <a:spcPts val="400"/>
              </a:spcBef>
              <a:spcAft>
                <a:spcPts val="0"/>
              </a:spcAft>
              <a:buClr>
                <a:schemeClr val="accent1"/>
              </a:buClr>
              <a:buSzPts val="18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2" name="Google Shape;42;p5"/>
          <p:cNvSpPr txBox="1">
            <a:spLocks noGrp="1"/>
          </p:cNvSpPr>
          <p:nvPr>
            <p:ph type="body" idx="2"/>
          </p:nvPr>
        </p:nvSpPr>
        <p:spPr>
          <a:xfrm>
            <a:off x="4648200" y="1255014"/>
            <a:ext cx="4038600" cy="3202686"/>
          </a:xfrm>
          <a:prstGeom prst="rect">
            <a:avLst/>
          </a:prstGeom>
          <a:noFill/>
          <a:ln>
            <a:noFill/>
          </a:ln>
        </p:spPr>
        <p:txBody>
          <a:bodyPr spcFirstLastPara="1" wrap="square" lIns="91425" tIns="45700" rIns="91425" bIns="45700" anchor="t" anchorCtr="0"/>
          <a:lstStyle>
            <a:lvl1pPr marL="457200" marR="0" lvl="0" indent="-379730" algn="l" rtl="0">
              <a:spcBef>
                <a:spcPts val="560"/>
              </a:spcBef>
              <a:spcAft>
                <a:spcPts val="0"/>
              </a:spcAft>
              <a:buClr>
                <a:schemeClr val="accent1"/>
              </a:buClr>
              <a:buSzPts val="2380"/>
              <a:buFont typeface="Arial"/>
              <a:buChar char="•"/>
              <a:defRPr sz="2800" b="0" i="0" u="none" strike="noStrike" cap="none">
                <a:solidFill>
                  <a:schemeClr val="dk1"/>
                </a:solidFill>
                <a:latin typeface="Arial"/>
                <a:ea typeface="Arial"/>
                <a:cs typeface="Arial"/>
                <a:sym typeface="Arial"/>
              </a:defRPr>
            </a:lvl1pPr>
            <a:lvl2pPr marL="914400" marR="0" lvl="1"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2pPr>
            <a:lvl3pPr marL="1371600" marR="0" lvl="2" indent="-342900" algn="l" rtl="0">
              <a:spcBef>
                <a:spcPts val="400"/>
              </a:spcBef>
              <a:spcAft>
                <a:spcPts val="0"/>
              </a:spcAft>
              <a:buClr>
                <a:schemeClr val="accent1"/>
              </a:buClr>
              <a:buSzPts val="18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3" name="Google Shape;43;p5"/>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4" name="Google Shape;44;p5"/>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5" name="Google Shape;45;p5"/>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pic>
        <p:nvPicPr>
          <p:cNvPr id="46" name="Google Shape;46;p5"/>
          <p:cNvPicPr preferRelativeResize="0"/>
          <p:nvPr/>
        </p:nvPicPr>
        <p:blipFill rotWithShape="1">
          <a:blip r:embed="rId2">
            <a:alphaModFix/>
          </a:blip>
          <a:srcRect/>
          <a:stretch/>
        </p:blipFill>
        <p:spPr>
          <a:xfrm>
            <a:off x="7004304" y="4172757"/>
            <a:ext cx="2139696" cy="982197"/>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7"/>
        <p:cNvGrpSpPr/>
        <p:nvPr/>
      </p:nvGrpSpPr>
      <p:grpSpPr>
        <a:xfrm>
          <a:off x="0" y="0"/>
          <a:ext cx="0" cy="0"/>
          <a:chOff x="0" y="0"/>
          <a:chExt cx="0" cy="0"/>
        </a:xfrm>
      </p:grpSpPr>
      <p:sp>
        <p:nvSpPr>
          <p:cNvPr id="48" name="Google Shape;48;p6"/>
          <p:cNvSpPr txBox="1">
            <a:spLocks noGrp="1"/>
          </p:cNvSpPr>
          <p:nvPr>
            <p:ph type="title"/>
          </p:nvPr>
        </p:nvSpPr>
        <p:spPr>
          <a:xfrm>
            <a:off x="457200" y="400050"/>
            <a:ext cx="8229600" cy="74295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2"/>
              </a:buClr>
              <a:buSzPts val="4000"/>
              <a:buFont typeface="Arial"/>
              <a:buNone/>
              <a:defRPr sz="4000" b="1"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9" name="Google Shape;49;p6"/>
          <p:cNvSpPr txBox="1">
            <a:spLocks noGrp="1"/>
          </p:cNvSpPr>
          <p:nvPr>
            <p:ph type="body" idx="1"/>
          </p:nvPr>
        </p:nvSpPr>
        <p:spPr>
          <a:xfrm>
            <a:off x="457200" y="1257301"/>
            <a:ext cx="3931920" cy="479822"/>
          </a:xfrm>
          <a:prstGeom prst="rect">
            <a:avLst/>
          </a:prstGeom>
          <a:noFill/>
          <a:ln>
            <a:noFill/>
          </a:ln>
        </p:spPr>
        <p:txBody>
          <a:bodyPr spcFirstLastPara="1" wrap="square" lIns="91425" tIns="45700" rIns="91425" bIns="45700" anchor="ctr" anchorCtr="0"/>
          <a:lstStyle>
            <a:lvl1pPr marL="457200" marR="0" lvl="0" indent="-228600" algn="ctr" rtl="0">
              <a:spcBef>
                <a:spcPts val="400"/>
              </a:spcBef>
              <a:spcAft>
                <a:spcPts val="0"/>
              </a:spcAft>
              <a:buClr>
                <a:schemeClr val="accent1"/>
              </a:buClr>
              <a:buSzPts val="1700"/>
              <a:buFont typeface="Arial"/>
              <a:buNone/>
              <a:defRPr sz="2000" b="0" i="0" u="none" strike="noStrike" cap="none">
                <a:solidFill>
                  <a:schemeClr val="dk2"/>
                </a:solidFill>
                <a:latin typeface="Arial"/>
                <a:ea typeface="Arial"/>
                <a:cs typeface="Arial"/>
                <a:sym typeface="Arial"/>
              </a:defRPr>
            </a:lvl1pPr>
            <a:lvl2pPr marL="914400" marR="0" lvl="1" indent="-228600" algn="l" rtl="0">
              <a:spcBef>
                <a:spcPts val="400"/>
              </a:spcBef>
              <a:spcAft>
                <a:spcPts val="0"/>
              </a:spcAft>
              <a:buClr>
                <a:schemeClr val="accent1"/>
              </a:buClr>
              <a:buSzPts val="17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accent1"/>
              </a:buClr>
              <a:buSzPts val="162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50" name="Google Shape;50;p6"/>
          <p:cNvSpPr txBox="1">
            <a:spLocks noGrp="1"/>
          </p:cNvSpPr>
          <p:nvPr>
            <p:ph type="body" idx="2"/>
          </p:nvPr>
        </p:nvSpPr>
        <p:spPr>
          <a:xfrm>
            <a:off x="457200" y="1828800"/>
            <a:ext cx="3931920" cy="2628900"/>
          </a:xfrm>
          <a:prstGeom prst="rect">
            <a:avLst/>
          </a:prstGeom>
          <a:noFill/>
          <a:ln>
            <a:noFill/>
          </a:ln>
        </p:spPr>
        <p:txBody>
          <a:bodyPr spcFirstLastPara="1" wrap="square" lIns="91425" tIns="45700" rIns="91425" bIns="45700" anchor="t" anchorCtr="0"/>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1" name="Google Shape;51;p6"/>
          <p:cNvSpPr txBox="1">
            <a:spLocks noGrp="1"/>
          </p:cNvSpPr>
          <p:nvPr>
            <p:ph type="body" idx="3"/>
          </p:nvPr>
        </p:nvSpPr>
        <p:spPr>
          <a:xfrm>
            <a:off x="4754880" y="1257301"/>
            <a:ext cx="3931920" cy="479822"/>
          </a:xfrm>
          <a:prstGeom prst="rect">
            <a:avLst/>
          </a:prstGeom>
          <a:noFill/>
          <a:ln>
            <a:noFill/>
          </a:ln>
        </p:spPr>
        <p:txBody>
          <a:bodyPr spcFirstLastPara="1" wrap="square" lIns="91425" tIns="45700" rIns="91425" bIns="45700" anchor="ctr" anchorCtr="0"/>
          <a:lstStyle>
            <a:lvl1pPr marL="457200" marR="0" lvl="0" indent="-228600" algn="ctr" rtl="0">
              <a:spcBef>
                <a:spcPts val="400"/>
              </a:spcBef>
              <a:spcAft>
                <a:spcPts val="0"/>
              </a:spcAft>
              <a:buClr>
                <a:schemeClr val="accent1"/>
              </a:buClr>
              <a:buSzPts val="1700"/>
              <a:buFont typeface="Arial"/>
              <a:buNone/>
              <a:defRPr sz="2000" b="0" i="0" u="none" strike="noStrike" cap="none">
                <a:solidFill>
                  <a:schemeClr val="dk2"/>
                </a:solidFill>
                <a:latin typeface="Arial"/>
                <a:ea typeface="Arial"/>
                <a:cs typeface="Arial"/>
                <a:sym typeface="Arial"/>
              </a:defRPr>
            </a:lvl1pPr>
            <a:lvl2pPr marL="914400" marR="0" lvl="1" indent="-228600" algn="l" rtl="0">
              <a:spcBef>
                <a:spcPts val="400"/>
              </a:spcBef>
              <a:spcAft>
                <a:spcPts val="0"/>
              </a:spcAft>
              <a:buClr>
                <a:schemeClr val="accent1"/>
              </a:buClr>
              <a:buSzPts val="17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accent1"/>
              </a:buClr>
              <a:buSzPts val="162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52" name="Google Shape;52;p6"/>
          <p:cNvSpPr txBox="1">
            <a:spLocks noGrp="1"/>
          </p:cNvSpPr>
          <p:nvPr>
            <p:ph type="body" idx="4"/>
          </p:nvPr>
        </p:nvSpPr>
        <p:spPr>
          <a:xfrm>
            <a:off x="4754880" y="1828800"/>
            <a:ext cx="3931920" cy="2628900"/>
          </a:xfrm>
          <a:prstGeom prst="rect">
            <a:avLst/>
          </a:prstGeom>
          <a:noFill/>
          <a:ln>
            <a:noFill/>
          </a:ln>
        </p:spPr>
        <p:txBody>
          <a:bodyPr spcFirstLastPara="1" wrap="square" lIns="91425" tIns="45700" rIns="91425" bIns="45700" anchor="t" anchorCtr="0"/>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3" name="Google Shape;53;p6"/>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4" name="Google Shape;54;p6"/>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5" name="Google Shape;55;p6"/>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cxnSp>
        <p:nvCxnSpPr>
          <p:cNvPr id="56" name="Google Shape;56;p6"/>
          <p:cNvCxnSpPr/>
          <p:nvPr/>
        </p:nvCxnSpPr>
        <p:spPr>
          <a:xfrm>
            <a:off x="4572794" y="1325880"/>
            <a:ext cx="0" cy="3131820"/>
          </a:xfrm>
          <a:prstGeom prst="straightConnector1">
            <a:avLst/>
          </a:prstGeom>
          <a:noFill/>
          <a:ln w="19050" cap="flat" cmpd="sng">
            <a:solidFill>
              <a:schemeClr val="dk2"/>
            </a:solidFill>
            <a:prstDash val="solid"/>
            <a:round/>
            <a:headEnd type="none" w="sm" len="sm"/>
            <a:tailEnd type="none" w="sm" len="sm"/>
          </a:ln>
        </p:spPr>
      </p:cxnSp>
      <p:pic>
        <p:nvPicPr>
          <p:cNvPr id="57" name="Google Shape;57;p6"/>
          <p:cNvPicPr preferRelativeResize="0"/>
          <p:nvPr/>
        </p:nvPicPr>
        <p:blipFill rotWithShape="1">
          <a:blip r:embed="rId2">
            <a:alphaModFix/>
          </a:blip>
          <a:srcRect/>
          <a:stretch/>
        </p:blipFill>
        <p:spPr>
          <a:xfrm>
            <a:off x="7004304" y="4172757"/>
            <a:ext cx="2139696" cy="982197"/>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8"/>
        <p:cNvGrpSpPr/>
        <p:nvPr/>
      </p:nvGrpSpPr>
      <p:grpSpPr>
        <a:xfrm>
          <a:off x="0" y="0"/>
          <a:ext cx="0" cy="0"/>
          <a:chOff x="0" y="0"/>
          <a:chExt cx="0" cy="0"/>
        </a:xfrm>
      </p:grpSpPr>
      <p:sp>
        <p:nvSpPr>
          <p:cNvPr id="59" name="Google Shape;59;p7"/>
          <p:cNvSpPr txBox="1">
            <a:spLocks noGrp="1"/>
          </p:cNvSpPr>
          <p:nvPr>
            <p:ph type="title"/>
          </p:nvPr>
        </p:nvSpPr>
        <p:spPr>
          <a:xfrm>
            <a:off x="457200" y="400050"/>
            <a:ext cx="8229600" cy="74295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2"/>
              </a:buClr>
              <a:buSzPts val="4000"/>
              <a:buFont typeface="Arial"/>
              <a:buNone/>
              <a:defRPr sz="4000" b="1"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0" name="Google Shape;60;p7"/>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1" name="Google Shape;61;p7"/>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2" name="Google Shape;62;p7"/>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pic>
        <p:nvPicPr>
          <p:cNvPr id="63" name="Google Shape;63;p7"/>
          <p:cNvPicPr preferRelativeResize="0"/>
          <p:nvPr/>
        </p:nvPicPr>
        <p:blipFill rotWithShape="1">
          <a:blip r:embed="rId2">
            <a:alphaModFix/>
          </a:blip>
          <a:srcRect/>
          <a:stretch/>
        </p:blipFill>
        <p:spPr>
          <a:xfrm>
            <a:off x="7004304" y="4172757"/>
            <a:ext cx="2139696" cy="982197"/>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4"/>
        <p:cNvGrpSpPr/>
        <p:nvPr/>
      </p:nvGrpSpPr>
      <p:grpSpPr>
        <a:xfrm>
          <a:off x="0" y="0"/>
          <a:ext cx="0" cy="0"/>
          <a:chOff x="0" y="0"/>
          <a:chExt cx="0" cy="0"/>
        </a:xfrm>
      </p:grpSpPr>
      <p:sp>
        <p:nvSpPr>
          <p:cNvPr id="65" name="Google Shape;65;p8"/>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6" name="Google Shape;66;p8"/>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7" name="Google Shape;67;p8"/>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pic>
        <p:nvPicPr>
          <p:cNvPr id="68" name="Google Shape;68;p8"/>
          <p:cNvPicPr preferRelativeResize="0"/>
          <p:nvPr/>
        </p:nvPicPr>
        <p:blipFill rotWithShape="1">
          <a:blip r:embed="rId2">
            <a:alphaModFix/>
          </a:blip>
          <a:srcRect/>
          <a:stretch/>
        </p:blipFill>
        <p:spPr>
          <a:xfrm>
            <a:off x="7004304" y="4172757"/>
            <a:ext cx="2139696" cy="98219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9"/>
        <p:cNvGrpSpPr/>
        <p:nvPr/>
      </p:nvGrpSpPr>
      <p:grpSpPr>
        <a:xfrm>
          <a:off x="0" y="0"/>
          <a:ext cx="0" cy="0"/>
          <a:chOff x="0" y="0"/>
          <a:chExt cx="0" cy="0"/>
        </a:xfrm>
      </p:grpSpPr>
      <p:sp>
        <p:nvSpPr>
          <p:cNvPr id="70" name="Google Shape;70;p9"/>
          <p:cNvSpPr txBox="1">
            <a:spLocks noGrp="1"/>
          </p:cNvSpPr>
          <p:nvPr>
            <p:ph type="title"/>
          </p:nvPr>
        </p:nvSpPr>
        <p:spPr>
          <a:xfrm>
            <a:off x="457200" y="594060"/>
            <a:ext cx="2139696" cy="946404"/>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dk2"/>
              </a:buClr>
              <a:buSzPts val="2400"/>
              <a:buFont typeface="Arial"/>
              <a:buNone/>
              <a:defRPr sz="24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1" name="Google Shape;71;p9"/>
          <p:cNvSpPr txBox="1">
            <a:spLocks noGrp="1"/>
          </p:cNvSpPr>
          <p:nvPr>
            <p:ph type="body" idx="1"/>
          </p:nvPr>
        </p:nvSpPr>
        <p:spPr>
          <a:xfrm>
            <a:off x="2971800" y="594060"/>
            <a:ext cx="5715000" cy="3863640"/>
          </a:xfrm>
          <a:prstGeom prst="rect">
            <a:avLst/>
          </a:prstGeom>
          <a:noFill/>
          <a:ln>
            <a:noFill/>
          </a:ln>
        </p:spPr>
        <p:txBody>
          <a:bodyPr spcFirstLastPara="1" wrap="square" lIns="91425" tIns="45700" rIns="91425" bIns="45700" anchor="t" anchorCtr="0"/>
          <a:lstStyle>
            <a:lvl1pPr marL="457200" marR="0" lvl="0" indent="-401320" algn="l" rtl="0">
              <a:spcBef>
                <a:spcPts val="640"/>
              </a:spcBef>
              <a:spcAft>
                <a:spcPts val="0"/>
              </a:spcAft>
              <a:buClr>
                <a:schemeClr val="accent1"/>
              </a:buClr>
              <a:buSzPts val="2720"/>
              <a:buFont typeface="Arial"/>
              <a:buChar char="•"/>
              <a:defRPr sz="3200" b="0" i="0" u="none" strike="noStrike" cap="none">
                <a:solidFill>
                  <a:schemeClr val="dk1"/>
                </a:solidFill>
                <a:latin typeface="Arial"/>
                <a:ea typeface="Arial"/>
                <a:cs typeface="Arial"/>
                <a:sym typeface="Arial"/>
              </a:defRPr>
            </a:lvl1pPr>
            <a:lvl2pPr marL="914400" marR="0" lvl="1" indent="-379730" algn="l" rtl="0">
              <a:spcBef>
                <a:spcPts val="560"/>
              </a:spcBef>
              <a:spcAft>
                <a:spcPts val="0"/>
              </a:spcAft>
              <a:buClr>
                <a:schemeClr val="accent1"/>
              </a:buClr>
              <a:buSzPts val="2380"/>
              <a:buFont typeface="Arial"/>
              <a:buChar char="•"/>
              <a:defRPr sz="2800" b="0" i="0" u="none" strike="noStrike" cap="none">
                <a:solidFill>
                  <a:schemeClr val="dk1"/>
                </a:solidFill>
                <a:latin typeface="Arial"/>
                <a:ea typeface="Arial"/>
                <a:cs typeface="Arial"/>
                <a:sym typeface="Arial"/>
              </a:defRPr>
            </a:lvl2pPr>
            <a:lvl3pPr marL="1371600" marR="0" lvl="2" indent="-365760" algn="l" rtl="0">
              <a:spcBef>
                <a:spcPts val="480"/>
              </a:spcBef>
              <a:spcAft>
                <a:spcPts val="0"/>
              </a:spcAft>
              <a:buClr>
                <a:schemeClr val="accent1"/>
              </a:buClr>
              <a:buSzPts val="216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accent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accent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accent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accent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accent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accent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2" name="Google Shape;72;p9"/>
          <p:cNvSpPr txBox="1">
            <a:spLocks noGrp="1"/>
          </p:cNvSpPr>
          <p:nvPr>
            <p:ph type="body" idx="2"/>
          </p:nvPr>
        </p:nvSpPr>
        <p:spPr>
          <a:xfrm>
            <a:off x="457201" y="1597915"/>
            <a:ext cx="2139696" cy="2859786"/>
          </a:xfrm>
          <a:prstGeom prst="rect">
            <a:avLst/>
          </a:prstGeom>
          <a:noFill/>
          <a:ln>
            <a:noFill/>
          </a:ln>
        </p:spPr>
        <p:txBody>
          <a:bodyPr spcFirstLastPara="1" wrap="square" lIns="91425" tIns="45700" rIns="91425" bIns="45700" anchor="t" anchorCtr="0"/>
          <a:lstStyle>
            <a:lvl1pPr marL="457200" marR="0" lvl="0" indent="-228600" algn="l" rtl="0">
              <a:spcBef>
                <a:spcPts val="280"/>
              </a:spcBef>
              <a:spcAft>
                <a:spcPts val="0"/>
              </a:spcAft>
              <a:buClr>
                <a:schemeClr val="accent1"/>
              </a:buClr>
              <a:buSzPts val="119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accent1"/>
              </a:buClr>
              <a:buSzPts val="102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accent1"/>
              </a:buClr>
              <a:buSzPts val="9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73" name="Google Shape;73;p9"/>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4" name="Google Shape;74;p9"/>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5" name="Google Shape;75;p9"/>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cxnSp>
        <p:nvCxnSpPr>
          <p:cNvPr id="76" name="Google Shape;76;p9"/>
          <p:cNvCxnSpPr/>
          <p:nvPr/>
        </p:nvCxnSpPr>
        <p:spPr>
          <a:xfrm>
            <a:off x="2776598" y="679284"/>
            <a:ext cx="0" cy="3721266"/>
          </a:xfrm>
          <a:prstGeom prst="straightConnector1">
            <a:avLst/>
          </a:prstGeom>
          <a:noFill/>
          <a:ln w="19050" cap="flat" cmpd="sng">
            <a:solidFill>
              <a:schemeClr val="dk2"/>
            </a:solidFill>
            <a:prstDash val="solid"/>
            <a:round/>
            <a:headEnd type="none" w="sm" len="sm"/>
            <a:tailEnd type="none" w="sm" len="sm"/>
          </a:ln>
        </p:spPr>
      </p:cxnSp>
      <p:pic>
        <p:nvPicPr>
          <p:cNvPr id="77" name="Google Shape;77;p9"/>
          <p:cNvPicPr preferRelativeResize="0"/>
          <p:nvPr/>
        </p:nvPicPr>
        <p:blipFill rotWithShape="1">
          <a:blip r:embed="rId2">
            <a:alphaModFix/>
          </a:blip>
          <a:srcRect/>
          <a:stretch/>
        </p:blipFill>
        <p:spPr>
          <a:xfrm>
            <a:off x="7004304" y="4172757"/>
            <a:ext cx="2139696" cy="98219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8"/>
        <p:cNvGrpSpPr/>
        <p:nvPr/>
      </p:nvGrpSpPr>
      <p:grpSpPr>
        <a:xfrm>
          <a:off x="0" y="0"/>
          <a:ext cx="0" cy="0"/>
          <a:chOff x="0" y="0"/>
          <a:chExt cx="0" cy="0"/>
        </a:xfrm>
      </p:grpSpPr>
      <p:sp>
        <p:nvSpPr>
          <p:cNvPr id="79" name="Google Shape;79;p10"/>
          <p:cNvSpPr txBox="1">
            <a:spLocks noGrp="1"/>
          </p:cNvSpPr>
          <p:nvPr>
            <p:ph type="title"/>
          </p:nvPr>
        </p:nvSpPr>
        <p:spPr>
          <a:xfrm>
            <a:off x="457200" y="594360"/>
            <a:ext cx="2142680" cy="94869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dk2"/>
              </a:buClr>
              <a:buSzPts val="2400"/>
              <a:buFont typeface="Arial"/>
              <a:buNone/>
              <a:defRPr sz="24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0" name="Google Shape;80;p10"/>
          <p:cNvSpPr>
            <a:spLocks noGrp="1"/>
          </p:cNvSpPr>
          <p:nvPr>
            <p:ph type="pic" idx="2"/>
          </p:nvPr>
        </p:nvSpPr>
        <p:spPr>
          <a:xfrm>
            <a:off x="2858610" y="628653"/>
            <a:ext cx="5904390" cy="3619498"/>
          </a:xfrm>
          <a:prstGeom prst="rect">
            <a:avLst/>
          </a:prstGeom>
          <a:solidFill>
            <a:schemeClr val="lt2"/>
          </a:solidFill>
          <a:ln w="76200" cap="flat" cmpd="sng">
            <a:solidFill>
              <a:srgbClr val="FFFFFF"/>
            </a:solidFill>
            <a:prstDash val="solid"/>
            <a:miter lim="800000"/>
            <a:headEnd type="none" w="sm" len="sm"/>
            <a:tailEnd type="none" w="sm" len="sm"/>
          </a:ln>
          <a:effectLst>
            <a:outerShdw blurRad="50800" dist="12700" dir="5400000" algn="t" rotWithShape="0">
              <a:srgbClr val="000000">
                <a:alpha val="58823"/>
              </a:srgbClr>
            </a:outerShdw>
          </a:effectLst>
        </p:spPr>
        <p:txBody>
          <a:bodyPr spcFirstLastPara="1" wrap="square" lIns="91425" tIns="45700" rIns="91425" bIns="45700" anchor="t" anchorCtr="0"/>
          <a:lstStyle>
            <a:lvl1pPr marR="0" lvl="0" algn="l" rtl="0">
              <a:spcBef>
                <a:spcPts val="640"/>
              </a:spcBef>
              <a:spcAft>
                <a:spcPts val="0"/>
              </a:spcAft>
              <a:buClr>
                <a:schemeClr val="accent1"/>
              </a:buClr>
              <a:buSzPts val="272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accent1"/>
              </a:buClr>
              <a:buSzPts val="238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accent1"/>
              </a:buClr>
              <a:buSzPts val="216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81" name="Google Shape;81;p10"/>
          <p:cNvSpPr txBox="1">
            <a:spLocks noGrp="1"/>
          </p:cNvSpPr>
          <p:nvPr>
            <p:ph type="body" idx="1"/>
          </p:nvPr>
        </p:nvSpPr>
        <p:spPr>
          <a:xfrm>
            <a:off x="457200" y="1600200"/>
            <a:ext cx="2139696" cy="2800350"/>
          </a:xfrm>
          <a:prstGeom prst="rect">
            <a:avLst/>
          </a:prstGeom>
          <a:noFill/>
          <a:ln>
            <a:noFill/>
          </a:ln>
        </p:spPr>
        <p:txBody>
          <a:bodyPr spcFirstLastPara="1" wrap="square" lIns="91425" tIns="45700" rIns="91425" bIns="45700" anchor="t" anchorCtr="0"/>
          <a:lstStyle>
            <a:lvl1pPr marL="457200" marR="0" lvl="0" indent="-228600" algn="l" rtl="0">
              <a:spcBef>
                <a:spcPts val="280"/>
              </a:spcBef>
              <a:spcAft>
                <a:spcPts val="0"/>
              </a:spcAft>
              <a:buClr>
                <a:schemeClr val="accent1"/>
              </a:buClr>
              <a:buSzPts val="119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accent1"/>
              </a:buClr>
              <a:buSzPts val="102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accent1"/>
              </a:buClr>
              <a:buSzPts val="9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82" name="Google Shape;82;p10"/>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3" name="Google Shape;83;p10"/>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4" name="Google Shape;84;p10"/>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pic>
        <p:nvPicPr>
          <p:cNvPr id="85" name="Google Shape;85;p10"/>
          <p:cNvPicPr preferRelativeResize="0"/>
          <p:nvPr/>
        </p:nvPicPr>
        <p:blipFill rotWithShape="1">
          <a:blip r:embed="rId2">
            <a:alphaModFix/>
          </a:blip>
          <a:srcRect/>
          <a:stretch/>
        </p:blipFill>
        <p:spPr>
          <a:xfrm>
            <a:off x="7004304" y="4172757"/>
            <a:ext cx="2139696" cy="982197"/>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p:nvPr/>
        </p:nvSpPr>
        <p:spPr>
          <a:xfrm>
            <a:off x="0" y="165590"/>
            <a:ext cx="9144000" cy="17145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 name="Google Shape;11;p1"/>
          <p:cNvSpPr txBox="1">
            <a:spLocks noGrp="1"/>
          </p:cNvSpPr>
          <p:nvPr>
            <p:ph type="title"/>
          </p:nvPr>
        </p:nvSpPr>
        <p:spPr>
          <a:xfrm>
            <a:off x="457200" y="400050"/>
            <a:ext cx="8229600" cy="74295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2"/>
              </a:buClr>
              <a:buSzPts val="4000"/>
              <a:buFont typeface="Arial"/>
              <a:buNone/>
              <a:defRPr sz="4000" b="1"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1"/>
          <p:cNvSpPr txBox="1">
            <a:spLocks noGrp="1"/>
          </p:cNvSpPr>
          <p:nvPr>
            <p:ph type="body" idx="1"/>
          </p:nvPr>
        </p:nvSpPr>
        <p:spPr>
          <a:xfrm>
            <a:off x="457200" y="1200150"/>
            <a:ext cx="8229600" cy="3657600"/>
          </a:xfrm>
          <a:prstGeom prst="rect">
            <a:avLst/>
          </a:prstGeom>
          <a:noFill/>
          <a:ln>
            <a:noFill/>
          </a:ln>
        </p:spPr>
        <p:txBody>
          <a:bodyPr spcFirstLastPara="1" wrap="square" lIns="91425" tIns="45700" rIns="91425" bIns="45700" anchor="t" anchorCtr="0"/>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accent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6pPr>
            <a:lvl7pPr marL="3200400" marR="0" lvl="6"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7pPr>
            <a:lvl8pPr marL="3657600" marR="0" lvl="7"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8pPr>
            <a:lvl9pPr marL="4114800" marR="0" lvl="8"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9pPr>
          </a:lstStyle>
          <a:p>
            <a:endParaRPr/>
          </a:p>
        </p:txBody>
      </p:sp>
      <p:sp>
        <p:nvSpPr>
          <p:cNvPr id="13" name="Google Shape;13;p1"/>
          <p:cNvSpPr/>
          <p:nvPr/>
        </p:nvSpPr>
        <p:spPr>
          <a:xfrm>
            <a:off x="0" y="0"/>
            <a:ext cx="9144000" cy="27432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4" name="Google Shape;14;p1"/>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6" name="Google Shape;16;p1"/>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amp-haitiiati-develop-tc9.ampsite.net"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mailto:demoiati@amp.org"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3"/>
          <p:cNvSpPr txBox="1">
            <a:spLocks noGrp="1"/>
          </p:cNvSpPr>
          <p:nvPr>
            <p:ph type="ctrTitle"/>
          </p:nvPr>
        </p:nvSpPr>
        <p:spPr>
          <a:xfrm>
            <a:off x="685800" y="1431131"/>
            <a:ext cx="7848600" cy="1445419"/>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Clr>
                <a:schemeClr val="dk2"/>
              </a:buClr>
              <a:buSzPts val="4800"/>
              <a:buFont typeface="Arial"/>
              <a:buNone/>
            </a:pPr>
            <a:r>
              <a:rPr lang="en-US" sz="4800"/>
              <a:t>IATI to AIMS</a:t>
            </a:r>
            <a:endParaRPr sz="4800" b="1" i="0" u="none" strike="noStrike" cap="none">
              <a:solidFill>
                <a:schemeClr val="dk2"/>
              </a:solidFill>
              <a:latin typeface="Arial"/>
              <a:ea typeface="Arial"/>
              <a:cs typeface="Arial"/>
              <a:sym typeface="Arial"/>
            </a:endParaRPr>
          </a:p>
        </p:txBody>
      </p:sp>
      <p:sp>
        <p:nvSpPr>
          <p:cNvPr id="103" name="Google Shape;103;p13"/>
          <p:cNvSpPr txBox="1">
            <a:spLocks noGrp="1"/>
          </p:cNvSpPr>
          <p:nvPr>
            <p:ph type="subTitle" idx="1"/>
          </p:nvPr>
        </p:nvSpPr>
        <p:spPr>
          <a:xfrm>
            <a:off x="685800" y="3093925"/>
            <a:ext cx="6400800" cy="1314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accent1"/>
              </a:buClr>
              <a:buSzPts val="2040"/>
              <a:buFont typeface="Arial"/>
              <a:buNone/>
            </a:pPr>
            <a:r>
              <a:rPr lang="en-US"/>
              <a:t>Take the next step and learn how to use IATI data to report to country AIMS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2"/>
          <p:cNvSpPr txBox="1">
            <a:spLocks noGrp="1"/>
          </p:cNvSpPr>
          <p:nvPr>
            <p:ph type="title"/>
          </p:nvPr>
        </p:nvSpPr>
        <p:spPr>
          <a:xfrm>
            <a:off x="457200" y="400050"/>
            <a:ext cx="8229600" cy="7428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Space holder for Madagascar slides</a:t>
            </a:r>
            <a:endParaRPr/>
          </a:p>
        </p:txBody>
      </p:sp>
      <p:sp>
        <p:nvSpPr>
          <p:cNvPr id="166" name="Google Shape;166;p22"/>
          <p:cNvSpPr txBox="1">
            <a:spLocks noGrp="1"/>
          </p:cNvSpPr>
          <p:nvPr>
            <p:ph type="body" idx="1"/>
          </p:nvPr>
        </p:nvSpPr>
        <p:spPr>
          <a:xfrm>
            <a:off x="457200" y="1200150"/>
            <a:ext cx="8229600" cy="3257700"/>
          </a:xfrm>
          <a:prstGeom prst="rect">
            <a:avLst/>
          </a:prstGeom>
        </p:spPr>
        <p:txBody>
          <a:bodyPr spcFirstLastPara="1" wrap="square" lIns="91425" tIns="45700" rIns="91425" bIns="45700" anchor="t" anchorCtr="0">
            <a:noAutofit/>
          </a:bodyPr>
          <a:lstStyle/>
          <a:p>
            <a:pPr marL="0" lvl="0" indent="0" algn="l" rtl="0">
              <a:spcBef>
                <a:spcPts val="480"/>
              </a:spcBef>
              <a:spcAft>
                <a:spcPts val="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3"/>
          <p:cNvSpPr txBox="1">
            <a:spLocks noGrp="1"/>
          </p:cNvSpPr>
          <p:nvPr>
            <p:ph type="title"/>
          </p:nvPr>
        </p:nvSpPr>
        <p:spPr>
          <a:xfrm>
            <a:off x="457200" y="400050"/>
            <a:ext cx="8229600" cy="7428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Hands-on Exercise</a:t>
            </a:r>
            <a:endParaRPr/>
          </a:p>
        </p:txBody>
      </p:sp>
      <p:sp>
        <p:nvSpPr>
          <p:cNvPr id="173" name="Google Shape;173;p23"/>
          <p:cNvSpPr txBox="1">
            <a:spLocks noGrp="1"/>
          </p:cNvSpPr>
          <p:nvPr>
            <p:ph type="body" idx="1"/>
          </p:nvPr>
        </p:nvSpPr>
        <p:spPr>
          <a:xfrm>
            <a:off x="457200" y="1200150"/>
            <a:ext cx="8229600" cy="3257700"/>
          </a:xfrm>
          <a:prstGeom prst="rect">
            <a:avLst/>
          </a:prstGeom>
        </p:spPr>
        <p:txBody>
          <a:bodyPr spcFirstLastPara="1" wrap="square" lIns="91425" tIns="45700" rIns="91425" bIns="45700" anchor="t" anchorCtr="0">
            <a:noAutofit/>
          </a:bodyPr>
          <a:lstStyle/>
          <a:p>
            <a:pPr marL="0" lvl="0" indent="0" algn="l" rtl="0">
              <a:spcBef>
                <a:spcPts val="480"/>
              </a:spcBef>
              <a:spcAft>
                <a:spcPts val="0"/>
              </a:spcAft>
              <a:buNone/>
            </a:pPr>
            <a:r>
              <a:rPr lang="en-US" u="sng" dirty="0">
                <a:solidFill>
                  <a:schemeClr val="hlink"/>
                </a:solidFill>
                <a:hlinkClick r:id="rId3"/>
              </a:rPr>
              <a:t>http://amp-haitiiati-develop-tc9.ampsite.net</a:t>
            </a:r>
            <a:endParaRPr dirty="0"/>
          </a:p>
          <a:p>
            <a:pPr marL="0" lvl="0" indent="0" algn="l" rtl="0">
              <a:spcBef>
                <a:spcPts val="480"/>
              </a:spcBef>
              <a:spcAft>
                <a:spcPts val="0"/>
              </a:spcAft>
              <a:buNone/>
            </a:pPr>
            <a:endParaRPr dirty="0"/>
          </a:p>
          <a:p>
            <a:pPr marL="0" lvl="0" indent="0" algn="l" rtl="0">
              <a:spcBef>
                <a:spcPts val="480"/>
              </a:spcBef>
              <a:spcAft>
                <a:spcPts val="0"/>
              </a:spcAft>
              <a:buNone/>
            </a:pPr>
            <a:r>
              <a:rPr lang="en-US" dirty="0"/>
              <a:t>login: </a:t>
            </a:r>
            <a:r>
              <a:rPr lang="en-US" u="sng" dirty="0">
                <a:solidFill>
                  <a:schemeClr val="hlink"/>
                </a:solidFill>
                <a:hlinkClick r:id="rId4"/>
              </a:rPr>
              <a:t>iatidemo@amp.org</a:t>
            </a:r>
            <a:endParaRPr dirty="0"/>
          </a:p>
          <a:p>
            <a:pPr marL="0" lvl="0" indent="0" algn="l" rtl="0">
              <a:spcBef>
                <a:spcPts val="480"/>
              </a:spcBef>
              <a:spcAft>
                <a:spcPts val="0"/>
              </a:spcAft>
              <a:buNone/>
            </a:pPr>
            <a:r>
              <a:rPr lang="en-US" dirty="0"/>
              <a:t>pw: iati2018</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24"/>
          <p:cNvSpPr txBox="1">
            <a:spLocks noGrp="1"/>
          </p:cNvSpPr>
          <p:nvPr>
            <p:ph type="title"/>
          </p:nvPr>
        </p:nvSpPr>
        <p:spPr>
          <a:xfrm>
            <a:off x="457200" y="400050"/>
            <a:ext cx="8229600" cy="7428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Table Discussion</a:t>
            </a:r>
            <a:endParaRPr/>
          </a:p>
        </p:txBody>
      </p:sp>
      <p:sp>
        <p:nvSpPr>
          <p:cNvPr id="180" name="Google Shape;180;p24"/>
          <p:cNvSpPr txBox="1">
            <a:spLocks noGrp="1"/>
          </p:cNvSpPr>
          <p:nvPr>
            <p:ph type="body" idx="1"/>
          </p:nvPr>
        </p:nvSpPr>
        <p:spPr>
          <a:xfrm>
            <a:off x="457200" y="1200150"/>
            <a:ext cx="8229600" cy="3257700"/>
          </a:xfrm>
          <a:prstGeom prst="rect">
            <a:avLst/>
          </a:prstGeom>
        </p:spPr>
        <p:txBody>
          <a:bodyPr spcFirstLastPara="1" wrap="square" lIns="91425" tIns="45700" rIns="91425" bIns="45700" anchor="t" anchorCtr="0">
            <a:noAutofit/>
          </a:bodyPr>
          <a:lstStyle/>
          <a:p>
            <a:pPr marL="457200" lvl="0" indent="-358140" algn="l" rtl="0">
              <a:spcBef>
                <a:spcPts val="480"/>
              </a:spcBef>
              <a:spcAft>
                <a:spcPts val="0"/>
              </a:spcAft>
              <a:buSzPts val="2040"/>
              <a:buChar char="•"/>
            </a:pPr>
            <a:r>
              <a:rPr lang="en-US"/>
              <a:t>Did you identify changes that would need to be made to your data?</a:t>
            </a:r>
            <a:endParaRPr/>
          </a:p>
          <a:p>
            <a:pPr marL="457200" lvl="0" indent="-358140" algn="l" rtl="0">
              <a:spcBef>
                <a:spcPts val="1000"/>
              </a:spcBef>
              <a:spcAft>
                <a:spcPts val="0"/>
              </a:spcAft>
              <a:buSzPts val="2040"/>
              <a:buChar char="•"/>
            </a:pPr>
            <a:r>
              <a:rPr lang="en-US"/>
              <a:t>What would it take to start using your IATI data in country AIMS?</a:t>
            </a:r>
            <a:endParaRPr/>
          </a:p>
          <a:p>
            <a:pPr marL="0" lvl="0" indent="0" algn="l" rtl="0">
              <a:spcBef>
                <a:spcPts val="1000"/>
              </a:spcBef>
              <a:spcAft>
                <a:spcPts val="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25"/>
          <p:cNvSpPr txBox="1">
            <a:spLocks noGrp="1"/>
          </p:cNvSpPr>
          <p:nvPr>
            <p:ph type="title"/>
          </p:nvPr>
        </p:nvSpPr>
        <p:spPr>
          <a:xfrm>
            <a:off x="457200" y="400050"/>
            <a:ext cx="8229600" cy="7428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Stay in Touch!</a:t>
            </a:r>
            <a:endParaRPr/>
          </a:p>
        </p:txBody>
      </p:sp>
      <p:sp>
        <p:nvSpPr>
          <p:cNvPr id="187" name="Google Shape;187;p25"/>
          <p:cNvSpPr txBox="1">
            <a:spLocks noGrp="1"/>
          </p:cNvSpPr>
          <p:nvPr>
            <p:ph type="body" idx="1"/>
          </p:nvPr>
        </p:nvSpPr>
        <p:spPr>
          <a:xfrm>
            <a:off x="457200" y="1200150"/>
            <a:ext cx="8229600" cy="3257700"/>
          </a:xfrm>
          <a:prstGeom prst="rect">
            <a:avLst/>
          </a:prstGeom>
        </p:spPr>
        <p:txBody>
          <a:bodyPr spcFirstLastPara="1" wrap="square" lIns="91425" tIns="45700" rIns="91425" bIns="45700" anchor="t" anchorCtr="0">
            <a:noAutofit/>
          </a:bodyPr>
          <a:lstStyle/>
          <a:p>
            <a:pPr marL="0" lvl="0" indent="0" algn="l" rtl="0">
              <a:spcBef>
                <a:spcPts val="480"/>
              </a:spcBef>
              <a:spcAft>
                <a:spcPts val="0"/>
              </a:spcAft>
              <a:buNone/>
            </a:pPr>
            <a:r>
              <a:rPr lang="en-US"/>
              <a:t>Taryn Davis Holland: tdavis@developmentgateway.org</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4"/>
          <p:cNvSpPr txBox="1">
            <a:spLocks noGrp="1"/>
          </p:cNvSpPr>
          <p:nvPr>
            <p:ph type="title"/>
          </p:nvPr>
        </p:nvSpPr>
        <p:spPr>
          <a:xfrm>
            <a:off x="457200" y="400050"/>
            <a:ext cx="8229600" cy="7428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Session Outline</a:t>
            </a:r>
            <a:endParaRPr/>
          </a:p>
        </p:txBody>
      </p:sp>
      <p:sp>
        <p:nvSpPr>
          <p:cNvPr id="110" name="Google Shape;110;p14"/>
          <p:cNvSpPr txBox="1">
            <a:spLocks noGrp="1"/>
          </p:cNvSpPr>
          <p:nvPr>
            <p:ph type="body" idx="1"/>
          </p:nvPr>
        </p:nvSpPr>
        <p:spPr>
          <a:xfrm>
            <a:off x="457200" y="1200150"/>
            <a:ext cx="8229600" cy="3257700"/>
          </a:xfrm>
          <a:prstGeom prst="rect">
            <a:avLst/>
          </a:prstGeom>
        </p:spPr>
        <p:txBody>
          <a:bodyPr spcFirstLastPara="1" wrap="square" lIns="91425" tIns="45700" rIns="91425" bIns="45700" anchor="t" anchorCtr="0">
            <a:noAutofit/>
          </a:bodyPr>
          <a:lstStyle/>
          <a:p>
            <a:pPr marL="457200" lvl="0" indent="-358140" algn="l" rtl="0">
              <a:spcBef>
                <a:spcPts val="480"/>
              </a:spcBef>
              <a:spcAft>
                <a:spcPts val="0"/>
              </a:spcAft>
              <a:buSzPts val="2040"/>
              <a:buChar char="•"/>
            </a:pPr>
            <a:r>
              <a:rPr lang="en-US"/>
              <a:t>Introduction</a:t>
            </a:r>
            <a:endParaRPr/>
          </a:p>
          <a:p>
            <a:pPr marL="457200" lvl="0" indent="-358140" algn="l" rtl="0">
              <a:spcBef>
                <a:spcPts val="0"/>
              </a:spcBef>
              <a:spcAft>
                <a:spcPts val="0"/>
              </a:spcAft>
              <a:buSzPts val="2040"/>
              <a:buChar char="•"/>
            </a:pPr>
            <a:r>
              <a:rPr lang="en-US"/>
              <a:t>Demo of IATI-AIMS Import Tool</a:t>
            </a:r>
            <a:endParaRPr/>
          </a:p>
          <a:p>
            <a:pPr marL="457200" lvl="0" indent="-358140" algn="l" rtl="0">
              <a:spcBef>
                <a:spcPts val="0"/>
              </a:spcBef>
              <a:spcAft>
                <a:spcPts val="0"/>
              </a:spcAft>
              <a:buSzPts val="2040"/>
              <a:buChar char="•"/>
            </a:pPr>
            <a:r>
              <a:rPr lang="en-US"/>
              <a:t>USAID, Nepal, and Madagascar case studies and lessons learned</a:t>
            </a:r>
            <a:endParaRPr/>
          </a:p>
          <a:p>
            <a:pPr marL="457200" lvl="0" indent="-358140" algn="l" rtl="0">
              <a:spcBef>
                <a:spcPts val="0"/>
              </a:spcBef>
              <a:spcAft>
                <a:spcPts val="0"/>
              </a:spcAft>
              <a:buSzPts val="2040"/>
              <a:buChar char="•"/>
            </a:pPr>
            <a:r>
              <a:rPr lang="en-US"/>
              <a:t>Exploring the IATI-AIMS Import Tool (hands-on)</a:t>
            </a:r>
            <a:endParaRPr/>
          </a:p>
          <a:p>
            <a:pPr marL="457200" lvl="0" indent="-358140" algn="l" rtl="0">
              <a:spcBef>
                <a:spcPts val="0"/>
              </a:spcBef>
              <a:spcAft>
                <a:spcPts val="0"/>
              </a:spcAft>
              <a:buSzPts val="2040"/>
              <a:buChar char="•"/>
            </a:pPr>
            <a:r>
              <a:rPr lang="en-US"/>
              <a:t>Group Discussion</a:t>
            </a:r>
            <a:endParaRPr/>
          </a:p>
          <a:p>
            <a:pPr marL="457200" lvl="0" indent="-358140" algn="l" rtl="0">
              <a:spcBef>
                <a:spcPts val="0"/>
              </a:spcBef>
              <a:spcAft>
                <a:spcPts val="0"/>
              </a:spcAft>
              <a:buSzPts val="2040"/>
              <a:buChar char="•"/>
            </a:pPr>
            <a:r>
              <a:rPr lang="en-US"/>
              <a:t>Close-Out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5"/>
          <p:cNvSpPr txBox="1">
            <a:spLocks noGrp="1"/>
          </p:cNvSpPr>
          <p:nvPr>
            <p:ph type="title"/>
          </p:nvPr>
        </p:nvSpPr>
        <p:spPr>
          <a:xfrm>
            <a:off x="457200" y="400050"/>
            <a:ext cx="8229600" cy="7428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Terms to Know</a:t>
            </a:r>
            <a:endParaRPr/>
          </a:p>
        </p:txBody>
      </p:sp>
      <p:sp>
        <p:nvSpPr>
          <p:cNvPr id="117" name="Google Shape;117;p15"/>
          <p:cNvSpPr txBox="1">
            <a:spLocks noGrp="1"/>
          </p:cNvSpPr>
          <p:nvPr>
            <p:ph type="body" idx="1"/>
          </p:nvPr>
        </p:nvSpPr>
        <p:spPr>
          <a:xfrm>
            <a:off x="457200" y="1013900"/>
            <a:ext cx="8229600" cy="3444000"/>
          </a:xfrm>
          <a:prstGeom prst="rect">
            <a:avLst/>
          </a:prstGeom>
        </p:spPr>
        <p:txBody>
          <a:bodyPr spcFirstLastPara="1" wrap="square" lIns="91425" tIns="45700" rIns="91425" bIns="45700" anchor="t" anchorCtr="0">
            <a:noAutofit/>
          </a:bodyPr>
          <a:lstStyle/>
          <a:p>
            <a:pPr marL="457200" lvl="0" indent="-358140" algn="l" rtl="0">
              <a:spcBef>
                <a:spcPts val="480"/>
              </a:spcBef>
              <a:spcAft>
                <a:spcPts val="0"/>
              </a:spcAft>
              <a:buSzPts val="2040"/>
              <a:buChar char="•"/>
            </a:pPr>
            <a:r>
              <a:rPr lang="en-US"/>
              <a:t>Aid Information Management Systems (AIMS): Systems used by country governments to track development assistance.</a:t>
            </a:r>
            <a:endParaRPr/>
          </a:p>
          <a:p>
            <a:pPr marL="457200" lvl="0" indent="-358140" algn="l" rtl="0">
              <a:spcBef>
                <a:spcPts val="1000"/>
              </a:spcBef>
              <a:spcAft>
                <a:spcPts val="0"/>
              </a:spcAft>
              <a:buSzPts val="2040"/>
              <a:buChar char="•"/>
            </a:pPr>
            <a:r>
              <a:rPr lang="en-US"/>
              <a:t>Aid Management Platform (AMP): A type of AIMS created by Development Gateway (DG), used by over 25 countries. Configuration and processes are unique to each country.</a:t>
            </a:r>
            <a:endParaRPr/>
          </a:p>
          <a:p>
            <a:pPr marL="457200" lvl="0" indent="-358140" algn="l" rtl="0">
              <a:spcBef>
                <a:spcPts val="1000"/>
              </a:spcBef>
              <a:spcAft>
                <a:spcPts val="0"/>
              </a:spcAft>
              <a:buSzPts val="2040"/>
              <a:buChar char="•"/>
            </a:pPr>
            <a:r>
              <a:rPr lang="en-US"/>
              <a:t>Module de Gestion de l’Aide du Gouvernement (MDAE): Haiti’s AMP (in French).</a:t>
            </a:r>
            <a:endParaRPr/>
          </a:p>
          <a:p>
            <a:pPr marL="0" lvl="0" indent="0" algn="l" rtl="0">
              <a:spcBef>
                <a:spcPts val="100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6"/>
          <p:cNvSpPr txBox="1">
            <a:spLocks noGrp="1"/>
          </p:cNvSpPr>
          <p:nvPr>
            <p:ph type="title"/>
          </p:nvPr>
        </p:nvSpPr>
        <p:spPr>
          <a:xfrm>
            <a:off x="457200" y="171450"/>
            <a:ext cx="8290500" cy="14436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sz="3000"/>
              <a:t>If I’m a development partner, why should I care about using IATI data in AIMS?</a:t>
            </a:r>
            <a:endParaRPr sz="3000"/>
          </a:p>
        </p:txBody>
      </p:sp>
      <p:sp>
        <p:nvSpPr>
          <p:cNvPr id="124" name="Google Shape;124;p16"/>
          <p:cNvSpPr txBox="1">
            <a:spLocks noGrp="1"/>
          </p:cNvSpPr>
          <p:nvPr>
            <p:ph type="body" idx="1"/>
          </p:nvPr>
        </p:nvSpPr>
        <p:spPr>
          <a:xfrm>
            <a:off x="457200" y="1392525"/>
            <a:ext cx="8229600" cy="3141300"/>
          </a:xfrm>
          <a:prstGeom prst="rect">
            <a:avLst/>
          </a:prstGeom>
        </p:spPr>
        <p:txBody>
          <a:bodyPr spcFirstLastPara="1" wrap="square" lIns="91425" tIns="45700" rIns="91425" bIns="45700" anchor="t" anchorCtr="0">
            <a:noAutofit/>
          </a:bodyPr>
          <a:lstStyle/>
          <a:p>
            <a:pPr marL="457200" lvl="0" indent="-361950" algn="l" rtl="0">
              <a:spcBef>
                <a:spcPts val="480"/>
              </a:spcBef>
              <a:spcAft>
                <a:spcPts val="0"/>
              </a:spcAft>
              <a:buSzPts val="2100"/>
              <a:buAutoNum type="arabicPeriod"/>
            </a:pPr>
            <a:r>
              <a:rPr lang="en-US" sz="2100"/>
              <a:t>Country office staff are expected to enter project data into AIMS, often quarterly. Using IATI data could reduce time spent manually reporting data.</a:t>
            </a:r>
            <a:endParaRPr sz="2100"/>
          </a:p>
          <a:p>
            <a:pPr marL="457200" lvl="0" indent="-361950" algn="l" rtl="0">
              <a:spcBef>
                <a:spcPts val="1000"/>
              </a:spcBef>
              <a:spcAft>
                <a:spcPts val="0"/>
              </a:spcAft>
              <a:buSzPts val="2100"/>
              <a:buAutoNum type="arabicPeriod"/>
            </a:pPr>
            <a:r>
              <a:rPr lang="en-US" sz="2100"/>
              <a:t>Or, if you don’t have in-country staff but are providing funding, government might not be accounting for your funding</a:t>
            </a:r>
            <a:endParaRPr sz="2100"/>
          </a:p>
          <a:p>
            <a:pPr marL="457200" lvl="0" indent="-361950" algn="l" rtl="0">
              <a:spcBef>
                <a:spcPts val="1000"/>
              </a:spcBef>
              <a:spcAft>
                <a:spcPts val="0"/>
              </a:spcAft>
              <a:buSzPts val="2100"/>
              <a:buAutoNum type="arabicPeriod"/>
            </a:pPr>
            <a:r>
              <a:rPr lang="en-US" sz="2100"/>
              <a:t>Making sure project data is the same everywhere it’s published.</a:t>
            </a:r>
            <a:endParaRPr sz="2100"/>
          </a:p>
          <a:p>
            <a:pPr marL="457200" lvl="0" indent="-361950" algn="l" rtl="0">
              <a:spcBef>
                <a:spcPts val="1000"/>
              </a:spcBef>
              <a:spcAft>
                <a:spcPts val="1000"/>
              </a:spcAft>
              <a:buSzPts val="2100"/>
              <a:buAutoNum type="arabicPeriod"/>
            </a:pPr>
            <a:r>
              <a:rPr lang="en-US" sz="2100"/>
              <a:t>Country office might be missing data on initiatives managed by headquarters.</a:t>
            </a:r>
            <a:endParaRPr sz="21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7"/>
          <p:cNvSpPr txBox="1">
            <a:spLocks noGrp="1"/>
          </p:cNvSpPr>
          <p:nvPr>
            <p:ph type="title"/>
          </p:nvPr>
        </p:nvSpPr>
        <p:spPr>
          <a:xfrm>
            <a:off x="457200" y="247650"/>
            <a:ext cx="8381100" cy="20592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sz="3000"/>
              <a:t>If I’m a recipient country government, why should I care about using IATI data in our AIMS? </a:t>
            </a:r>
            <a:endParaRPr sz="3000"/>
          </a:p>
        </p:txBody>
      </p:sp>
      <p:sp>
        <p:nvSpPr>
          <p:cNvPr id="131" name="Google Shape;131;p17"/>
          <p:cNvSpPr txBox="1">
            <a:spLocks noGrp="1"/>
          </p:cNvSpPr>
          <p:nvPr>
            <p:ph type="body" idx="1"/>
          </p:nvPr>
        </p:nvSpPr>
        <p:spPr>
          <a:xfrm>
            <a:off x="457200" y="1821000"/>
            <a:ext cx="8229600" cy="2637000"/>
          </a:xfrm>
          <a:prstGeom prst="rect">
            <a:avLst/>
          </a:prstGeom>
        </p:spPr>
        <p:txBody>
          <a:bodyPr spcFirstLastPara="1" wrap="square" lIns="91425" tIns="45700" rIns="91425" bIns="45700" anchor="t" anchorCtr="0">
            <a:noAutofit/>
          </a:bodyPr>
          <a:lstStyle/>
          <a:p>
            <a:pPr marL="457200" lvl="0" indent="-358140" algn="l" rtl="0">
              <a:spcBef>
                <a:spcPts val="480"/>
              </a:spcBef>
              <a:spcAft>
                <a:spcPts val="0"/>
              </a:spcAft>
              <a:buSzPts val="2040"/>
              <a:buAutoNum type="arabicPeriod"/>
            </a:pPr>
            <a:r>
              <a:rPr lang="en-US"/>
              <a:t>Incentivize development partners to publish by making the process simpler to report.</a:t>
            </a:r>
            <a:endParaRPr/>
          </a:p>
          <a:p>
            <a:pPr marL="457200" lvl="0" indent="-358140" algn="l" rtl="0">
              <a:spcBef>
                <a:spcPts val="1000"/>
              </a:spcBef>
              <a:spcAft>
                <a:spcPts val="0"/>
              </a:spcAft>
              <a:buSzPts val="2040"/>
              <a:buAutoNum type="arabicPeriod"/>
            </a:pPr>
            <a:r>
              <a:rPr lang="en-US"/>
              <a:t>Might be missing data on initiatives managed by organization’s headquarters, or those that don’t have in-country staff.</a:t>
            </a:r>
            <a:endParaRPr/>
          </a:p>
          <a:p>
            <a:pPr marL="457200" lvl="0" indent="-358140" algn="l" rtl="0">
              <a:spcBef>
                <a:spcPts val="1000"/>
              </a:spcBef>
              <a:spcAft>
                <a:spcPts val="1000"/>
              </a:spcAft>
              <a:buSzPts val="2040"/>
              <a:buAutoNum type="arabicPeriod"/>
            </a:pPr>
            <a:r>
              <a:rPr lang="en-US"/>
              <a:t>Sometimes IATI has more data than what country offices are willing to manually report.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18"/>
          <p:cNvSpPr txBox="1">
            <a:spLocks noGrp="1"/>
          </p:cNvSpPr>
          <p:nvPr>
            <p:ph type="title"/>
          </p:nvPr>
        </p:nvSpPr>
        <p:spPr>
          <a:xfrm>
            <a:off x="457200" y="400050"/>
            <a:ext cx="8229600" cy="7428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DG’s IATI-AIMS Import Tool</a:t>
            </a:r>
            <a:endParaRPr/>
          </a:p>
        </p:txBody>
      </p:sp>
      <p:sp>
        <p:nvSpPr>
          <p:cNvPr id="138" name="Google Shape;138;p18"/>
          <p:cNvSpPr txBox="1">
            <a:spLocks noGrp="1"/>
          </p:cNvSpPr>
          <p:nvPr>
            <p:ph type="body" idx="1"/>
          </p:nvPr>
        </p:nvSpPr>
        <p:spPr>
          <a:xfrm>
            <a:off x="457200" y="1200150"/>
            <a:ext cx="8229600" cy="3257700"/>
          </a:xfrm>
          <a:prstGeom prst="rect">
            <a:avLst/>
          </a:prstGeom>
        </p:spPr>
        <p:txBody>
          <a:bodyPr spcFirstLastPara="1" wrap="square" lIns="91425" tIns="45700" rIns="91425" bIns="45700" anchor="t" anchorCtr="0">
            <a:noAutofit/>
          </a:bodyPr>
          <a:lstStyle/>
          <a:p>
            <a:pPr marL="457200" lvl="0" indent="-358140" algn="l" rtl="0">
              <a:spcBef>
                <a:spcPts val="480"/>
              </a:spcBef>
              <a:spcAft>
                <a:spcPts val="0"/>
              </a:spcAft>
              <a:buSzPts val="2040"/>
              <a:buChar char="•"/>
            </a:pPr>
            <a:r>
              <a:rPr lang="en-US"/>
              <a:t>Latest version: Uses IATI API to pull data automatically from IATI, allows users to filter data, match to projects in AMP, map IATI fields to AIMS fields, and import.</a:t>
            </a:r>
            <a:endParaRPr/>
          </a:p>
          <a:p>
            <a:pPr marL="457200" lvl="0" indent="-358140" algn="l" rtl="0">
              <a:spcBef>
                <a:spcPts val="1000"/>
              </a:spcBef>
              <a:spcAft>
                <a:spcPts val="0"/>
              </a:spcAft>
              <a:buSzPts val="2040"/>
              <a:buChar char="•"/>
            </a:pPr>
            <a:r>
              <a:rPr lang="en-US"/>
              <a:t>Optimized for the AMP, able to integrate with other systems.</a:t>
            </a:r>
            <a:endParaRPr/>
          </a:p>
          <a:p>
            <a:pPr marL="457200" lvl="0" indent="-358140" algn="l" rtl="0">
              <a:spcBef>
                <a:spcPts val="1000"/>
              </a:spcBef>
              <a:spcAft>
                <a:spcPts val="0"/>
              </a:spcAft>
              <a:buSzPts val="2040"/>
              <a:buChar char="•"/>
            </a:pPr>
            <a:r>
              <a:rPr lang="en-US"/>
              <a:t>Open source, available on GitHub. </a:t>
            </a:r>
            <a:endParaRPr/>
          </a:p>
          <a:p>
            <a:pPr marL="457200" lvl="0" indent="-358140" algn="l" rtl="0">
              <a:spcBef>
                <a:spcPts val="1000"/>
              </a:spcBef>
              <a:spcAft>
                <a:spcPts val="1000"/>
              </a:spcAft>
              <a:buSzPts val="2040"/>
              <a:buChar char="•"/>
            </a:pPr>
            <a:r>
              <a:rPr lang="en-US"/>
              <a:t>Demo:</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9"/>
          <p:cNvSpPr txBox="1">
            <a:spLocks noGrp="1"/>
          </p:cNvSpPr>
          <p:nvPr>
            <p:ph type="title"/>
          </p:nvPr>
        </p:nvSpPr>
        <p:spPr>
          <a:xfrm>
            <a:off x="457200" y="400050"/>
            <a:ext cx="8229600" cy="7428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USAID - Data Updates</a:t>
            </a:r>
            <a:endParaRPr/>
          </a:p>
        </p:txBody>
      </p:sp>
      <p:sp>
        <p:nvSpPr>
          <p:cNvPr id="145" name="Google Shape;145;p19"/>
          <p:cNvSpPr txBox="1">
            <a:spLocks noGrp="1"/>
          </p:cNvSpPr>
          <p:nvPr>
            <p:ph type="body" idx="1"/>
          </p:nvPr>
        </p:nvSpPr>
        <p:spPr>
          <a:xfrm>
            <a:off x="457200" y="1200150"/>
            <a:ext cx="8229600" cy="3257700"/>
          </a:xfrm>
          <a:prstGeom prst="rect">
            <a:avLst/>
          </a:prstGeom>
        </p:spPr>
        <p:txBody>
          <a:bodyPr spcFirstLastPara="1" wrap="square" lIns="91425" tIns="45700" rIns="91425" bIns="45700" anchor="t" anchorCtr="0">
            <a:noAutofit/>
          </a:bodyPr>
          <a:lstStyle/>
          <a:p>
            <a:pPr marL="457200" lvl="0" indent="-317500" algn="l" rtl="0">
              <a:spcBef>
                <a:spcPts val="480"/>
              </a:spcBef>
              <a:spcAft>
                <a:spcPts val="0"/>
              </a:spcAft>
              <a:buSzPts val="1400"/>
              <a:buChar char="•"/>
            </a:pPr>
            <a:r>
              <a:rPr lang="en-US" sz="1400" b="1"/>
              <a:t>Activity IDs</a:t>
            </a:r>
            <a:endParaRPr sz="1400" b="1"/>
          </a:p>
          <a:p>
            <a:pPr marL="914400" lvl="1" indent="-317500" algn="l" rtl="0">
              <a:spcBef>
                <a:spcPts val="0"/>
              </a:spcBef>
              <a:spcAft>
                <a:spcPts val="0"/>
              </a:spcAft>
              <a:buSzPts val="1400"/>
              <a:buChar char="•"/>
            </a:pPr>
            <a:r>
              <a:rPr lang="en-US" sz="1400"/>
              <a:t>Aligned IATI activity ID’s with USAID award ID’s </a:t>
            </a:r>
            <a:endParaRPr sz="1400"/>
          </a:p>
          <a:p>
            <a:pPr marL="914400" lvl="0" indent="0" algn="l" rtl="0">
              <a:spcBef>
                <a:spcPts val="480"/>
              </a:spcBef>
              <a:spcAft>
                <a:spcPts val="0"/>
              </a:spcAft>
              <a:buNone/>
            </a:pPr>
            <a:endParaRPr sz="1400"/>
          </a:p>
          <a:p>
            <a:pPr marL="457200" lvl="0" indent="-317500" algn="l" rtl="0">
              <a:spcBef>
                <a:spcPts val="480"/>
              </a:spcBef>
              <a:spcAft>
                <a:spcPts val="0"/>
              </a:spcAft>
              <a:buSzPts val="1400"/>
              <a:buChar char="•"/>
            </a:pPr>
            <a:r>
              <a:rPr lang="en-US" sz="1400" b="1"/>
              <a:t>Reduce Data Noise</a:t>
            </a:r>
            <a:endParaRPr sz="1400" b="1"/>
          </a:p>
          <a:p>
            <a:pPr marL="914400" lvl="1" indent="-317500" algn="l" rtl="0">
              <a:spcBef>
                <a:spcPts val="0"/>
              </a:spcBef>
              <a:spcAft>
                <a:spcPts val="0"/>
              </a:spcAft>
              <a:buSzPts val="1400"/>
              <a:buChar char="•"/>
            </a:pPr>
            <a:r>
              <a:rPr lang="en-US" sz="1400"/>
              <a:t>Rolled up small administrative and operating expense activities into larger activities </a:t>
            </a:r>
            <a:endParaRPr sz="1400"/>
          </a:p>
          <a:p>
            <a:pPr marL="914400" lvl="0" indent="0" algn="l" rtl="0">
              <a:spcBef>
                <a:spcPts val="480"/>
              </a:spcBef>
              <a:spcAft>
                <a:spcPts val="0"/>
              </a:spcAft>
              <a:buNone/>
            </a:pPr>
            <a:endParaRPr sz="1400"/>
          </a:p>
          <a:p>
            <a:pPr marL="457200" lvl="0" indent="-317500" algn="l" rtl="0">
              <a:spcBef>
                <a:spcPts val="480"/>
              </a:spcBef>
              <a:spcAft>
                <a:spcPts val="0"/>
              </a:spcAft>
              <a:buSzPts val="1400"/>
              <a:buChar char="•"/>
            </a:pPr>
            <a:r>
              <a:rPr lang="en-US" sz="1400" b="1"/>
              <a:t>Improve Descriptive Quality</a:t>
            </a:r>
            <a:endParaRPr sz="1400" b="1"/>
          </a:p>
          <a:p>
            <a:pPr marL="914400" lvl="1" indent="-317500" algn="l" rtl="0">
              <a:spcBef>
                <a:spcPts val="0"/>
              </a:spcBef>
              <a:spcAft>
                <a:spcPts val="0"/>
              </a:spcAft>
              <a:buSzPts val="1400"/>
              <a:buChar char="•"/>
            </a:pPr>
            <a:r>
              <a:rPr lang="en-US" sz="1400"/>
              <a:t>Incorporate other internal sources of data to improve the quality of activity titles, descriptions and dates</a:t>
            </a:r>
            <a:endParaRPr sz="1400"/>
          </a:p>
          <a:p>
            <a:pPr marL="914400" lvl="0" indent="0" algn="l" rtl="0">
              <a:spcBef>
                <a:spcPts val="480"/>
              </a:spcBef>
              <a:spcAft>
                <a:spcPts val="0"/>
              </a:spcAft>
              <a:buNone/>
            </a:pPr>
            <a:endParaRPr sz="1400"/>
          </a:p>
          <a:p>
            <a:pPr marL="457200" lvl="0" indent="-317500" algn="l" rtl="0">
              <a:spcBef>
                <a:spcPts val="480"/>
              </a:spcBef>
              <a:spcAft>
                <a:spcPts val="0"/>
              </a:spcAft>
              <a:buSzPts val="1400"/>
              <a:buChar char="•"/>
            </a:pPr>
            <a:r>
              <a:rPr lang="en-US" sz="1400" b="1"/>
              <a:t>Improve Internal Processes</a:t>
            </a:r>
            <a:endParaRPr sz="1400" b="1"/>
          </a:p>
          <a:p>
            <a:pPr marL="914400" lvl="1" indent="-317500" algn="l" rtl="0">
              <a:spcBef>
                <a:spcPts val="0"/>
              </a:spcBef>
              <a:spcAft>
                <a:spcPts val="0"/>
              </a:spcAft>
              <a:buSzPts val="1400"/>
              <a:buChar char="•"/>
            </a:pPr>
            <a:r>
              <a:rPr lang="en-US" sz="1400"/>
              <a:t>Created internal process to compile and report data necessary for AIMS reporting such as subnational geo-coded data</a:t>
            </a:r>
            <a:endParaRPr sz="1400"/>
          </a:p>
          <a:p>
            <a:pPr marL="457200" lvl="0" indent="0" algn="l" rtl="0">
              <a:spcBef>
                <a:spcPts val="480"/>
              </a:spcBef>
              <a:spcAft>
                <a:spcPts val="0"/>
              </a:spcAft>
              <a:buNone/>
            </a:pPr>
            <a:endParaRPr sz="1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0"/>
          <p:cNvSpPr txBox="1">
            <a:spLocks noGrp="1"/>
          </p:cNvSpPr>
          <p:nvPr>
            <p:ph type="title"/>
          </p:nvPr>
        </p:nvSpPr>
        <p:spPr>
          <a:xfrm>
            <a:off x="457200" y="400050"/>
            <a:ext cx="8229600" cy="7428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endParaRPr sz="3600"/>
          </a:p>
          <a:p>
            <a:pPr marL="0" lvl="0" indent="0" algn="l" rtl="0">
              <a:spcBef>
                <a:spcPts val="0"/>
              </a:spcBef>
              <a:spcAft>
                <a:spcPts val="0"/>
              </a:spcAft>
              <a:buNone/>
            </a:pPr>
            <a:r>
              <a:rPr lang="en-US" sz="3600"/>
              <a:t>USAID - IATI-AIMS, Lessons Learned</a:t>
            </a:r>
            <a:endParaRPr sz="3600"/>
          </a:p>
          <a:p>
            <a:pPr marL="0" lvl="0" indent="0" algn="l" rtl="0">
              <a:spcBef>
                <a:spcPts val="0"/>
              </a:spcBef>
              <a:spcAft>
                <a:spcPts val="0"/>
              </a:spcAft>
              <a:buNone/>
            </a:pPr>
            <a:endParaRPr sz="3600"/>
          </a:p>
        </p:txBody>
      </p:sp>
      <p:sp>
        <p:nvSpPr>
          <p:cNvPr id="152" name="Google Shape;152;p20"/>
          <p:cNvSpPr txBox="1">
            <a:spLocks noGrp="1"/>
          </p:cNvSpPr>
          <p:nvPr>
            <p:ph type="body" idx="1"/>
          </p:nvPr>
        </p:nvSpPr>
        <p:spPr>
          <a:xfrm>
            <a:off x="457200" y="1200150"/>
            <a:ext cx="8229600" cy="3621900"/>
          </a:xfrm>
          <a:prstGeom prst="rect">
            <a:avLst/>
          </a:prstGeom>
        </p:spPr>
        <p:txBody>
          <a:bodyPr spcFirstLastPara="1" wrap="square" lIns="91425" tIns="45700" rIns="91425" bIns="45700" anchor="t" anchorCtr="0">
            <a:noAutofit/>
          </a:bodyPr>
          <a:lstStyle/>
          <a:p>
            <a:pPr marL="457200" lvl="0" indent="-342900" algn="l" rtl="0">
              <a:spcBef>
                <a:spcPts val="480"/>
              </a:spcBef>
              <a:spcAft>
                <a:spcPts val="0"/>
              </a:spcAft>
              <a:buSzPts val="1800"/>
              <a:buChar char="•"/>
            </a:pPr>
            <a:r>
              <a:rPr lang="en-US" sz="1800"/>
              <a:t>Improve internal knowledge of IATI</a:t>
            </a:r>
            <a:endParaRPr sz="1800"/>
          </a:p>
          <a:p>
            <a:pPr marL="457200" lvl="0" indent="0" algn="l" rtl="0">
              <a:spcBef>
                <a:spcPts val="480"/>
              </a:spcBef>
              <a:spcAft>
                <a:spcPts val="0"/>
              </a:spcAft>
              <a:buNone/>
            </a:pPr>
            <a:endParaRPr sz="600"/>
          </a:p>
          <a:p>
            <a:pPr marL="457200" lvl="0" indent="-342900" algn="l" rtl="0">
              <a:spcBef>
                <a:spcPts val="480"/>
              </a:spcBef>
              <a:spcAft>
                <a:spcPts val="0"/>
              </a:spcAft>
              <a:buSzPts val="1800"/>
              <a:buChar char="•"/>
            </a:pPr>
            <a:r>
              <a:rPr lang="en-US" sz="1800"/>
              <a:t>Partner country buy-in</a:t>
            </a:r>
            <a:endParaRPr sz="1800"/>
          </a:p>
          <a:p>
            <a:pPr marL="457200" lvl="0" indent="0" algn="l" rtl="0">
              <a:spcBef>
                <a:spcPts val="480"/>
              </a:spcBef>
              <a:spcAft>
                <a:spcPts val="0"/>
              </a:spcAft>
              <a:buNone/>
            </a:pPr>
            <a:endParaRPr sz="600"/>
          </a:p>
          <a:p>
            <a:pPr marL="457200" lvl="0" indent="-342900" algn="l" rtl="0">
              <a:spcBef>
                <a:spcPts val="480"/>
              </a:spcBef>
              <a:spcAft>
                <a:spcPts val="0"/>
              </a:spcAft>
              <a:buSzPts val="1800"/>
              <a:buChar char="•"/>
            </a:pPr>
            <a:r>
              <a:rPr lang="en-US" sz="1800"/>
              <a:t>Analysis of IATI data compared to manual input</a:t>
            </a:r>
            <a:endParaRPr sz="1800"/>
          </a:p>
          <a:p>
            <a:pPr marL="457200" lvl="0" indent="0" algn="l" rtl="0">
              <a:spcBef>
                <a:spcPts val="480"/>
              </a:spcBef>
              <a:spcAft>
                <a:spcPts val="0"/>
              </a:spcAft>
              <a:buNone/>
            </a:pPr>
            <a:endParaRPr sz="600"/>
          </a:p>
          <a:p>
            <a:pPr marL="457200" lvl="0" indent="-342900" algn="l" rtl="0">
              <a:spcBef>
                <a:spcPts val="480"/>
              </a:spcBef>
              <a:spcAft>
                <a:spcPts val="0"/>
              </a:spcAft>
              <a:buSzPts val="1800"/>
              <a:buChar char="•"/>
            </a:pPr>
            <a:r>
              <a:rPr lang="en-US" sz="1800"/>
              <a:t>Highlight successes</a:t>
            </a:r>
            <a:endParaRPr sz="1800"/>
          </a:p>
          <a:p>
            <a:pPr marL="914400" lvl="1" indent="-342900" algn="l" rtl="0">
              <a:spcBef>
                <a:spcPts val="0"/>
              </a:spcBef>
              <a:spcAft>
                <a:spcPts val="0"/>
              </a:spcAft>
              <a:buSzPts val="1800"/>
              <a:buChar char="•"/>
            </a:pPr>
            <a:r>
              <a:rPr lang="en-US" sz="1800"/>
              <a:t>Internal and external</a:t>
            </a:r>
            <a:endParaRPr sz="1800"/>
          </a:p>
          <a:p>
            <a:pPr marL="914400" lvl="0" indent="0" algn="l" rtl="0">
              <a:spcBef>
                <a:spcPts val="480"/>
              </a:spcBef>
              <a:spcAft>
                <a:spcPts val="0"/>
              </a:spcAft>
              <a:buNone/>
            </a:pPr>
            <a:endParaRPr sz="600"/>
          </a:p>
          <a:p>
            <a:pPr marL="457200" lvl="0" indent="-342900" algn="l" rtl="0">
              <a:spcBef>
                <a:spcPts val="480"/>
              </a:spcBef>
              <a:spcAft>
                <a:spcPts val="0"/>
              </a:spcAft>
              <a:buSzPts val="1800"/>
              <a:buChar char="•"/>
            </a:pPr>
            <a:r>
              <a:rPr lang="en-US" sz="1800"/>
              <a:t>Understand country context</a:t>
            </a:r>
            <a:endParaRPr sz="1800"/>
          </a:p>
          <a:p>
            <a:pPr marL="457200" lvl="0" indent="0" algn="l" rtl="0">
              <a:spcBef>
                <a:spcPts val="480"/>
              </a:spcBef>
              <a:spcAft>
                <a:spcPts val="0"/>
              </a:spcAft>
              <a:buNone/>
            </a:pPr>
            <a:endParaRPr sz="600"/>
          </a:p>
          <a:p>
            <a:pPr marL="457200" lvl="0" indent="-342900" algn="l" rtl="0">
              <a:spcBef>
                <a:spcPts val="480"/>
              </a:spcBef>
              <a:spcAft>
                <a:spcPts val="0"/>
              </a:spcAft>
              <a:buSzPts val="1800"/>
              <a:buChar char="•"/>
            </a:pPr>
            <a:r>
              <a:rPr lang="en-US" sz="1800"/>
              <a:t>IATI data translation</a:t>
            </a:r>
            <a:endParaRPr sz="1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1"/>
          <p:cNvSpPr txBox="1">
            <a:spLocks noGrp="1"/>
          </p:cNvSpPr>
          <p:nvPr>
            <p:ph type="title"/>
          </p:nvPr>
        </p:nvSpPr>
        <p:spPr>
          <a:xfrm>
            <a:off x="457200" y="400050"/>
            <a:ext cx="8229600" cy="7428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Space holder for Nepal Slides</a:t>
            </a:r>
            <a:endParaRPr/>
          </a:p>
        </p:txBody>
      </p:sp>
      <p:sp>
        <p:nvSpPr>
          <p:cNvPr id="159" name="Google Shape;159;p21"/>
          <p:cNvSpPr txBox="1">
            <a:spLocks noGrp="1"/>
          </p:cNvSpPr>
          <p:nvPr>
            <p:ph type="body" idx="1"/>
          </p:nvPr>
        </p:nvSpPr>
        <p:spPr>
          <a:xfrm>
            <a:off x="457200" y="1200150"/>
            <a:ext cx="8229600" cy="3257700"/>
          </a:xfrm>
          <a:prstGeom prst="rect">
            <a:avLst/>
          </a:prstGeom>
        </p:spPr>
        <p:txBody>
          <a:bodyPr spcFirstLastPara="1" wrap="square" lIns="91425" tIns="45700" rIns="91425" bIns="45700" anchor="t" anchorCtr="0">
            <a:noAutofit/>
          </a:bodyPr>
          <a:lstStyle/>
          <a:p>
            <a:pPr marL="0" lvl="0" indent="0" algn="l" rtl="0">
              <a:spcBef>
                <a:spcPts val="480"/>
              </a:spcBef>
              <a:spcAft>
                <a:spcPts val="0"/>
              </a:spcAft>
              <a:buNone/>
            </a:pPr>
            <a:endParaRPr/>
          </a:p>
        </p:txBody>
      </p:sp>
    </p:spTree>
  </p:cSld>
  <p:clrMapOvr>
    <a:masterClrMapping/>
  </p:clrMapOvr>
</p:sld>
</file>

<file path=ppt/theme/theme1.xml><?xml version="1.0" encoding="utf-8"?>
<a:theme xmlns:a="http://schemas.openxmlformats.org/drawingml/2006/main" name="Clarity">
  <a:themeElements>
    <a:clrScheme name="DG FINAL">
      <a:dk1>
        <a:srgbClr val="292934"/>
      </a:dk1>
      <a:lt1>
        <a:srgbClr val="FFFFFF"/>
      </a:lt1>
      <a:dk2>
        <a:srgbClr val="236192"/>
      </a:dk2>
      <a:lt2>
        <a:srgbClr val="F3F2DC"/>
      </a:lt2>
      <a:accent1>
        <a:srgbClr val="007DBA"/>
      </a:accent1>
      <a:accent2>
        <a:srgbClr val="007DBA"/>
      </a:accent2>
      <a:accent3>
        <a:srgbClr val="FFD100"/>
      </a:accent3>
      <a:accent4>
        <a:srgbClr val="046A38"/>
      </a:accent4>
      <a:accent5>
        <a:srgbClr val="046A38"/>
      </a:accent5>
      <a:accent6>
        <a:srgbClr val="046A38"/>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6155</TotalTime>
  <Words>1731</Words>
  <Application>Microsoft Office PowerPoint</Application>
  <PresentationFormat>On-screen Show (16:9)</PresentationFormat>
  <Paragraphs>122</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Clarity</vt:lpstr>
      <vt:lpstr>IATI to AIMS</vt:lpstr>
      <vt:lpstr>Session Outline</vt:lpstr>
      <vt:lpstr>Terms to Know</vt:lpstr>
      <vt:lpstr>If I’m a development partner, why should I care about using IATI data in AIMS?</vt:lpstr>
      <vt:lpstr>If I’m a recipient country government, why should I care about using IATI data in our AIMS? </vt:lpstr>
      <vt:lpstr>DG’s IATI-AIMS Import Tool</vt:lpstr>
      <vt:lpstr>USAID - Data Updates</vt:lpstr>
      <vt:lpstr> USAID - IATI-AIMS, Lessons Learned </vt:lpstr>
      <vt:lpstr>Space holder for Nepal Slides</vt:lpstr>
      <vt:lpstr>Space holder for Madagascar slides</vt:lpstr>
      <vt:lpstr>Hands-on Exercise</vt:lpstr>
      <vt:lpstr>Table Discussion</vt:lpstr>
      <vt:lpstr>Stay in Touch!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IATI to AIMS</dc:title>
  <dc:creator>Jahnvi Dave</dc:creator>
  <cp:lastModifiedBy>Jahnvi Dave</cp:lastModifiedBy>
  <cp:revision>3</cp:revision>
  <dcterms:modified xsi:type="dcterms:W3CDTF">2018-11-27T11:07:20Z</dcterms:modified>
</cp:coreProperties>
</file>