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797675" cy="99282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580093-8E55-4704-955F-F8162A8B3723}">
  <a:tblStyle styleId="{6E580093-8E55-4704-955F-F8162A8B372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1" d="100"/>
          <a:sy n="101" d="100"/>
        </p:scale>
        <p:origin x="51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g466232f7bb_0_27:notes"/>
          <p:cNvSpPr txBox="1">
            <a:spLocks noGrp="1"/>
          </p:cNvSpPr>
          <p:nvPr>
            <p:ph type="body" idx="1"/>
          </p:nvPr>
        </p:nvSpPr>
        <p:spPr>
          <a:xfrm>
            <a:off x="679768" y="4715907"/>
            <a:ext cx="5438100" cy="44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 name="Google Shape;26;g466232f7bb_0_2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6a343ed66_0_4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46a343ed66_0_40:notes"/>
          <p:cNvSpPr txBox="1">
            <a:spLocks noGrp="1"/>
          </p:cNvSpPr>
          <p:nvPr>
            <p:ph type="body" idx="1"/>
          </p:nvPr>
        </p:nvSpPr>
        <p:spPr>
          <a:xfrm>
            <a:off x="679768" y="4715907"/>
            <a:ext cx="5438100" cy="44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46a343ed66_0_7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46a343ed66_0_72:notes"/>
          <p:cNvSpPr txBox="1">
            <a:spLocks noGrp="1"/>
          </p:cNvSpPr>
          <p:nvPr>
            <p:ph type="body" idx="1"/>
          </p:nvPr>
        </p:nvSpPr>
        <p:spPr>
          <a:xfrm>
            <a:off x="679768" y="4715907"/>
            <a:ext cx="5438100" cy="44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44381a2f37_0_64:notes"/>
          <p:cNvSpPr txBox="1">
            <a:spLocks noGrp="1"/>
          </p:cNvSpPr>
          <p:nvPr>
            <p:ph type="body" idx="1"/>
          </p:nvPr>
        </p:nvSpPr>
        <p:spPr>
          <a:xfrm>
            <a:off x="679768" y="4715907"/>
            <a:ext cx="5438100" cy="44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g44381a2f37_0_6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6a343ed66_0_81:notes"/>
          <p:cNvSpPr txBox="1">
            <a:spLocks noGrp="1"/>
          </p:cNvSpPr>
          <p:nvPr>
            <p:ph type="body" idx="1"/>
          </p:nvPr>
        </p:nvSpPr>
        <p:spPr>
          <a:xfrm>
            <a:off x="679768" y="4715907"/>
            <a:ext cx="5438100" cy="44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g46a343ed66_0_8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46a343ed66_0_89:notes"/>
          <p:cNvSpPr txBox="1">
            <a:spLocks noGrp="1"/>
          </p:cNvSpPr>
          <p:nvPr>
            <p:ph type="body" idx="1"/>
          </p:nvPr>
        </p:nvSpPr>
        <p:spPr>
          <a:xfrm>
            <a:off x="679768" y="4715907"/>
            <a:ext cx="5438100" cy="44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g46a343ed66_0_8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47ebbf1f9d_0_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47ebbf1f9d_0_4:notes"/>
          <p:cNvSpPr txBox="1">
            <a:spLocks noGrp="1"/>
          </p:cNvSpPr>
          <p:nvPr>
            <p:ph type="body" idx="1"/>
          </p:nvPr>
        </p:nvSpPr>
        <p:spPr>
          <a:xfrm>
            <a:off x="679768" y="4715907"/>
            <a:ext cx="5438100" cy="44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7ebbf1f9d_0_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7ebbf1f9d_0_8:notes"/>
          <p:cNvSpPr txBox="1">
            <a:spLocks noGrp="1"/>
          </p:cNvSpPr>
          <p:nvPr>
            <p:ph type="body" idx="1"/>
          </p:nvPr>
        </p:nvSpPr>
        <p:spPr>
          <a:xfrm>
            <a:off x="679768" y="4715907"/>
            <a:ext cx="5438100" cy="44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7ebbf1f9d_0_1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47ebbf1f9d_0_14:notes"/>
          <p:cNvSpPr txBox="1">
            <a:spLocks noGrp="1"/>
          </p:cNvSpPr>
          <p:nvPr>
            <p:ph type="body" idx="1"/>
          </p:nvPr>
        </p:nvSpPr>
        <p:spPr>
          <a:xfrm>
            <a:off x="679768" y="4715907"/>
            <a:ext cx="5438100" cy="44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47ebbf1f9d_0_2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47ebbf1f9d_0_21:notes"/>
          <p:cNvSpPr txBox="1">
            <a:spLocks noGrp="1"/>
          </p:cNvSpPr>
          <p:nvPr>
            <p:ph type="body" idx="1"/>
          </p:nvPr>
        </p:nvSpPr>
        <p:spPr>
          <a:xfrm>
            <a:off x="679768" y="4715907"/>
            <a:ext cx="5438100" cy="44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2: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 name="Google Shape;34;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47ebbf1f9d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 name="Google Shape;42;g47ebbf1f9d_0_0:notes"/>
          <p:cNvSpPr txBox="1">
            <a:spLocks noGrp="1"/>
          </p:cNvSpPr>
          <p:nvPr>
            <p:ph type="body" idx="1"/>
          </p:nvPr>
        </p:nvSpPr>
        <p:spPr>
          <a:xfrm>
            <a:off x="679768" y="4715907"/>
            <a:ext cx="5438100" cy="44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46a343ed66_0_0:notes"/>
          <p:cNvSpPr txBox="1">
            <a:spLocks noGrp="1"/>
          </p:cNvSpPr>
          <p:nvPr>
            <p:ph type="body" idx="1"/>
          </p:nvPr>
        </p:nvSpPr>
        <p:spPr>
          <a:xfrm>
            <a:off x="679768" y="4715907"/>
            <a:ext cx="5438100" cy="44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 name="Google Shape;48;g46a343ed66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46a343ed66_0_8:notes"/>
          <p:cNvSpPr txBox="1">
            <a:spLocks noGrp="1"/>
          </p:cNvSpPr>
          <p:nvPr>
            <p:ph type="body" idx="1"/>
          </p:nvPr>
        </p:nvSpPr>
        <p:spPr>
          <a:xfrm>
            <a:off x="679768" y="4715907"/>
            <a:ext cx="5438100" cy="44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g46a343ed66_0_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44381a2f37_0_0:notes"/>
          <p:cNvSpPr txBox="1">
            <a:spLocks noGrp="1"/>
          </p:cNvSpPr>
          <p:nvPr>
            <p:ph type="body" idx="1"/>
          </p:nvPr>
        </p:nvSpPr>
        <p:spPr>
          <a:xfrm>
            <a:off x="679768" y="4715907"/>
            <a:ext cx="5438100" cy="44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g44381a2f37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46a343ed66_0_52:notes"/>
          <p:cNvSpPr txBox="1">
            <a:spLocks noGrp="1"/>
          </p:cNvSpPr>
          <p:nvPr>
            <p:ph type="body" idx="1"/>
          </p:nvPr>
        </p:nvSpPr>
        <p:spPr>
          <a:xfrm>
            <a:off x="679768" y="4715907"/>
            <a:ext cx="5438100" cy="44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 name="Google Shape;71;g46a343ed66_0_5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46a343ed66_0_59:notes"/>
          <p:cNvSpPr txBox="1">
            <a:spLocks noGrp="1"/>
          </p:cNvSpPr>
          <p:nvPr>
            <p:ph type="body" idx="1"/>
          </p:nvPr>
        </p:nvSpPr>
        <p:spPr>
          <a:xfrm>
            <a:off x="679768" y="4715907"/>
            <a:ext cx="5438100" cy="44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g46a343ed66_0_5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6a343ed66_0_67:notes"/>
          <p:cNvSpPr txBox="1">
            <a:spLocks noGrp="1"/>
          </p:cNvSpPr>
          <p:nvPr>
            <p:ph type="body" idx="1"/>
          </p:nvPr>
        </p:nvSpPr>
        <p:spPr>
          <a:xfrm>
            <a:off x="679768" y="4715907"/>
            <a:ext cx="5438100" cy="44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g46a343ed66_0_6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 name="Google Shape;14;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888888"/>
                </a:solidFill>
              </a:defRPr>
            </a:lvl1pPr>
            <a:lvl2pPr marL="0" lvl="1" indent="0" algn="r">
              <a:lnSpc>
                <a:spcPct val="100000"/>
              </a:lnSpc>
              <a:spcBef>
                <a:spcPts val="0"/>
              </a:spcBef>
              <a:spcAft>
                <a:spcPts val="0"/>
              </a:spcAft>
              <a:buNone/>
              <a:defRPr>
                <a:solidFill>
                  <a:srgbClr val="888888"/>
                </a:solidFill>
              </a:defRPr>
            </a:lvl2pPr>
            <a:lvl3pPr marL="0" lvl="2" indent="0" algn="r">
              <a:lnSpc>
                <a:spcPct val="100000"/>
              </a:lnSpc>
              <a:spcBef>
                <a:spcPts val="0"/>
              </a:spcBef>
              <a:spcAft>
                <a:spcPts val="0"/>
              </a:spcAft>
              <a:buNone/>
              <a:defRPr>
                <a:solidFill>
                  <a:srgbClr val="888888"/>
                </a:solidFill>
              </a:defRPr>
            </a:lvl3pPr>
            <a:lvl4pPr marL="0" lvl="3" indent="0" algn="r">
              <a:lnSpc>
                <a:spcPct val="100000"/>
              </a:lnSpc>
              <a:spcBef>
                <a:spcPts val="0"/>
              </a:spcBef>
              <a:spcAft>
                <a:spcPts val="0"/>
              </a:spcAft>
              <a:buNone/>
              <a:defRPr>
                <a:solidFill>
                  <a:srgbClr val="888888"/>
                </a:solidFill>
              </a:defRPr>
            </a:lvl4pPr>
            <a:lvl5pPr marL="0" lvl="4" indent="0" algn="r">
              <a:lnSpc>
                <a:spcPct val="100000"/>
              </a:lnSpc>
              <a:spcBef>
                <a:spcPts val="0"/>
              </a:spcBef>
              <a:spcAft>
                <a:spcPts val="0"/>
              </a:spcAft>
              <a:buNone/>
              <a:defRPr>
                <a:solidFill>
                  <a:srgbClr val="888888"/>
                </a:solidFill>
              </a:defRPr>
            </a:lvl5pPr>
            <a:lvl6pPr marL="0" lvl="5" indent="0" algn="r">
              <a:lnSpc>
                <a:spcPct val="100000"/>
              </a:lnSpc>
              <a:spcBef>
                <a:spcPts val="0"/>
              </a:spcBef>
              <a:spcAft>
                <a:spcPts val="0"/>
              </a:spcAft>
              <a:buNone/>
              <a:defRPr>
                <a:solidFill>
                  <a:srgbClr val="888888"/>
                </a:solidFill>
              </a:defRPr>
            </a:lvl6pPr>
            <a:lvl7pPr marL="0" lvl="6" indent="0" algn="r">
              <a:lnSpc>
                <a:spcPct val="100000"/>
              </a:lnSpc>
              <a:spcBef>
                <a:spcPts val="0"/>
              </a:spcBef>
              <a:spcAft>
                <a:spcPts val="0"/>
              </a:spcAft>
              <a:buNone/>
              <a:defRPr>
                <a:solidFill>
                  <a:srgbClr val="888888"/>
                </a:solidFill>
              </a:defRPr>
            </a:lvl7pPr>
            <a:lvl8pPr marL="0" lvl="7" indent="0" algn="r">
              <a:lnSpc>
                <a:spcPct val="100000"/>
              </a:lnSpc>
              <a:spcBef>
                <a:spcPts val="0"/>
              </a:spcBef>
              <a:spcAft>
                <a:spcPts val="0"/>
              </a:spcAft>
              <a:buNone/>
              <a:defRPr>
                <a:solidFill>
                  <a:srgbClr val="888888"/>
                </a:solidFill>
              </a:defRPr>
            </a:lvl8pPr>
            <a:lvl9pPr marL="0" lvl="8" indent="0" algn="r">
              <a:lnSpc>
                <a:spcPct val="100000"/>
              </a:lnSpc>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a:p>
        </p:txBody>
      </p:sp>
      <p:pic>
        <p:nvPicPr>
          <p:cNvPr id="17" name="Google Shape;17;p2" descr="C:\Users\Claudia\Desktop\logocrop.bmp"/>
          <p:cNvPicPr preferRelativeResize="0"/>
          <p:nvPr/>
        </p:nvPicPr>
        <p:blipFill rotWithShape="1">
          <a:blip r:embed="rId2">
            <a:alphaModFix/>
          </a:blip>
          <a:srcRect/>
          <a:stretch/>
        </p:blipFill>
        <p:spPr>
          <a:xfrm>
            <a:off x="6462446" y="4626636"/>
            <a:ext cx="2681555" cy="50145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888888"/>
                </a:solidFill>
              </a:defRPr>
            </a:lvl1pPr>
            <a:lvl2pPr marL="0" lvl="1" indent="0" algn="r">
              <a:lnSpc>
                <a:spcPct val="100000"/>
              </a:lnSpc>
              <a:spcBef>
                <a:spcPts val="0"/>
              </a:spcBef>
              <a:spcAft>
                <a:spcPts val="0"/>
              </a:spcAft>
              <a:buNone/>
              <a:defRPr>
                <a:solidFill>
                  <a:srgbClr val="888888"/>
                </a:solidFill>
              </a:defRPr>
            </a:lvl2pPr>
            <a:lvl3pPr marL="0" lvl="2" indent="0" algn="r">
              <a:lnSpc>
                <a:spcPct val="100000"/>
              </a:lnSpc>
              <a:spcBef>
                <a:spcPts val="0"/>
              </a:spcBef>
              <a:spcAft>
                <a:spcPts val="0"/>
              </a:spcAft>
              <a:buNone/>
              <a:defRPr>
                <a:solidFill>
                  <a:srgbClr val="888888"/>
                </a:solidFill>
              </a:defRPr>
            </a:lvl3pPr>
            <a:lvl4pPr marL="0" lvl="3" indent="0" algn="r">
              <a:lnSpc>
                <a:spcPct val="100000"/>
              </a:lnSpc>
              <a:spcBef>
                <a:spcPts val="0"/>
              </a:spcBef>
              <a:spcAft>
                <a:spcPts val="0"/>
              </a:spcAft>
              <a:buNone/>
              <a:defRPr>
                <a:solidFill>
                  <a:srgbClr val="888888"/>
                </a:solidFill>
              </a:defRPr>
            </a:lvl4pPr>
            <a:lvl5pPr marL="0" lvl="4" indent="0" algn="r">
              <a:lnSpc>
                <a:spcPct val="100000"/>
              </a:lnSpc>
              <a:spcBef>
                <a:spcPts val="0"/>
              </a:spcBef>
              <a:spcAft>
                <a:spcPts val="0"/>
              </a:spcAft>
              <a:buNone/>
              <a:defRPr>
                <a:solidFill>
                  <a:srgbClr val="888888"/>
                </a:solidFill>
              </a:defRPr>
            </a:lvl5pPr>
            <a:lvl6pPr marL="0" lvl="5" indent="0" algn="r">
              <a:lnSpc>
                <a:spcPct val="100000"/>
              </a:lnSpc>
              <a:spcBef>
                <a:spcPts val="0"/>
              </a:spcBef>
              <a:spcAft>
                <a:spcPts val="0"/>
              </a:spcAft>
              <a:buNone/>
              <a:defRPr>
                <a:solidFill>
                  <a:srgbClr val="888888"/>
                </a:solidFill>
              </a:defRPr>
            </a:lvl6pPr>
            <a:lvl7pPr marL="0" lvl="6" indent="0" algn="r">
              <a:lnSpc>
                <a:spcPct val="100000"/>
              </a:lnSpc>
              <a:spcBef>
                <a:spcPts val="0"/>
              </a:spcBef>
              <a:spcAft>
                <a:spcPts val="0"/>
              </a:spcAft>
              <a:buNone/>
              <a:defRPr>
                <a:solidFill>
                  <a:srgbClr val="888888"/>
                </a:solidFill>
              </a:defRPr>
            </a:lvl7pPr>
            <a:lvl8pPr marL="0" lvl="7" indent="0" algn="r">
              <a:lnSpc>
                <a:spcPct val="100000"/>
              </a:lnSpc>
              <a:spcBef>
                <a:spcPts val="0"/>
              </a:spcBef>
              <a:spcAft>
                <a:spcPts val="0"/>
              </a:spcAft>
              <a:buNone/>
              <a:defRPr>
                <a:solidFill>
                  <a:srgbClr val="888888"/>
                </a:solidFill>
              </a:defRPr>
            </a:lvl8pPr>
            <a:lvl9pPr marL="0" lvl="8" indent="0" algn="r">
              <a:lnSpc>
                <a:spcPct val="100000"/>
              </a:lnSpc>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GB"/>
              <a:t>‹#›</a:t>
            </a:fld>
            <a:endParaRPr/>
          </a:p>
        </p:txBody>
      </p:sp>
      <p:pic>
        <p:nvPicPr>
          <p:cNvPr id="23" name="Google Shape;23;p3" descr="C:\Users\Claudia\Desktop\logocrop.bmp"/>
          <p:cNvPicPr preferRelativeResize="0"/>
          <p:nvPr/>
        </p:nvPicPr>
        <p:blipFill rotWithShape="1">
          <a:blip r:embed="rId2">
            <a:alphaModFix/>
          </a:blip>
          <a:srcRect/>
          <a:stretch/>
        </p:blipFill>
        <p:spPr>
          <a:xfrm>
            <a:off x="6462446" y="4626636"/>
            <a:ext cx="2681555" cy="50145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3300"/>
              <a:buFont typeface="Trebuchet MS"/>
              <a:buNone/>
              <a:defRPr sz="3300" b="0" i="0" u="none" strike="noStrike" cap="none">
                <a:solidFill>
                  <a:schemeClr val="dk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9pPr>
          </a:lstStyle>
          <a:p>
            <a:endParaRPr/>
          </a:p>
        </p:txBody>
      </p:sp>
      <p:sp>
        <p:nvSpPr>
          <p:cNvPr id="8" name="Google Shape;8;p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28" name="Google Shape;28;p4"/>
          <p:cNvSpPr txBox="1">
            <a:spLocks noGrp="1"/>
          </p:cNvSpPr>
          <p:nvPr>
            <p:ph type="body" idx="1"/>
          </p:nvPr>
        </p:nvSpPr>
        <p:spPr>
          <a:xfrm>
            <a:off x="0" y="0"/>
            <a:ext cx="9144000" cy="5143500"/>
          </a:xfrm>
          <a:prstGeom prst="rect">
            <a:avLst/>
          </a:prstGeom>
          <a:solidFill>
            <a:srgbClr val="71B4C8"/>
          </a:solid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endParaRPr/>
          </a:p>
          <a:p>
            <a:pPr marL="0" lvl="0" indent="0" algn="l" rtl="0">
              <a:spcBef>
                <a:spcPts val="480"/>
              </a:spcBef>
              <a:spcAft>
                <a:spcPts val="0"/>
              </a:spcAft>
              <a:buClr>
                <a:schemeClr val="dk1"/>
              </a:buClr>
              <a:buSzPts val="2400"/>
              <a:buNone/>
            </a:pPr>
            <a:endParaRPr/>
          </a:p>
          <a:p>
            <a:pPr marL="0" lvl="0" indent="0" algn="l" rtl="0">
              <a:spcBef>
                <a:spcPts val="480"/>
              </a:spcBef>
              <a:spcAft>
                <a:spcPts val="0"/>
              </a:spcAft>
              <a:buClr>
                <a:schemeClr val="dk1"/>
              </a:buClr>
              <a:buSzPts val="2400"/>
              <a:buNone/>
            </a:pPr>
            <a:endParaRPr/>
          </a:p>
          <a:p>
            <a:pPr marL="0" lvl="0" indent="0" algn="l" rtl="0">
              <a:spcBef>
                <a:spcPts val="480"/>
              </a:spcBef>
              <a:spcAft>
                <a:spcPts val="0"/>
              </a:spcAft>
              <a:buClr>
                <a:schemeClr val="dk1"/>
              </a:buClr>
              <a:buSzPts val="2400"/>
              <a:buNone/>
            </a:pPr>
            <a:endParaRPr/>
          </a:p>
          <a:p>
            <a:pPr marL="0" lvl="0" indent="0" algn="l" rtl="0">
              <a:spcBef>
                <a:spcPts val="480"/>
              </a:spcBef>
              <a:spcAft>
                <a:spcPts val="0"/>
              </a:spcAft>
              <a:buClr>
                <a:schemeClr val="dk1"/>
              </a:buClr>
              <a:buSzPts val="2400"/>
              <a:buNone/>
            </a:pPr>
            <a:endParaRPr/>
          </a:p>
          <a:p>
            <a:pPr marL="0" lvl="0" indent="0" algn="l" rtl="0">
              <a:spcBef>
                <a:spcPts val="480"/>
              </a:spcBef>
              <a:spcAft>
                <a:spcPts val="0"/>
              </a:spcAft>
              <a:buClr>
                <a:schemeClr val="dk1"/>
              </a:buClr>
              <a:buSzPts val="2400"/>
              <a:buNone/>
            </a:pPr>
            <a:endParaRPr/>
          </a:p>
        </p:txBody>
      </p:sp>
      <p:pic>
        <p:nvPicPr>
          <p:cNvPr id="29" name="Google Shape;29;p4"/>
          <p:cNvPicPr preferRelativeResize="0"/>
          <p:nvPr/>
        </p:nvPicPr>
        <p:blipFill rotWithShape="1">
          <a:blip r:embed="rId3">
            <a:alphaModFix/>
          </a:blip>
          <a:srcRect/>
          <a:stretch/>
        </p:blipFill>
        <p:spPr>
          <a:xfrm>
            <a:off x="2127553" y="462701"/>
            <a:ext cx="4498475" cy="1072807"/>
          </a:xfrm>
          <a:prstGeom prst="rect">
            <a:avLst/>
          </a:prstGeom>
          <a:noFill/>
          <a:ln>
            <a:noFill/>
          </a:ln>
        </p:spPr>
      </p:pic>
      <p:sp>
        <p:nvSpPr>
          <p:cNvPr id="30" name="Google Shape;30;p4"/>
          <p:cNvSpPr txBox="1"/>
          <p:nvPr/>
        </p:nvSpPr>
        <p:spPr>
          <a:xfrm>
            <a:off x="1258584" y="1815315"/>
            <a:ext cx="6457200" cy="2325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3600"/>
              <a:buFont typeface="Arial"/>
              <a:buNone/>
            </a:pPr>
            <a:r>
              <a:rPr lang="en-GB" sz="3600">
                <a:solidFill>
                  <a:schemeClr val="lt1"/>
                </a:solidFill>
                <a:latin typeface="Trebuchet MS"/>
                <a:ea typeface="Trebuchet MS"/>
                <a:cs typeface="Trebuchet MS"/>
                <a:sym typeface="Trebuchet MS"/>
              </a:rPr>
              <a:t>Can we make IATI data more usable with visualisations?</a:t>
            </a:r>
            <a:br>
              <a:rPr lang="en-GB" sz="3600" b="0" i="0" u="none" strike="noStrike" cap="none">
                <a:solidFill>
                  <a:schemeClr val="lt1"/>
                </a:solidFill>
                <a:latin typeface="Trebuchet MS"/>
                <a:ea typeface="Trebuchet MS"/>
                <a:cs typeface="Trebuchet MS"/>
                <a:sym typeface="Trebuchet MS"/>
              </a:rPr>
            </a:br>
            <a:endParaRPr/>
          </a:p>
          <a:p>
            <a:pPr marL="0" marR="0" lvl="0" indent="0" algn="l" rtl="0">
              <a:lnSpc>
                <a:spcPct val="100000"/>
              </a:lnSpc>
              <a:spcBef>
                <a:spcPts val="560"/>
              </a:spcBef>
              <a:spcAft>
                <a:spcPts val="0"/>
              </a:spcAft>
              <a:buClr>
                <a:schemeClr val="dk1"/>
              </a:buClr>
              <a:buSzPts val="2800"/>
              <a:buFont typeface="Arial"/>
              <a:buNone/>
            </a:pPr>
            <a:endParaRPr sz="2800" b="0"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720"/>
              </a:spcBef>
              <a:spcAft>
                <a:spcPts val="0"/>
              </a:spcAft>
              <a:buClr>
                <a:schemeClr val="lt1"/>
              </a:buClr>
              <a:buSzPts val="3600"/>
              <a:buFont typeface="Arial"/>
              <a:buNone/>
            </a:pPr>
            <a:endParaRPr sz="3600" b="0" i="0" u="none" strike="noStrike" cap="none">
              <a:solidFill>
                <a:schemeClr val="lt1"/>
              </a:solidFill>
              <a:latin typeface="Calibri"/>
              <a:ea typeface="Calibri"/>
              <a:cs typeface="Calibri"/>
              <a:sym typeface="Calibri"/>
            </a:endParaRPr>
          </a:p>
        </p:txBody>
      </p:sp>
      <p:pic>
        <p:nvPicPr>
          <p:cNvPr id="31" name="Google Shape;31;p4"/>
          <p:cNvPicPr preferRelativeResize="0"/>
          <p:nvPr/>
        </p:nvPicPr>
        <p:blipFill>
          <a:blip r:embed="rId4">
            <a:alphaModFix/>
          </a:blip>
          <a:stretch>
            <a:fillRect/>
          </a:stretch>
        </p:blipFill>
        <p:spPr>
          <a:xfrm>
            <a:off x="375180" y="3739825"/>
            <a:ext cx="3365910" cy="1072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3"/>
          <p:cNvPicPr preferRelativeResize="0"/>
          <p:nvPr/>
        </p:nvPicPr>
        <p:blipFill rotWithShape="1">
          <a:blip r:embed="rId3">
            <a:alphaModFix/>
          </a:blip>
          <a:srcRect t="6448" b="2724"/>
          <a:stretch/>
        </p:blipFill>
        <p:spPr>
          <a:xfrm>
            <a:off x="2990550" y="891400"/>
            <a:ext cx="4439575" cy="3710825"/>
          </a:xfrm>
          <a:prstGeom prst="rect">
            <a:avLst/>
          </a:prstGeom>
          <a:noFill/>
          <a:ln>
            <a:noFill/>
          </a:ln>
        </p:spPr>
      </p:pic>
      <p:sp>
        <p:nvSpPr>
          <p:cNvPr id="100" name="Google Shape;100;p13"/>
          <p:cNvSpPr txBox="1"/>
          <p:nvPr/>
        </p:nvSpPr>
        <p:spPr>
          <a:xfrm>
            <a:off x="264899" y="94801"/>
            <a:ext cx="8614200" cy="150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a:p>
          <a:p>
            <a:pPr marL="0" marR="0" lvl="0" indent="0" algn="l" rtl="0">
              <a:lnSpc>
                <a:spcPct val="100000"/>
              </a:lnSpc>
              <a:spcBef>
                <a:spcPts val="0"/>
              </a:spcBef>
              <a:spcAft>
                <a:spcPts val="0"/>
              </a:spcAft>
              <a:buNone/>
            </a:pPr>
            <a:r>
              <a:rPr lang="en-GB" sz="2000"/>
              <a:t>Almost half of all activities (2017) in Liberia have a spend less than $10k.</a:t>
            </a:r>
            <a:endParaRPr sz="2000" b="1" u="none" strike="noStrike" cap="none">
              <a:solidFill>
                <a:srgbClr val="000000"/>
              </a:solidFill>
              <a:latin typeface="Arial"/>
              <a:ea typeface="Arial"/>
              <a:cs typeface="Arial"/>
              <a:sym typeface="Arial"/>
            </a:endParaRPr>
          </a:p>
        </p:txBody>
      </p:sp>
      <p:pic>
        <p:nvPicPr>
          <p:cNvPr id="101" name="Google Shape;101;p13"/>
          <p:cNvPicPr preferRelativeResize="0"/>
          <p:nvPr/>
        </p:nvPicPr>
        <p:blipFill>
          <a:blip r:embed="rId4">
            <a:alphaModFix/>
          </a:blip>
          <a:stretch>
            <a:fillRect/>
          </a:stretch>
        </p:blipFill>
        <p:spPr>
          <a:xfrm>
            <a:off x="155563" y="4381500"/>
            <a:ext cx="2390775" cy="762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4"/>
          <p:cNvPicPr preferRelativeResize="0"/>
          <p:nvPr/>
        </p:nvPicPr>
        <p:blipFill rotWithShape="1">
          <a:blip r:embed="rId3">
            <a:alphaModFix/>
          </a:blip>
          <a:srcRect t="6448" b="2724"/>
          <a:stretch/>
        </p:blipFill>
        <p:spPr>
          <a:xfrm>
            <a:off x="2990550" y="891400"/>
            <a:ext cx="4439575" cy="3710825"/>
          </a:xfrm>
          <a:prstGeom prst="rect">
            <a:avLst/>
          </a:prstGeom>
          <a:noFill/>
          <a:ln>
            <a:noFill/>
          </a:ln>
        </p:spPr>
      </p:pic>
      <p:sp>
        <p:nvSpPr>
          <p:cNvPr id="107" name="Google Shape;107;p14"/>
          <p:cNvSpPr txBox="1"/>
          <p:nvPr/>
        </p:nvSpPr>
        <p:spPr>
          <a:xfrm>
            <a:off x="264899" y="94801"/>
            <a:ext cx="8614200" cy="150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a:p>
          <a:p>
            <a:pPr marL="0" marR="0" lvl="0" indent="0" algn="l" rtl="0">
              <a:lnSpc>
                <a:spcPct val="100000"/>
              </a:lnSpc>
              <a:spcBef>
                <a:spcPts val="0"/>
              </a:spcBef>
              <a:spcAft>
                <a:spcPts val="0"/>
              </a:spcAft>
              <a:buNone/>
            </a:pPr>
            <a:r>
              <a:rPr lang="en-GB" sz="2000"/>
              <a:t>Almost half of all activities (2017) in Liberia have a spend less than $10k.</a:t>
            </a:r>
            <a:endParaRPr sz="2000" b="1" u="none" strike="noStrike" cap="none">
              <a:solidFill>
                <a:srgbClr val="000000"/>
              </a:solidFill>
              <a:latin typeface="Arial"/>
              <a:ea typeface="Arial"/>
              <a:cs typeface="Arial"/>
              <a:sym typeface="Arial"/>
            </a:endParaRPr>
          </a:p>
        </p:txBody>
      </p:sp>
      <p:sp>
        <p:nvSpPr>
          <p:cNvPr id="108" name="Google Shape;108;p14"/>
          <p:cNvSpPr txBox="1">
            <a:spLocks noGrp="1"/>
          </p:cNvSpPr>
          <p:nvPr>
            <p:ph type="title"/>
          </p:nvPr>
        </p:nvSpPr>
        <p:spPr>
          <a:xfrm>
            <a:off x="252650" y="1325550"/>
            <a:ext cx="2801100" cy="2492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2400"/>
              <a:t>There are 36 publishers sharing these activities.</a:t>
            </a:r>
            <a:endParaRPr sz="2400"/>
          </a:p>
        </p:txBody>
      </p:sp>
      <p:pic>
        <p:nvPicPr>
          <p:cNvPr id="109" name="Google Shape;109;p14"/>
          <p:cNvPicPr preferRelativeResize="0"/>
          <p:nvPr/>
        </p:nvPicPr>
        <p:blipFill>
          <a:blip r:embed="rId4">
            <a:alphaModFix/>
          </a:blip>
          <a:stretch>
            <a:fillRect/>
          </a:stretch>
        </p:blipFill>
        <p:spPr>
          <a:xfrm>
            <a:off x="155563" y="4381500"/>
            <a:ext cx="2390775" cy="762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5"/>
          <p:cNvSpPr txBox="1">
            <a:spLocks noGrp="1"/>
          </p:cNvSpPr>
          <p:nvPr>
            <p:ph type="title"/>
          </p:nvPr>
        </p:nvSpPr>
        <p:spPr>
          <a:xfrm>
            <a:off x="-270550" y="101175"/>
            <a:ext cx="85785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300"/>
              <a:buFont typeface="Trebuchet MS"/>
              <a:buNone/>
            </a:pPr>
            <a:r>
              <a:rPr lang="en-GB" sz="2000">
                <a:latin typeface="Arial"/>
                <a:ea typeface="Arial"/>
                <a:cs typeface="Arial"/>
                <a:sym typeface="Arial"/>
              </a:rPr>
              <a:t>There </a:t>
            </a:r>
            <a:r>
              <a:rPr lang="en-GB" sz="2000" b="1">
                <a:latin typeface="Arial"/>
                <a:ea typeface="Arial"/>
                <a:cs typeface="Arial"/>
                <a:sym typeface="Arial"/>
              </a:rPr>
              <a:t>are </a:t>
            </a:r>
            <a:r>
              <a:rPr lang="en-GB" sz="2000">
                <a:latin typeface="Arial"/>
                <a:ea typeface="Arial"/>
                <a:cs typeface="Arial"/>
                <a:sym typeface="Arial"/>
              </a:rPr>
              <a:t>valid reasons for this. I’m </a:t>
            </a:r>
            <a:r>
              <a:rPr lang="en-GB" sz="2000" b="1">
                <a:latin typeface="Arial"/>
                <a:ea typeface="Arial"/>
                <a:cs typeface="Arial"/>
                <a:sym typeface="Arial"/>
              </a:rPr>
              <a:t>not </a:t>
            </a:r>
            <a:r>
              <a:rPr lang="en-GB" sz="2000">
                <a:latin typeface="Arial"/>
                <a:ea typeface="Arial"/>
                <a:cs typeface="Arial"/>
                <a:sym typeface="Arial"/>
              </a:rPr>
              <a:t>saying delete this data...</a:t>
            </a:r>
            <a:endParaRPr sz="2000">
              <a:latin typeface="Arial"/>
              <a:ea typeface="Arial"/>
              <a:cs typeface="Arial"/>
              <a:sym typeface="Arial"/>
            </a:endParaRPr>
          </a:p>
        </p:txBody>
      </p:sp>
      <p:sp>
        <p:nvSpPr>
          <p:cNvPr id="115" name="Google Shape;115;p15"/>
          <p:cNvSpPr txBox="1"/>
          <p:nvPr/>
        </p:nvSpPr>
        <p:spPr>
          <a:xfrm>
            <a:off x="811808" y="1063370"/>
            <a:ext cx="7875000" cy="34164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0"/>
              </a:spcBef>
              <a:spcAft>
                <a:spcPts val="0"/>
              </a:spcAft>
              <a:buNone/>
            </a:pPr>
            <a:endParaRPr sz="160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1600"/>
          </a:p>
        </p:txBody>
      </p:sp>
      <p:sp>
        <p:nvSpPr>
          <p:cNvPr id="116" name="Google Shape;116;p15" descr="Image result for starting blocks silhouette"/>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aphicFrame>
        <p:nvGraphicFramePr>
          <p:cNvPr id="117" name="Google Shape;117;p15"/>
          <p:cNvGraphicFramePr/>
          <p:nvPr/>
        </p:nvGraphicFramePr>
        <p:xfrm>
          <a:off x="1259288" y="866788"/>
          <a:ext cx="6980025" cy="3182223"/>
        </p:xfrm>
        <a:graphic>
          <a:graphicData uri="http://schemas.openxmlformats.org/drawingml/2006/table">
            <a:tbl>
              <a:tblPr>
                <a:noFill/>
                <a:tableStyleId>{6E580093-8E55-4704-955F-F8162A8B3723}</a:tableStyleId>
              </a:tblPr>
              <a:tblGrid>
                <a:gridCol w="994425">
                  <a:extLst>
                    <a:ext uri="{9D8B030D-6E8A-4147-A177-3AD203B41FA5}">
                      <a16:colId xmlns:a16="http://schemas.microsoft.com/office/drawing/2014/main" val="20000"/>
                    </a:ext>
                  </a:extLst>
                </a:gridCol>
                <a:gridCol w="2523200">
                  <a:extLst>
                    <a:ext uri="{9D8B030D-6E8A-4147-A177-3AD203B41FA5}">
                      <a16:colId xmlns:a16="http://schemas.microsoft.com/office/drawing/2014/main" val="20001"/>
                    </a:ext>
                  </a:extLst>
                </a:gridCol>
                <a:gridCol w="882475">
                  <a:extLst>
                    <a:ext uri="{9D8B030D-6E8A-4147-A177-3AD203B41FA5}">
                      <a16:colId xmlns:a16="http://schemas.microsoft.com/office/drawing/2014/main" val="20002"/>
                    </a:ext>
                  </a:extLst>
                </a:gridCol>
                <a:gridCol w="2579925">
                  <a:extLst>
                    <a:ext uri="{9D8B030D-6E8A-4147-A177-3AD203B41FA5}">
                      <a16:colId xmlns:a16="http://schemas.microsoft.com/office/drawing/2014/main" val="20003"/>
                    </a:ext>
                  </a:extLst>
                </a:gridCol>
              </a:tblGrid>
              <a:tr h="302650">
                <a:tc>
                  <a:txBody>
                    <a:bodyPr/>
                    <a:lstStyle/>
                    <a:p>
                      <a:pPr marL="0" lvl="0" indent="0" algn="ctr" rtl="0">
                        <a:spcBef>
                          <a:spcPts val="0"/>
                        </a:spcBef>
                        <a:spcAft>
                          <a:spcPts val="0"/>
                        </a:spcAft>
                        <a:buNone/>
                      </a:pPr>
                      <a:r>
                        <a:rPr lang="en-GB" sz="1000" b="1">
                          <a:latin typeface="Calibri"/>
                          <a:ea typeface="Calibri"/>
                          <a:cs typeface="Calibri"/>
                          <a:sym typeface="Calibri"/>
                        </a:rPr>
                        <a:t>Who</a:t>
                      </a:r>
                      <a:endParaRPr sz="1000" b="1">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GB" sz="1000" b="1">
                          <a:latin typeface="Calibri"/>
                          <a:ea typeface="Calibri"/>
                          <a:cs typeface="Calibri"/>
                          <a:sym typeface="Calibri"/>
                        </a:rPr>
                        <a:t>Activity ID</a:t>
                      </a:r>
                      <a:endParaRPr sz="1000" b="1">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GB" sz="1000" b="1">
                          <a:latin typeface="Calibri"/>
                          <a:ea typeface="Calibri"/>
                          <a:cs typeface="Calibri"/>
                          <a:sym typeface="Calibri"/>
                        </a:rPr>
                        <a:t> ($)</a:t>
                      </a:r>
                      <a:endParaRPr sz="1000" b="1">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GB" sz="1000" b="1">
                          <a:latin typeface="Calibri"/>
                          <a:ea typeface="Calibri"/>
                          <a:cs typeface="Calibri"/>
                          <a:sym typeface="Calibri"/>
                        </a:rPr>
                        <a:t>Explanation</a:t>
                      </a:r>
                      <a:endParaRPr sz="1000" b="1">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302650">
                <a:tc>
                  <a:txBody>
                    <a:bodyPr/>
                    <a:lstStyle/>
                    <a:p>
                      <a:pPr marL="0" lvl="0" indent="0" algn="l" rtl="0">
                        <a:spcBef>
                          <a:spcPts val="0"/>
                        </a:spcBef>
                        <a:spcAft>
                          <a:spcPts val="0"/>
                        </a:spcAft>
                        <a:buNone/>
                      </a:pPr>
                      <a:r>
                        <a:rPr lang="en-GB" sz="1000">
                          <a:latin typeface="Calibri"/>
                          <a:ea typeface="Calibri"/>
                          <a:cs typeface="Calibri"/>
                          <a:sym typeface="Calibri"/>
                        </a:rPr>
                        <a:t>DFID</a:t>
                      </a:r>
                      <a:endParaRPr sz="10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GB" sz="1000">
                          <a:latin typeface="Calibri"/>
                          <a:ea typeface="Calibri"/>
                          <a:cs typeface="Calibri"/>
                          <a:sym typeface="Calibri"/>
                        </a:rPr>
                        <a:t>GB-1-113608</a:t>
                      </a:r>
                      <a:endParaRPr sz="10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GB" sz="1000">
                          <a:latin typeface="Calibri"/>
                          <a:ea typeface="Calibri"/>
                          <a:cs typeface="Calibri"/>
                          <a:sym typeface="Calibri"/>
                        </a:rPr>
                        <a:t>0</a:t>
                      </a:r>
                      <a:endParaRPr sz="10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GB" sz="1000">
                          <a:latin typeface="Calibri"/>
                          <a:ea typeface="Calibri"/>
                          <a:cs typeface="Calibri"/>
                          <a:sym typeface="Calibri"/>
                        </a:rPr>
                        <a:t>“Parent” activity. Perfectly valid.</a:t>
                      </a:r>
                      <a:endParaRPr sz="10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319850">
                <a:tc>
                  <a:txBody>
                    <a:bodyPr/>
                    <a:lstStyle/>
                    <a:p>
                      <a:pPr marL="0" lvl="0" indent="0" algn="l" rtl="0">
                        <a:spcBef>
                          <a:spcPts val="0"/>
                        </a:spcBef>
                        <a:spcAft>
                          <a:spcPts val="0"/>
                        </a:spcAft>
                        <a:buNone/>
                      </a:pPr>
                      <a:r>
                        <a:rPr lang="en-GB" sz="1000">
                          <a:latin typeface="Calibri"/>
                          <a:ea typeface="Calibri"/>
                          <a:cs typeface="Calibri"/>
                          <a:sym typeface="Calibri"/>
                        </a:rPr>
                        <a:t>Action Aid UK</a:t>
                      </a:r>
                      <a:endParaRPr sz="10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GB" sz="1000">
                          <a:latin typeface="Calibri"/>
                          <a:ea typeface="Calibri"/>
                          <a:cs typeface="Calibri"/>
                          <a:sym typeface="Calibri"/>
                        </a:rPr>
                        <a:t>GB-CHC-27446721-XUK0D13007</a:t>
                      </a:r>
                      <a:endParaRPr sz="1000">
                        <a:latin typeface="Calibri"/>
                        <a:ea typeface="Calibri"/>
                        <a:cs typeface="Calibri"/>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en-GB" sz="1000">
                          <a:latin typeface="Calibri"/>
                          <a:ea typeface="Calibri"/>
                          <a:cs typeface="Calibri"/>
                          <a:sym typeface="Calibri"/>
                        </a:rPr>
                        <a:t>4,813</a:t>
                      </a:r>
                      <a:endParaRPr sz="10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GB" sz="1000">
                          <a:latin typeface="Calibri"/>
                          <a:ea typeface="Calibri"/>
                          <a:cs typeface="Calibri"/>
                          <a:sym typeface="Calibri"/>
                        </a:rPr>
                        <a:t>No contextual data.</a:t>
                      </a:r>
                      <a:endParaRPr sz="100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302650">
                <a:tc>
                  <a:txBody>
                    <a:bodyPr/>
                    <a:lstStyle/>
                    <a:p>
                      <a:pPr marL="0" lvl="0" indent="0" algn="l" rtl="0">
                        <a:spcBef>
                          <a:spcPts val="0"/>
                        </a:spcBef>
                        <a:spcAft>
                          <a:spcPts val="0"/>
                        </a:spcAft>
                        <a:buNone/>
                      </a:pPr>
                      <a:r>
                        <a:rPr lang="en-GB" sz="1000">
                          <a:latin typeface="Calibri"/>
                          <a:ea typeface="Calibri"/>
                          <a:cs typeface="Calibri"/>
                          <a:sym typeface="Calibri"/>
                        </a:rPr>
                        <a:t>United States</a:t>
                      </a:r>
                      <a:endParaRPr sz="10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GB" sz="1000">
                          <a:latin typeface="Calibri"/>
                          <a:ea typeface="Calibri"/>
                          <a:cs typeface="Calibri"/>
                          <a:sym typeface="Calibri"/>
                        </a:rPr>
                        <a:t>US-GOV-10-LR-305793E6</a:t>
                      </a:r>
                      <a:endParaRPr sz="10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GB" sz="1000">
                          <a:latin typeface="Calibri"/>
                          <a:ea typeface="Calibri"/>
                          <a:cs typeface="Calibri"/>
                          <a:sym typeface="Calibri"/>
                        </a:rPr>
                        <a:t>1,007</a:t>
                      </a:r>
                      <a:endParaRPr sz="10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GB" sz="1000">
                          <a:solidFill>
                            <a:schemeClr val="dk1"/>
                          </a:solidFill>
                          <a:latin typeface="Calibri"/>
                          <a:ea typeface="Calibri"/>
                          <a:cs typeface="Calibri"/>
                          <a:sym typeface="Calibri"/>
                        </a:rPr>
                        <a:t>No contextual data.</a:t>
                      </a:r>
                      <a:endParaRPr sz="100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302650">
                <a:tc>
                  <a:txBody>
                    <a:bodyPr/>
                    <a:lstStyle/>
                    <a:p>
                      <a:pPr marL="0" lvl="0" indent="0" algn="l" rtl="0">
                        <a:spcBef>
                          <a:spcPts val="0"/>
                        </a:spcBef>
                        <a:spcAft>
                          <a:spcPts val="0"/>
                        </a:spcAft>
                        <a:buNone/>
                      </a:pPr>
                      <a:r>
                        <a:rPr lang="en-GB" sz="1000">
                          <a:latin typeface="Calibri"/>
                          <a:ea typeface="Calibri"/>
                          <a:cs typeface="Calibri"/>
                          <a:sym typeface="Calibri"/>
                        </a:rPr>
                        <a:t>USAID</a:t>
                      </a:r>
                      <a:endParaRPr sz="10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GB" sz="1000">
                          <a:latin typeface="Calibri"/>
                          <a:ea typeface="Calibri"/>
                          <a:cs typeface="Calibri"/>
                          <a:sym typeface="Calibri"/>
                        </a:rPr>
                        <a:t>US-GOV-1-0004A5988A</a:t>
                      </a:r>
                      <a:endParaRPr sz="10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GB" sz="1000">
                          <a:latin typeface="Calibri"/>
                          <a:ea typeface="Calibri"/>
                          <a:cs typeface="Calibri"/>
                          <a:sym typeface="Calibri"/>
                        </a:rPr>
                        <a:t>863</a:t>
                      </a:r>
                      <a:endParaRPr sz="10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GB" sz="1000">
                          <a:latin typeface="Calibri"/>
                          <a:ea typeface="Calibri"/>
                          <a:cs typeface="Calibri"/>
                          <a:sym typeface="Calibri"/>
                        </a:rPr>
                        <a:t>No contextual data.</a:t>
                      </a:r>
                      <a:endParaRPr sz="1000">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r h="302650">
                <a:tc>
                  <a:txBody>
                    <a:bodyPr/>
                    <a:lstStyle/>
                    <a:p>
                      <a:pPr marL="0" lvl="0" indent="0" algn="l" rtl="0">
                        <a:spcBef>
                          <a:spcPts val="0"/>
                        </a:spcBef>
                        <a:spcAft>
                          <a:spcPts val="0"/>
                        </a:spcAft>
                        <a:buNone/>
                      </a:pPr>
                      <a:r>
                        <a:rPr lang="en-GB" sz="1000">
                          <a:latin typeface="Calibri"/>
                          <a:ea typeface="Calibri"/>
                          <a:cs typeface="Calibri"/>
                          <a:sym typeface="Calibri"/>
                        </a:rPr>
                        <a:t>InterAction</a:t>
                      </a:r>
                      <a:endParaRPr sz="10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GB" sz="1000">
                          <a:latin typeface="Calibri"/>
                          <a:ea typeface="Calibri"/>
                          <a:cs typeface="Calibri"/>
                          <a:sym typeface="Calibri"/>
                        </a:rPr>
                        <a:t>US-EIN-13-3287064NAM-MSH-LR-13-5726</a:t>
                      </a:r>
                      <a:endParaRPr sz="10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GB" sz="1000">
                          <a:latin typeface="Calibri"/>
                          <a:ea typeface="Calibri"/>
                          <a:cs typeface="Calibri"/>
                          <a:sym typeface="Calibri"/>
                        </a:rPr>
                        <a:t>0</a:t>
                      </a:r>
                      <a:endParaRPr sz="10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GB" sz="1000">
                          <a:solidFill>
                            <a:schemeClr val="dk1"/>
                          </a:solidFill>
                          <a:latin typeface="Calibri"/>
                          <a:ea typeface="Calibri"/>
                          <a:cs typeface="Calibri"/>
                          <a:sym typeface="Calibri"/>
                        </a:rPr>
                        <a:t>No contextual data.</a:t>
                      </a:r>
                      <a:endParaRPr sz="1000">
                        <a:latin typeface="Calibri"/>
                        <a:ea typeface="Calibri"/>
                        <a:cs typeface="Calibri"/>
                        <a:sym typeface="Calibri"/>
                      </a:endParaRPr>
                    </a:p>
                  </a:txBody>
                  <a:tcPr marL="91425" marR="91425" marT="91425" marB="91425"/>
                </a:tc>
                <a:extLst>
                  <a:ext uri="{0D108BD9-81ED-4DB2-BD59-A6C34878D82A}">
                    <a16:rowId xmlns:a16="http://schemas.microsoft.com/office/drawing/2014/main" val="10005"/>
                  </a:ext>
                </a:extLst>
              </a:tr>
              <a:tr h="302650">
                <a:tc>
                  <a:txBody>
                    <a:bodyPr/>
                    <a:lstStyle/>
                    <a:p>
                      <a:pPr marL="0" lvl="0" indent="0" algn="l" rtl="0">
                        <a:spcBef>
                          <a:spcPts val="0"/>
                        </a:spcBef>
                        <a:spcAft>
                          <a:spcPts val="0"/>
                        </a:spcAft>
                        <a:buNone/>
                      </a:pPr>
                      <a:r>
                        <a:rPr lang="en-GB" sz="1000">
                          <a:latin typeface="Calibri"/>
                          <a:ea typeface="Calibri"/>
                          <a:cs typeface="Calibri"/>
                          <a:sym typeface="Calibri"/>
                        </a:rPr>
                        <a:t>DEVCO</a:t>
                      </a:r>
                      <a:endParaRPr sz="10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GB" sz="1000">
                          <a:latin typeface="Calibri"/>
                          <a:ea typeface="Calibri"/>
                          <a:cs typeface="Calibri"/>
                          <a:sym typeface="Calibri"/>
                        </a:rPr>
                        <a:t>XI-IATI-EC_DEVCO-2015%2F362-419</a:t>
                      </a:r>
                      <a:endParaRPr sz="10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GB" sz="1000">
                          <a:latin typeface="Calibri"/>
                          <a:ea typeface="Calibri"/>
                          <a:cs typeface="Calibri"/>
                          <a:sym typeface="Calibri"/>
                        </a:rPr>
                        <a:t>3,533</a:t>
                      </a:r>
                      <a:endParaRPr sz="10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GB" sz="1000">
                          <a:latin typeface="Calibri"/>
                          <a:ea typeface="Calibri"/>
                          <a:cs typeface="Calibri"/>
                          <a:sym typeface="Calibri"/>
                        </a:rPr>
                        <a:t>Consultant fees. “Child” activity.</a:t>
                      </a:r>
                      <a:endParaRPr sz="1000">
                        <a:latin typeface="Calibri"/>
                        <a:ea typeface="Calibri"/>
                        <a:cs typeface="Calibri"/>
                        <a:sym typeface="Calibri"/>
                      </a:endParaRPr>
                    </a:p>
                  </a:txBody>
                  <a:tcPr marL="91425" marR="91425" marT="91425" marB="91425"/>
                </a:tc>
                <a:extLst>
                  <a:ext uri="{0D108BD9-81ED-4DB2-BD59-A6C34878D82A}">
                    <a16:rowId xmlns:a16="http://schemas.microsoft.com/office/drawing/2014/main" val="10006"/>
                  </a:ext>
                </a:extLst>
              </a:tr>
              <a:tr h="440250">
                <a:tc>
                  <a:txBody>
                    <a:bodyPr/>
                    <a:lstStyle/>
                    <a:p>
                      <a:pPr marL="0" lvl="0" indent="0" algn="l" rtl="0">
                        <a:spcBef>
                          <a:spcPts val="0"/>
                        </a:spcBef>
                        <a:spcAft>
                          <a:spcPts val="0"/>
                        </a:spcAft>
                        <a:buNone/>
                      </a:pPr>
                      <a:r>
                        <a:rPr lang="en-GB" sz="1000">
                          <a:latin typeface="Calibri"/>
                          <a:ea typeface="Calibri"/>
                          <a:cs typeface="Calibri"/>
                          <a:sym typeface="Calibri"/>
                        </a:rPr>
                        <a:t>UN Pooled Funds</a:t>
                      </a:r>
                      <a:endParaRPr sz="10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GB" sz="1000">
                          <a:latin typeface="Calibri"/>
                          <a:ea typeface="Calibri"/>
                          <a:cs typeface="Calibri"/>
                          <a:sym typeface="Calibri"/>
                        </a:rPr>
                        <a:t>XI-IATI-UNPF-00088059</a:t>
                      </a:r>
                      <a:endParaRPr sz="10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GB" sz="1000">
                          <a:latin typeface="Calibri"/>
                          <a:ea typeface="Calibri"/>
                          <a:cs typeface="Calibri"/>
                          <a:sym typeface="Calibri"/>
                        </a:rPr>
                        <a:t>0</a:t>
                      </a:r>
                      <a:endParaRPr sz="10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GB" sz="1000">
                          <a:latin typeface="Calibri"/>
                          <a:ea typeface="Calibri"/>
                          <a:cs typeface="Calibri"/>
                          <a:sym typeface="Calibri"/>
                        </a:rPr>
                        <a:t>No contextual data.</a:t>
                      </a:r>
                      <a:endParaRPr sz="1000">
                        <a:latin typeface="Calibri"/>
                        <a:ea typeface="Calibri"/>
                        <a:cs typeface="Calibri"/>
                        <a:sym typeface="Calibri"/>
                      </a:endParaRPr>
                    </a:p>
                  </a:txBody>
                  <a:tcPr marL="91425" marR="91425" marT="91425" marB="91425"/>
                </a:tc>
                <a:extLst>
                  <a:ext uri="{0D108BD9-81ED-4DB2-BD59-A6C34878D82A}">
                    <a16:rowId xmlns:a16="http://schemas.microsoft.com/office/drawing/2014/main" val="10007"/>
                  </a:ext>
                </a:extLst>
              </a:tr>
              <a:tr h="302650">
                <a:tc>
                  <a:txBody>
                    <a:bodyPr/>
                    <a:lstStyle/>
                    <a:p>
                      <a:pPr marL="0" lvl="0" indent="0" algn="l" rtl="0">
                        <a:spcBef>
                          <a:spcPts val="0"/>
                        </a:spcBef>
                        <a:spcAft>
                          <a:spcPts val="0"/>
                        </a:spcAft>
                        <a:buNone/>
                      </a:pPr>
                      <a:r>
                        <a:rPr lang="en-GB" sz="1000">
                          <a:latin typeface="Calibri"/>
                          <a:ea typeface="Calibri"/>
                          <a:cs typeface="Calibri"/>
                          <a:sym typeface="Calibri"/>
                        </a:rPr>
                        <a:t>WHO</a:t>
                      </a:r>
                      <a:endParaRPr sz="10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GB" sz="1000">
                          <a:latin typeface="Calibri"/>
                          <a:ea typeface="Calibri"/>
                          <a:cs typeface="Calibri"/>
                          <a:sym typeface="Calibri"/>
                        </a:rPr>
                        <a:t>XM-DAC-928-LR-2016-17-06.004.AF01.LBR02</a:t>
                      </a:r>
                      <a:endParaRPr sz="10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GB" sz="1000">
                          <a:latin typeface="Calibri"/>
                          <a:ea typeface="Calibri"/>
                          <a:cs typeface="Calibri"/>
                          <a:sym typeface="Calibri"/>
                        </a:rPr>
                        <a:t>606</a:t>
                      </a:r>
                      <a:endParaRPr sz="10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GB" sz="1000">
                          <a:latin typeface="Calibri"/>
                          <a:ea typeface="Calibri"/>
                          <a:cs typeface="Calibri"/>
                          <a:sym typeface="Calibri"/>
                        </a:rPr>
                        <a:t>Insufficient contextual data.</a:t>
                      </a:r>
                      <a:endParaRPr sz="1000">
                        <a:latin typeface="Calibri"/>
                        <a:ea typeface="Calibri"/>
                        <a:cs typeface="Calibri"/>
                        <a:sym typeface="Calibri"/>
                      </a:endParaRPr>
                    </a:p>
                  </a:txBody>
                  <a:tcPr marL="91425" marR="91425" marT="91425" marB="91425"/>
                </a:tc>
                <a:extLst>
                  <a:ext uri="{0D108BD9-81ED-4DB2-BD59-A6C34878D82A}">
                    <a16:rowId xmlns:a16="http://schemas.microsoft.com/office/drawing/2014/main" val="10008"/>
                  </a:ext>
                </a:extLst>
              </a:tr>
            </a:tbl>
          </a:graphicData>
        </a:graphic>
      </p:graphicFrame>
      <p:sp>
        <p:nvSpPr>
          <p:cNvPr id="118" name="Google Shape;118;p15"/>
          <p:cNvSpPr txBox="1">
            <a:spLocks noGrp="1"/>
          </p:cNvSpPr>
          <p:nvPr>
            <p:ph type="title"/>
          </p:nvPr>
        </p:nvSpPr>
        <p:spPr>
          <a:xfrm>
            <a:off x="-616925" y="3986225"/>
            <a:ext cx="9678300" cy="857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3300"/>
              <a:buFont typeface="Trebuchet MS"/>
              <a:buNone/>
            </a:pPr>
            <a:r>
              <a:rPr lang="en-GB" sz="2000">
                <a:latin typeface="Arial"/>
                <a:ea typeface="Arial"/>
                <a:cs typeface="Arial"/>
                <a:sym typeface="Arial"/>
              </a:rPr>
              <a:t>...But is it helpful to show the user </a:t>
            </a:r>
            <a:r>
              <a:rPr lang="en-GB" sz="2000" b="1">
                <a:latin typeface="Arial"/>
                <a:ea typeface="Arial"/>
                <a:cs typeface="Arial"/>
                <a:sym typeface="Arial"/>
              </a:rPr>
              <a:t>everything</a:t>
            </a:r>
            <a:r>
              <a:rPr lang="en-GB" sz="2000">
                <a:latin typeface="Arial"/>
                <a:ea typeface="Arial"/>
                <a:cs typeface="Arial"/>
                <a:sym typeface="Arial"/>
              </a:rPr>
              <a:t> at once in a flat structure?</a:t>
            </a:r>
            <a:endParaRPr sz="200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6"/>
          <p:cNvSpPr txBox="1">
            <a:spLocks noGrp="1"/>
          </p:cNvSpPr>
          <p:nvPr>
            <p:ph type="title"/>
          </p:nvPr>
        </p:nvSpPr>
        <p:spPr>
          <a:xfrm>
            <a:off x="218850" y="286800"/>
            <a:ext cx="72537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300"/>
              <a:buFont typeface="Trebuchet MS"/>
              <a:buNone/>
            </a:pPr>
            <a:r>
              <a:rPr lang="en-GB" sz="2000">
                <a:latin typeface="Arial"/>
                <a:ea typeface="Arial"/>
                <a:cs typeface="Arial"/>
                <a:sym typeface="Arial"/>
              </a:rPr>
              <a:t>What if we let users filter out / toggle activities less than $10k?</a:t>
            </a:r>
            <a:endParaRPr sz="2000">
              <a:latin typeface="Arial"/>
              <a:ea typeface="Arial"/>
              <a:cs typeface="Arial"/>
              <a:sym typeface="Arial"/>
            </a:endParaRPr>
          </a:p>
        </p:txBody>
      </p:sp>
      <p:sp>
        <p:nvSpPr>
          <p:cNvPr id="124" name="Google Shape;124;p16" descr="Image result for starting blocks silhouette"/>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aphicFrame>
        <p:nvGraphicFramePr>
          <p:cNvPr id="125" name="Google Shape;125;p16"/>
          <p:cNvGraphicFramePr/>
          <p:nvPr/>
        </p:nvGraphicFramePr>
        <p:xfrm>
          <a:off x="1287350" y="1309113"/>
          <a:ext cx="3000000" cy="3000000"/>
        </p:xfrm>
        <a:graphic>
          <a:graphicData uri="http://schemas.openxmlformats.org/drawingml/2006/table">
            <a:tbl>
              <a:tblPr>
                <a:noFill/>
                <a:tableStyleId>{6E580093-8E55-4704-955F-F8162A8B3723}</a:tableStyleId>
              </a:tblPr>
              <a:tblGrid>
                <a:gridCol w="1599650">
                  <a:extLst>
                    <a:ext uri="{9D8B030D-6E8A-4147-A177-3AD203B41FA5}">
                      <a16:colId xmlns:a16="http://schemas.microsoft.com/office/drawing/2014/main" val="20000"/>
                    </a:ext>
                  </a:extLst>
                </a:gridCol>
                <a:gridCol w="1917975">
                  <a:extLst>
                    <a:ext uri="{9D8B030D-6E8A-4147-A177-3AD203B41FA5}">
                      <a16:colId xmlns:a16="http://schemas.microsoft.com/office/drawing/2014/main" val="20001"/>
                    </a:ext>
                  </a:extLst>
                </a:gridCol>
                <a:gridCol w="1601450">
                  <a:extLst>
                    <a:ext uri="{9D8B030D-6E8A-4147-A177-3AD203B41FA5}">
                      <a16:colId xmlns:a16="http://schemas.microsoft.com/office/drawing/2014/main" val="20002"/>
                    </a:ext>
                  </a:extLst>
                </a:gridCol>
                <a:gridCol w="1860950">
                  <a:extLst>
                    <a:ext uri="{9D8B030D-6E8A-4147-A177-3AD203B41FA5}">
                      <a16:colId xmlns:a16="http://schemas.microsoft.com/office/drawing/2014/main" val="20003"/>
                    </a:ext>
                  </a:extLst>
                </a:gridCol>
              </a:tblGrid>
              <a:tr h="302650">
                <a:tc>
                  <a:txBody>
                    <a:bodyPr/>
                    <a:lstStyle/>
                    <a:p>
                      <a:pPr marL="0" lvl="0" indent="0" algn="ctr" rtl="0">
                        <a:spcBef>
                          <a:spcPts val="0"/>
                        </a:spcBef>
                        <a:spcAft>
                          <a:spcPts val="0"/>
                        </a:spcAft>
                        <a:buNone/>
                      </a:pPr>
                      <a:r>
                        <a:rPr lang="en-GB" sz="1000" b="1">
                          <a:latin typeface="Calibri"/>
                          <a:ea typeface="Calibri"/>
                          <a:cs typeface="Calibri"/>
                          <a:sym typeface="Calibri"/>
                        </a:rPr>
                        <a:t>Recipient Country 2017</a:t>
                      </a:r>
                      <a:endParaRPr sz="1000" b="1">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GB" sz="1000" b="1">
                          <a:latin typeface="Calibri"/>
                          <a:ea typeface="Calibri"/>
                          <a:cs typeface="Calibri"/>
                          <a:sym typeface="Calibri"/>
                        </a:rPr>
                        <a:t>Total # of activities</a:t>
                      </a:r>
                      <a:endParaRPr sz="1000" b="1">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GB" sz="1000" b="1">
                          <a:latin typeface="Calibri"/>
                          <a:ea typeface="Calibri"/>
                          <a:cs typeface="Calibri"/>
                          <a:sym typeface="Calibri"/>
                        </a:rPr>
                        <a:t> </a:t>
                      </a:r>
                      <a:r>
                        <a:rPr lang="en-GB" sz="1000" b="1">
                          <a:solidFill>
                            <a:schemeClr val="dk1"/>
                          </a:solidFill>
                          <a:latin typeface="Calibri"/>
                          <a:ea typeface="Calibri"/>
                          <a:cs typeface="Calibri"/>
                          <a:sym typeface="Calibri"/>
                        </a:rPr>
                        <a:t># activities under $10k</a:t>
                      </a:r>
                      <a:endParaRPr sz="1000" b="1">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GB" sz="1000" b="1">
                          <a:latin typeface="Calibri"/>
                          <a:ea typeface="Calibri"/>
                          <a:cs typeface="Calibri"/>
                          <a:sym typeface="Calibri"/>
                        </a:rPr>
                        <a:t>% reduction</a:t>
                      </a:r>
                      <a:endParaRPr sz="1000" b="1">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302650">
                <a:tc>
                  <a:txBody>
                    <a:bodyPr/>
                    <a:lstStyle/>
                    <a:p>
                      <a:pPr marL="0" lvl="0" indent="0" algn="ctr" rtl="0">
                        <a:spcBef>
                          <a:spcPts val="0"/>
                        </a:spcBef>
                        <a:spcAft>
                          <a:spcPts val="0"/>
                        </a:spcAft>
                        <a:buNone/>
                      </a:pPr>
                      <a:r>
                        <a:rPr lang="en-GB" sz="1000">
                          <a:latin typeface="Calibri"/>
                          <a:ea typeface="Calibri"/>
                          <a:cs typeface="Calibri"/>
                          <a:sym typeface="Calibri"/>
                        </a:rPr>
                        <a:t>Afghanistan</a:t>
                      </a:r>
                      <a:endParaRPr sz="10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GB" sz="1000">
                          <a:latin typeface="Calibri"/>
                          <a:ea typeface="Calibri"/>
                          <a:cs typeface="Calibri"/>
                          <a:sym typeface="Calibri"/>
                        </a:rPr>
                        <a:t>2900</a:t>
                      </a:r>
                      <a:endParaRPr sz="10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GB" sz="1000">
                          <a:solidFill>
                            <a:schemeClr val="dk1"/>
                          </a:solidFill>
                          <a:latin typeface="Calibri"/>
                          <a:ea typeface="Calibri"/>
                          <a:cs typeface="Calibri"/>
                          <a:sym typeface="Calibri"/>
                        </a:rPr>
                        <a:t>1148</a:t>
                      </a:r>
                      <a:endParaRPr sz="10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GB" sz="1000">
                          <a:latin typeface="Calibri"/>
                          <a:ea typeface="Calibri"/>
                          <a:cs typeface="Calibri"/>
                          <a:sym typeface="Calibri"/>
                        </a:rPr>
                        <a:t>40%</a:t>
                      </a:r>
                      <a:endParaRPr sz="10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319850">
                <a:tc>
                  <a:txBody>
                    <a:bodyPr/>
                    <a:lstStyle/>
                    <a:p>
                      <a:pPr marL="0" lvl="0" indent="0" algn="ctr" rtl="0">
                        <a:spcBef>
                          <a:spcPts val="0"/>
                        </a:spcBef>
                        <a:spcAft>
                          <a:spcPts val="0"/>
                        </a:spcAft>
                        <a:buNone/>
                      </a:pPr>
                      <a:r>
                        <a:rPr lang="en-GB" sz="1000">
                          <a:latin typeface="Calibri"/>
                          <a:ea typeface="Calibri"/>
                          <a:cs typeface="Calibri"/>
                          <a:sym typeface="Calibri"/>
                        </a:rPr>
                        <a:t>Haiti</a:t>
                      </a:r>
                      <a:endParaRPr sz="10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GB" sz="1000">
                          <a:latin typeface="Calibri"/>
                          <a:ea typeface="Calibri"/>
                          <a:cs typeface="Calibri"/>
                          <a:sym typeface="Calibri"/>
                        </a:rPr>
                        <a:t>2436</a:t>
                      </a:r>
                      <a:endParaRPr sz="1000">
                        <a:latin typeface="Calibri"/>
                        <a:ea typeface="Calibri"/>
                        <a:cs typeface="Calibri"/>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en-GB" sz="1000">
                          <a:latin typeface="Calibri"/>
                          <a:ea typeface="Calibri"/>
                          <a:cs typeface="Calibri"/>
                          <a:sym typeface="Calibri"/>
                        </a:rPr>
                        <a:t>1080</a:t>
                      </a:r>
                      <a:endParaRPr sz="10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GB" sz="1000">
                          <a:latin typeface="Calibri"/>
                          <a:ea typeface="Calibri"/>
                          <a:cs typeface="Calibri"/>
                          <a:sym typeface="Calibri"/>
                        </a:rPr>
                        <a:t>44%</a:t>
                      </a:r>
                      <a:endParaRPr sz="100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302650">
                <a:tc>
                  <a:txBody>
                    <a:bodyPr/>
                    <a:lstStyle/>
                    <a:p>
                      <a:pPr marL="0" lvl="0" indent="0" algn="ctr" rtl="0">
                        <a:spcBef>
                          <a:spcPts val="0"/>
                        </a:spcBef>
                        <a:spcAft>
                          <a:spcPts val="0"/>
                        </a:spcAft>
                        <a:buNone/>
                      </a:pPr>
                      <a:r>
                        <a:rPr lang="en-GB" sz="1000">
                          <a:latin typeface="Calibri"/>
                          <a:ea typeface="Calibri"/>
                          <a:cs typeface="Calibri"/>
                          <a:sym typeface="Calibri"/>
                        </a:rPr>
                        <a:t>Ethiopia</a:t>
                      </a:r>
                      <a:endParaRPr sz="10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GB" sz="1000">
                          <a:latin typeface="Calibri"/>
                          <a:ea typeface="Calibri"/>
                          <a:cs typeface="Calibri"/>
                          <a:sym typeface="Calibri"/>
                        </a:rPr>
                        <a:t>4700</a:t>
                      </a:r>
                      <a:endParaRPr sz="10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GB" sz="1000">
                          <a:latin typeface="Calibri"/>
                          <a:ea typeface="Calibri"/>
                          <a:cs typeface="Calibri"/>
                          <a:sym typeface="Calibri"/>
                        </a:rPr>
                        <a:t>1697</a:t>
                      </a:r>
                      <a:endParaRPr sz="10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GB" sz="1000">
                          <a:latin typeface="Calibri"/>
                          <a:ea typeface="Calibri"/>
                          <a:cs typeface="Calibri"/>
                          <a:sym typeface="Calibri"/>
                        </a:rPr>
                        <a:t>36%</a:t>
                      </a:r>
                      <a:endParaRPr sz="100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302650">
                <a:tc>
                  <a:txBody>
                    <a:bodyPr/>
                    <a:lstStyle/>
                    <a:p>
                      <a:pPr marL="0" lvl="0" indent="0" algn="ctr" rtl="0">
                        <a:spcBef>
                          <a:spcPts val="0"/>
                        </a:spcBef>
                        <a:spcAft>
                          <a:spcPts val="0"/>
                        </a:spcAft>
                        <a:buNone/>
                      </a:pPr>
                      <a:r>
                        <a:rPr lang="en-GB" sz="1000">
                          <a:latin typeface="Calibri"/>
                          <a:ea typeface="Calibri"/>
                          <a:cs typeface="Calibri"/>
                          <a:sym typeface="Calibri"/>
                        </a:rPr>
                        <a:t>Liberia</a:t>
                      </a:r>
                      <a:endParaRPr sz="10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GB" sz="1000">
                          <a:latin typeface="Calibri"/>
                          <a:ea typeface="Calibri"/>
                          <a:cs typeface="Calibri"/>
                          <a:sym typeface="Calibri"/>
                        </a:rPr>
                        <a:t>1798</a:t>
                      </a:r>
                      <a:endParaRPr sz="10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GB" sz="1000">
                          <a:latin typeface="Calibri"/>
                          <a:ea typeface="Calibri"/>
                          <a:cs typeface="Calibri"/>
                          <a:sym typeface="Calibri"/>
                        </a:rPr>
                        <a:t>845</a:t>
                      </a:r>
                      <a:endParaRPr sz="10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GB" sz="1000">
                          <a:latin typeface="Calibri"/>
                          <a:ea typeface="Calibri"/>
                          <a:cs typeface="Calibri"/>
                          <a:sym typeface="Calibri"/>
                        </a:rPr>
                        <a:t>47%</a:t>
                      </a:r>
                      <a:endParaRPr sz="1000">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r h="302650">
                <a:tc>
                  <a:txBody>
                    <a:bodyPr/>
                    <a:lstStyle/>
                    <a:p>
                      <a:pPr marL="0" lvl="0" indent="0" algn="ctr" rtl="0">
                        <a:spcBef>
                          <a:spcPts val="0"/>
                        </a:spcBef>
                        <a:spcAft>
                          <a:spcPts val="0"/>
                        </a:spcAft>
                        <a:buNone/>
                      </a:pPr>
                      <a:r>
                        <a:rPr lang="en-GB" sz="1000">
                          <a:latin typeface="Calibri"/>
                          <a:ea typeface="Calibri"/>
                          <a:cs typeface="Calibri"/>
                          <a:sym typeface="Calibri"/>
                        </a:rPr>
                        <a:t>Cambodia</a:t>
                      </a:r>
                      <a:endParaRPr sz="10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GB" sz="1000">
                          <a:latin typeface="Calibri"/>
                          <a:ea typeface="Calibri"/>
                          <a:cs typeface="Calibri"/>
                          <a:sym typeface="Calibri"/>
                        </a:rPr>
                        <a:t>1929</a:t>
                      </a:r>
                      <a:endParaRPr sz="10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GB" sz="1000">
                          <a:latin typeface="Calibri"/>
                          <a:ea typeface="Calibri"/>
                          <a:cs typeface="Calibri"/>
                          <a:sym typeface="Calibri"/>
                        </a:rPr>
                        <a:t>671</a:t>
                      </a:r>
                      <a:endParaRPr sz="10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GB" sz="1000">
                          <a:latin typeface="Calibri"/>
                          <a:ea typeface="Calibri"/>
                          <a:cs typeface="Calibri"/>
                          <a:sym typeface="Calibri"/>
                        </a:rPr>
                        <a:t>35%</a:t>
                      </a:r>
                      <a:endParaRPr sz="1000">
                        <a:latin typeface="Calibri"/>
                        <a:ea typeface="Calibri"/>
                        <a:cs typeface="Calibri"/>
                        <a:sym typeface="Calibri"/>
                      </a:endParaRPr>
                    </a:p>
                  </a:txBody>
                  <a:tcPr marL="91425" marR="91425" marT="91425" marB="91425"/>
                </a:tc>
                <a:extLst>
                  <a:ext uri="{0D108BD9-81ED-4DB2-BD59-A6C34878D82A}">
                    <a16:rowId xmlns:a16="http://schemas.microsoft.com/office/drawing/2014/main" val="10005"/>
                  </a:ext>
                </a:extLst>
              </a:tr>
            </a:tbl>
          </a:graphicData>
        </a:graphic>
      </p:graphicFrame>
      <p:sp>
        <p:nvSpPr>
          <p:cNvPr id="126" name="Google Shape;126;p16"/>
          <p:cNvSpPr txBox="1">
            <a:spLocks noGrp="1"/>
          </p:cNvSpPr>
          <p:nvPr>
            <p:ph type="title"/>
          </p:nvPr>
        </p:nvSpPr>
        <p:spPr>
          <a:xfrm>
            <a:off x="218850" y="3773200"/>
            <a:ext cx="8811000" cy="8574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3300"/>
              <a:buFont typeface="Trebuchet MS"/>
              <a:buNone/>
            </a:pPr>
            <a:r>
              <a:rPr lang="en-GB" sz="2000">
                <a:latin typeface="Arial"/>
                <a:ea typeface="Arial"/>
                <a:cs typeface="Arial"/>
                <a:sym typeface="Arial"/>
              </a:rPr>
              <a:t>...This will make results more usable but will it make them less useful? What other methods could we use as well / instead?</a:t>
            </a:r>
            <a:endParaRPr sz="200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300"/>
              <a:buFont typeface="Trebuchet MS"/>
              <a:buNone/>
            </a:pPr>
            <a:r>
              <a:rPr lang="en-GB"/>
              <a:t>Some reflections…</a:t>
            </a:r>
            <a:endParaRPr/>
          </a:p>
        </p:txBody>
      </p:sp>
      <p:sp>
        <p:nvSpPr>
          <p:cNvPr id="132" name="Google Shape;132;p17"/>
          <p:cNvSpPr txBox="1"/>
          <p:nvPr/>
        </p:nvSpPr>
        <p:spPr>
          <a:xfrm>
            <a:off x="811658" y="1108870"/>
            <a:ext cx="7875000" cy="3416400"/>
          </a:xfrm>
          <a:prstGeom prst="rect">
            <a:avLst/>
          </a:prstGeom>
          <a:noFill/>
          <a:ln>
            <a:noFill/>
          </a:ln>
        </p:spPr>
        <p:txBody>
          <a:bodyPr spcFirstLastPara="1" wrap="square" lIns="91425" tIns="45700" rIns="91425" bIns="45700" anchor="t" anchorCtr="0">
            <a:noAutofit/>
          </a:bodyPr>
          <a:lstStyle/>
          <a:p>
            <a:pPr marL="285750" marR="0" lvl="0" indent="-273050" algn="l" rtl="0">
              <a:lnSpc>
                <a:spcPct val="100000"/>
              </a:lnSpc>
              <a:spcBef>
                <a:spcPts val="0"/>
              </a:spcBef>
              <a:spcAft>
                <a:spcPts val="0"/>
              </a:spcAft>
              <a:buClr>
                <a:srgbClr val="000000"/>
              </a:buClr>
              <a:buSzPts val="1600"/>
              <a:buChar char="•"/>
            </a:pPr>
            <a:r>
              <a:rPr lang="en-GB" sz="1600" b="1"/>
              <a:t>Lots of useful information is available. </a:t>
            </a:r>
            <a:r>
              <a:rPr lang="en-GB" sz="1600"/>
              <a:t>Even if this data is not as granular as we’d like; titles, descriptions and documents can provide a good ‘starting point’ for understanding who is doing what.</a:t>
            </a:r>
            <a:endParaRPr sz="1600"/>
          </a:p>
          <a:p>
            <a:pPr marL="457200" marR="0" lvl="0" indent="0" algn="l" rtl="0">
              <a:lnSpc>
                <a:spcPct val="100000"/>
              </a:lnSpc>
              <a:spcBef>
                <a:spcPts val="0"/>
              </a:spcBef>
              <a:spcAft>
                <a:spcPts val="0"/>
              </a:spcAft>
              <a:buNone/>
            </a:pPr>
            <a:endParaRPr sz="1600"/>
          </a:p>
          <a:p>
            <a:pPr marL="285750" marR="0" lvl="0" indent="-273050" algn="l" rtl="0">
              <a:lnSpc>
                <a:spcPct val="100000"/>
              </a:lnSpc>
              <a:spcBef>
                <a:spcPts val="0"/>
              </a:spcBef>
              <a:spcAft>
                <a:spcPts val="0"/>
              </a:spcAft>
              <a:buSzPts val="1600"/>
              <a:buChar char="•"/>
            </a:pPr>
            <a:r>
              <a:rPr lang="en-GB" sz="1600" b="1"/>
              <a:t>However, it’s being drowned out. </a:t>
            </a:r>
            <a:r>
              <a:rPr lang="en-GB" sz="1600"/>
              <a:t>It just isn’t helpful to receive hundreds or thousands of returns, with no easy way of narrowing your search further. </a:t>
            </a:r>
            <a:endParaRPr sz="1600"/>
          </a:p>
          <a:p>
            <a:pPr marL="0" marR="0" lvl="0" indent="0" algn="l" rtl="0">
              <a:lnSpc>
                <a:spcPct val="100000"/>
              </a:lnSpc>
              <a:spcBef>
                <a:spcPts val="0"/>
              </a:spcBef>
              <a:spcAft>
                <a:spcPts val="0"/>
              </a:spcAft>
              <a:buNone/>
            </a:pPr>
            <a:endParaRPr sz="1600"/>
          </a:p>
          <a:p>
            <a:pPr marL="285750" marR="0" lvl="0" indent="-273050" algn="l" rtl="0">
              <a:lnSpc>
                <a:spcPct val="100000"/>
              </a:lnSpc>
              <a:spcBef>
                <a:spcPts val="0"/>
              </a:spcBef>
              <a:spcAft>
                <a:spcPts val="0"/>
              </a:spcAft>
              <a:buClr>
                <a:srgbClr val="000000"/>
              </a:buClr>
              <a:buSzPts val="1600"/>
              <a:buChar char="•"/>
            </a:pPr>
            <a:r>
              <a:rPr lang="en-GB" sz="1600" b="1"/>
              <a:t>Data users = people: </a:t>
            </a:r>
            <a:r>
              <a:rPr lang="en-GB" sz="1600"/>
              <a:t>Would you spend five hours looking through activities to determine which ones are useful? </a:t>
            </a:r>
            <a:br>
              <a:rPr lang="en-GB" sz="1600"/>
            </a:br>
            <a:endParaRPr sz="1600"/>
          </a:p>
          <a:p>
            <a:pPr marL="285750" marR="0" lvl="0" indent="-273050" algn="l" rtl="0">
              <a:lnSpc>
                <a:spcPct val="100000"/>
              </a:lnSpc>
              <a:spcBef>
                <a:spcPts val="0"/>
              </a:spcBef>
              <a:spcAft>
                <a:spcPts val="0"/>
              </a:spcAft>
              <a:buClr>
                <a:srgbClr val="000000"/>
              </a:buClr>
              <a:buSzPts val="1600"/>
              <a:buChar char="•"/>
            </a:pPr>
            <a:r>
              <a:rPr lang="en-GB" sz="1600" b="1"/>
              <a:t>Data quality isn’t the only barrier: </a:t>
            </a:r>
            <a:r>
              <a:rPr lang="en-GB" sz="1600"/>
              <a:t>As data quality improves, our methods of access must be explored with a more critical lens. </a:t>
            </a:r>
            <a:br>
              <a:rPr lang="en-GB" sz="1600"/>
            </a:br>
            <a:endParaRPr sz="1600"/>
          </a:p>
          <a:p>
            <a:pPr marL="457200" marR="0" lvl="0" indent="0" algn="l" rtl="0">
              <a:lnSpc>
                <a:spcPct val="100000"/>
              </a:lnSpc>
              <a:spcBef>
                <a:spcPts val="0"/>
              </a:spcBef>
              <a:spcAft>
                <a:spcPts val="0"/>
              </a:spcAft>
              <a:buNone/>
            </a:pPr>
            <a:endParaRPr sz="1600"/>
          </a:p>
          <a:p>
            <a:pPr marL="457200" marR="0" lvl="0" indent="0" algn="l" rtl="0">
              <a:lnSpc>
                <a:spcPct val="100000"/>
              </a:lnSpc>
              <a:spcBef>
                <a:spcPts val="0"/>
              </a:spcBef>
              <a:spcAft>
                <a:spcPts val="0"/>
              </a:spcAft>
              <a:buNone/>
            </a:pPr>
            <a:endParaRPr/>
          </a:p>
          <a:p>
            <a:pPr marL="457200" marR="0" lvl="0" indent="0" algn="l" rtl="0">
              <a:lnSpc>
                <a:spcPct val="100000"/>
              </a:lnSpc>
              <a:spcBef>
                <a:spcPts val="0"/>
              </a:spcBef>
              <a:spcAft>
                <a:spcPts val="0"/>
              </a:spcAft>
              <a:buNone/>
            </a:pPr>
            <a:endParaRPr/>
          </a:p>
          <a:p>
            <a:pPr marL="457200" marR="0" lvl="0" indent="0" algn="l" rtl="0">
              <a:lnSpc>
                <a:spcPct val="100000"/>
              </a:lnSpc>
              <a:spcBef>
                <a:spcPts val="0"/>
              </a:spcBef>
              <a:spcAft>
                <a:spcPts val="0"/>
              </a:spcAft>
              <a:buNone/>
            </a:pPr>
            <a:endParaRPr b="0" i="0" u="none" strike="noStrike" cap="none">
              <a:solidFill>
                <a:srgbClr val="000000"/>
              </a:solidFill>
              <a:latin typeface="Arial"/>
              <a:ea typeface="Arial"/>
              <a:cs typeface="Arial"/>
              <a:sym typeface="Arial"/>
            </a:endParaRPr>
          </a:p>
        </p:txBody>
      </p:sp>
      <p:pic>
        <p:nvPicPr>
          <p:cNvPr id="133" name="Google Shape;133;p17"/>
          <p:cNvPicPr preferRelativeResize="0"/>
          <p:nvPr/>
        </p:nvPicPr>
        <p:blipFill>
          <a:blip r:embed="rId3">
            <a:alphaModFix/>
          </a:blip>
          <a:stretch>
            <a:fillRect/>
          </a:stretch>
        </p:blipFill>
        <p:spPr>
          <a:xfrm>
            <a:off x="155563" y="4381500"/>
            <a:ext cx="2390775" cy="762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8"/>
          <p:cNvSpPr txBox="1">
            <a:spLocks noGrp="1"/>
          </p:cNvSpPr>
          <p:nvPr>
            <p:ph type="title"/>
          </p:nvPr>
        </p:nvSpPr>
        <p:spPr>
          <a:xfrm>
            <a:off x="457200" y="205979"/>
            <a:ext cx="8229600" cy="857400"/>
          </a:xfrm>
          <a:prstGeom prst="rect">
            <a:avLst/>
          </a:prstGeom>
        </p:spPr>
        <p:txBody>
          <a:bodyPr spcFirstLastPara="1" wrap="square" lIns="91425" tIns="45700" rIns="91425" bIns="45700" anchor="ctr" anchorCtr="0">
            <a:noAutofit/>
          </a:bodyPr>
          <a:lstStyle/>
          <a:p>
            <a:pPr marL="457200" lvl="0" indent="0" algn="l" rtl="0">
              <a:spcBef>
                <a:spcPts val="0"/>
              </a:spcBef>
              <a:spcAft>
                <a:spcPts val="0"/>
              </a:spcAft>
              <a:buNone/>
            </a:pPr>
            <a:r>
              <a:rPr lang="en-GB" sz="1800">
                <a:latin typeface="Arial"/>
                <a:ea typeface="Arial"/>
                <a:cs typeface="Arial"/>
                <a:sym typeface="Arial"/>
              </a:rPr>
              <a:t>2. Case Study: A Publisher’s Perspective on Publishing IATI Activities - </a:t>
            </a:r>
            <a:r>
              <a:rPr lang="en-GB" sz="1800" i="1">
                <a:latin typeface="Arial"/>
                <a:ea typeface="Arial"/>
                <a:cs typeface="Arial"/>
                <a:sym typeface="Arial"/>
              </a:rPr>
              <a:t>Challenges in using accounting data as a source for IATI</a:t>
            </a:r>
            <a:endParaRPr/>
          </a:p>
        </p:txBody>
      </p:sp>
      <p:pic>
        <p:nvPicPr>
          <p:cNvPr id="139" name="Google Shape;139;p18"/>
          <p:cNvPicPr preferRelativeResize="0"/>
          <p:nvPr/>
        </p:nvPicPr>
        <p:blipFill>
          <a:blip r:embed="rId3">
            <a:alphaModFix/>
          </a:blip>
          <a:stretch>
            <a:fillRect/>
          </a:stretch>
        </p:blipFill>
        <p:spPr>
          <a:xfrm>
            <a:off x="155563" y="4381500"/>
            <a:ext cx="2390775" cy="762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9"/>
          <p:cNvSpPr txBox="1">
            <a:spLocks noGrp="1"/>
          </p:cNvSpPr>
          <p:nvPr>
            <p:ph type="title"/>
          </p:nvPr>
        </p:nvSpPr>
        <p:spPr>
          <a:xfrm>
            <a:off x="457200" y="205979"/>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t>Accounting Data as a Foundation for IATI</a:t>
            </a:r>
            <a:endParaRPr/>
          </a:p>
        </p:txBody>
      </p:sp>
      <p:sp>
        <p:nvSpPr>
          <p:cNvPr id="145" name="Google Shape;145;p19"/>
          <p:cNvSpPr txBox="1"/>
          <p:nvPr/>
        </p:nvSpPr>
        <p:spPr>
          <a:xfrm>
            <a:off x="705475" y="1218525"/>
            <a:ext cx="7862700" cy="3000000"/>
          </a:xfrm>
          <a:prstGeom prst="rect">
            <a:avLst/>
          </a:prstGeom>
          <a:noFill/>
          <a:ln>
            <a:noFill/>
          </a:ln>
        </p:spPr>
        <p:txBody>
          <a:bodyPr spcFirstLastPara="1" wrap="square" lIns="91425" tIns="91425" rIns="91425" bIns="91425" anchor="ctr" anchorCtr="0">
            <a:noAutofit/>
          </a:bodyPr>
          <a:lstStyle/>
          <a:p>
            <a:pPr marL="342900" lvl="0" indent="-342900" algn="l" rtl="0">
              <a:spcBef>
                <a:spcPts val="0"/>
              </a:spcBef>
              <a:spcAft>
                <a:spcPts val="0"/>
              </a:spcAft>
              <a:buClr>
                <a:schemeClr val="dk1"/>
              </a:buClr>
              <a:buSzPts val="1800"/>
              <a:buFont typeface="Trebuchet MS"/>
              <a:buChar char="●"/>
            </a:pPr>
            <a:r>
              <a:rPr lang="en-GB" sz="1800">
                <a:solidFill>
                  <a:schemeClr val="dk1"/>
                </a:solidFill>
              </a:rPr>
              <a:t>MCC is required to use its accounting data for the basis of its IATI reporting.  We append programmatic data to this foundation.</a:t>
            </a:r>
            <a:endParaRPr sz="1800">
              <a:solidFill>
                <a:schemeClr val="dk1"/>
              </a:solidFill>
            </a:endParaRPr>
          </a:p>
          <a:p>
            <a:pPr marL="457200" lvl="0" indent="0" algn="l" rtl="0">
              <a:spcBef>
                <a:spcPts val="0"/>
              </a:spcBef>
              <a:spcAft>
                <a:spcPts val="0"/>
              </a:spcAft>
              <a:buNone/>
            </a:pPr>
            <a:endParaRPr sz="1800">
              <a:solidFill>
                <a:schemeClr val="dk1"/>
              </a:solidFill>
            </a:endParaRPr>
          </a:p>
          <a:p>
            <a:pPr marL="342900" lvl="0" indent="-342900" algn="l" rtl="0">
              <a:spcBef>
                <a:spcPts val="0"/>
              </a:spcBef>
              <a:spcAft>
                <a:spcPts val="0"/>
              </a:spcAft>
              <a:buClr>
                <a:schemeClr val="dk1"/>
              </a:buClr>
              <a:buSzPts val="1800"/>
              <a:buChar char="●"/>
            </a:pPr>
            <a:r>
              <a:rPr lang="en-GB" sz="1800">
                <a:solidFill>
                  <a:schemeClr val="dk1"/>
                </a:solidFill>
              </a:rPr>
              <a:t>Consistent financial reporting is critical so that no matter where a user accesses information about our activities, the financial data is consistent</a:t>
            </a:r>
            <a:endParaRPr sz="1800">
              <a:solidFill>
                <a:schemeClr val="dk1"/>
              </a:solidFill>
            </a:endParaRPr>
          </a:p>
          <a:p>
            <a:pPr marL="457200" lvl="0" indent="0" algn="l" rtl="0">
              <a:spcBef>
                <a:spcPts val="0"/>
              </a:spcBef>
              <a:spcAft>
                <a:spcPts val="0"/>
              </a:spcAft>
              <a:buNone/>
            </a:pPr>
            <a:endParaRPr sz="1800">
              <a:solidFill>
                <a:schemeClr val="dk1"/>
              </a:solidFill>
            </a:endParaRPr>
          </a:p>
          <a:p>
            <a:pPr marL="342900" lvl="0" indent="-342900" algn="l" rtl="0">
              <a:spcBef>
                <a:spcPts val="0"/>
              </a:spcBef>
              <a:spcAft>
                <a:spcPts val="0"/>
              </a:spcAft>
              <a:buClr>
                <a:schemeClr val="dk1"/>
              </a:buClr>
              <a:buSzPts val="1800"/>
              <a:buChar char="●"/>
            </a:pPr>
            <a:r>
              <a:rPr lang="en-GB" sz="1800">
                <a:solidFill>
                  <a:schemeClr val="dk1"/>
                </a:solidFill>
              </a:rPr>
              <a:t>Our process ensures consistent financial reporting but accounting data can be “messy.”</a:t>
            </a:r>
            <a:endParaRPr sz="1800">
              <a:solidFill>
                <a:schemeClr val="dk1"/>
              </a:solidFill>
            </a:endParaRPr>
          </a:p>
          <a:p>
            <a:pPr marL="457200" lvl="0" indent="0" algn="l" rtl="0">
              <a:spcBef>
                <a:spcPts val="0"/>
              </a:spcBef>
              <a:spcAft>
                <a:spcPts val="0"/>
              </a:spcAft>
              <a:buNone/>
            </a:pPr>
            <a:endParaRPr sz="1800">
              <a:solidFill>
                <a:schemeClr val="dk1"/>
              </a:solidFill>
            </a:endParaRPr>
          </a:p>
          <a:p>
            <a:pPr marL="342900" lvl="0" indent="-342900" algn="l" rtl="0">
              <a:spcBef>
                <a:spcPts val="0"/>
              </a:spcBef>
              <a:spcAft>
                <a:spcPts val="0"/>
              </a:spcAft>
              <a:buClr>
                <a:schemeClr val="dk1"/>
              </a:buClr>
              <a:buSzPts val="1800"/>
              <a:buChar char="●"/>
            </a:pPr>
            <a:r>
              <a:rPr lang="en-GB" sz="1800">
                <a:solidFill>
                  <a:schemeClr val="dk1"/>
                </a:solidFill>
              </a:rPr>
              <a:t>Visualizations could be a pragmatic solution to allow users to surface “true” activities more quickly while allowing the publisher to publish comprehensive financial data</a:t>
            </a:r>
            <a:endParaRPr sz="1800">
              <a:solidFill>
                <a:schemeClr val="dk1"/>
              </a:solidFill>
            </a:endParaRPr>
          </a:p>
        </p:txBody>
      </p:sp>
      <p:pic>
        <p:nvPicPr>
          <p:cNvPr id="146" name="Google Shape;146;p19"/>
          <p:cNvPicPr preferRelativeResize="0"/>
          <p:nvPr/>
        </p:nvPicPr>
        <p:blipFill>
          <a:blip r:embed="rId3">
            <a:alphaModFix/>
          </a:blip>
          <a:stretch>
            <a:fillRect/>
          </a:stretch>
        </p:blipFill>
        <p:spPr>
          <a:xfrm>
            <a:off x="155563" y="4381500"/>
            <a:ext cx="2390775" cy="762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0"/>
          <p:cNvPicPr preferRelativeResize="0"/>
          <p:nvPr/>
        </p:nvPicPr>
        <p:blipFill>
          <a:blip r:embed="rId3">
            <a:alphaModFix/>
          </a:blip>
          <a:stretch>
            <a:fillRect/>
          </a:stretch>
        </p:blipFill>
        <p:spPr>
          <a:xfrm>
            <a:off x="110638" y="1072125"/>
            <a:ext cx="8922725" cy="3079925"/>
          </a:xfrm>
          <a:prstGeom prst="rect">
            <a:avLst/>
          </a:prstGeom>
          <a:noFill/>
          <a:ln>
            <a:noFill/>
          </a:ln>
        </p:spPr>
      </p:pic>
      <p:sp>
        <p:nvSpPr>
          <p:cNvPr id="152" name="Google Shape;152;p20"/>
          <p:cNvSpPr txBox="1">
            <a:spLocks noGrp="1"/>
          </p:cNvSpPr>
          <p:nvPr>
            <p:ph type="title"/>
          </p:nvPr>
        </p:nvSpPr>
        <p:spPr>
          <a:xfrm>
            <a:off x="457200" y="205979"/>
            <a:ext cx="82296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Liberia Compact Example</a:t>
            </a:r>
            <a:endParaRPr/>
          </a:p>
        </p:txBody>
      </p:sp>
      <p:pic>
        <p:nvPicPr>
          <p:cNvPr id="153" name="Google Shape;153;p20"/>
          <p:cNvPicPr preferRelativeResize="0"/>
          <p:nvPr/>
        </p:nvPicPr>
        <p:blipFill>
          <a:blip r:embed="rId4">
            <a:alphaModFix/>
          </a:blip>
          <a:stretch>
            <a:fillRect/>
          </a:stretch>
        </p:blipFill>
        <p:spPr>
          <a:xfrm>
            <a:off x="155563" y="4381500"/>
            <a:ext cx="2390775" cy="762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1"/>
          <p:cNvSpPr txBox="1">
            <a:spLocks noGrp="1"/>
          </p:cNvSpPr>
          <p:nvPr>
            <p:ph type="title"/>
          </p:nvPr>
        </p:nvSpPr>
        <p:spPr>
          <a:xfrm>
            <a:off x="457200" y="205975"/>
            <a:ext cx="84957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3000"/>
              <a:t>What context do we provide for these activities?</a:t>
            </a:r>
            <a:endParaRPr sz="3000"/>
          </a:p>
        </p:txBody>
      </p:sp>
      <p:sp>
        <p:nvSpPr>
          <p:cNvPr id="159" name="Google Shape;159;p21"/>
          <p:cNvSpPr txBox="1"/>
          <p:nvPr/>
        </p:nvSpPr>
        <p:spPr>
          <a:xfrm>
            <a:off x="731125" y="1170275"/>
            <a:ext cx="7837200" cy="2972100"/>
          </a:xfrm>
          <a:prstGeom prst="rect">
            <a:avLst/>
          </a:prstGeom>
          <a:noFill/>
          <a:ln>
            <a:noFill/>
          </a:ln>
        </p:spPr>
        <p:txBody>
          <a:bodyPr spcFirstLastPara="1" wrap="square" lIns="91425" tIns="91425" rIns="91425" bIns="91425" anchor="ctr" anchorCtr="0">
            <a:noAutofit/>
          </a:bodyPr>
          <a:lstStyle/>
          <a:p>
            <a:pPr marL="342900" lvl="0" indent="-342900" algn="l" rtl="0">
              <a:spcBef>
                <a:spcPts val="0"/>
              </a:spcBef>
              <a:spcAft>
                <a:spcPts val="0"/>
              </a:spcAft>
              <a:buClr>
                <a:schemeClr val="dk1"/>
              </a:buClr>
              <a:buSzPts val="1800"/>
              <a:buFont typeface="Trebuchet MS"/>
              <a:buChar char="●"/>
            </a:pPr>
            <a:r>
              <a:rPr lang="en-GB" sz="1800">
                <a:solidFill>
                  <a:schemeClr val="dk1"/>
                </a:solidFill>
              </a:rPr>
              <a:t>Coded as Sector Not Specified</a:t>
            </a:r>
            <a:endParaRPr sz="1800">
              <a:solidFill>
                <a:schemeClr val="dk1"/>
              </a:solidFill>
            </a:endParaRPr>
          </a:p>
          <a:p>
            <a:pPr marL="457200" lvl="0" indent="0" algn="l" rtl="0">
              <a:spcBef>
                <a:spcPts val="0"/>
              </a:spcBef>
              <a:spcAft>
                <a:spcPts val="0"/>
              </a:spcAft>
              <a:buNone/>
            </a:pPr>
            <a:endParaRPr sz="1800">
              <a:solidFill>
                <a:schemeClr val="dk1"/>
              </a:solidFill>
            </a:endParaRPr>
          </a:p>
          <a:p>
            <a:pPr marL="342900" lvl="0" indent="-342900" algn="l" rtl="0">
              <a:spcBef>
                <a:spcPts val="0"/>
              </a:spcBef>
              <a:spcAft>
                <a:spcPts val="0"/>
              </a:spcAft>
              <a:buClr>
                <a:schemeClr val="dk1"/>
              </a:buClr>
              <a:buSzPts val="1800"/>
              <a:buChar char="●"/>
            </a:pPr>
            <a:r>
              <a:rPr lang="en-GB" sz="1800">
                <a:solidFill>
                  <a:schemeClr val="dk1"/>
                </a:solidFill>
              </a:rPr>
              <a:t>Activity has a status of “cancelled” and a cancelled date</a:t>
            </a:r>
            <a:endParaRPr sz="1800">
              <a:solidFill>
                <a:schemeClr val="dk1"/>
              </a:solidFill>
            </a:endParaRPr>
          </a:p>
          <a:p>
            <a:pPr marL="457200" lvl="0" indent="0" algn="l" rtl="0">
              <a:spcBef>
                <a:spcPts val="0"/>
              </a:spcBef>
              <a:spcAft>
                <a:spcPts val="0"/>
              </a:spcAft>
              <a:buNone/>
            </a:pPr>
            <a:endParaRPr sz="1800">
              <a:solidFill>
                <a:schemeClr val="dk1"/>
              </a:solidFill>
            </a:endParaRPr>
          </a:p>
          <a:p>
            <a:pPr marL="342900" lvl="0" indent="-342900" algn="l" rtl="0">
              <a:spcBef>
                <a:spcPts val="0"/>
              </a:spcBef>
              <a:spcAft>
                <a:spcPts val="0"/>
              </a:spcAft>
              <a:buClr>
                <a:schemeClr val="dk1"/>
              </a:buClr>
              <a:buSzPts val="1800"/>
              <a:buChar char="●"/>
            </a:pPr>
            <a:r>
              <a:rPr lang="en-GB" sz="1800">
                <a:solidFill>
                  <a:schemeClr val="dk1"/>
                </a:solidFill>
              </a:rPr>
              <a:t>Activity descriptions:</a:t>
            </a:r>
            <a:endParaRPr sz="1800">
              <a:solidFill>
                <a:schemeClr val="dk1"/>
              </a:solidFill>
            </a:endParaRPr>
          </a:p>
          <a:p>
            <a:pPr marL="914400" lvl="1" indent="-317500" algn="l" rtl="0">
              <a:spcBef>
                <a:spcPts val="0"/>
              </a:spcBef>
              <a:spcAft>
                <a:spcPts val="0"/>
              </a:spcAft>
              <a:buClr>
                <a:schemeClr val="dk1"/>
              </a:buClr>
              <a:buSzPts val="1400"/>
              <a:buChar char="○"/>
            </a:pPr>
            <a:r>
              <a:rPr lang="en-GB">
                <a:solidFill>
                  <a:schemeClr val="dk1"/>
                </a:solidFill>
              </a:rPr>
              <a:t>This activity was used in the past for accounting purposes but it is not currently an active activity for the program.  It has no funds either committed or disbursed against it and has a sector code of 99810 (sector not specified). </a:t>
            </a:r>
            <a:endParaRPr>
              <a:solidFill>
                <a:schemeClr val="dk1"/>
              </a:solidFill>
            </a:endParaRPr>
          </a:p>
          <a:p>
            <a:pPr marL="914400" lvl="1" indent="-317500" algn="l" rtl="0">
              <a:spcBef>
                <a:spcPts val="0"/>
              </a:spcBef>
              <a:spcAft>
                <a:spcPts val="0"/>
              </a:spcAft>
              <a:buClr>
                <a:schemeClr val="dk1"/>
              </a:buClr>
              <a:buSzPts val="1400"/>
              <a:buChar char="○"/>
            </a:pPr>
            <a:r>
              <a:rPr lang="en-GB">
                <a:solidFill>
                  <a:schemeClr val="dk1"/>
                </a:solidFill>
              </a:rPr>
              <a:t>Pending subsequent report: Non-allocated funds requested by the MCA which have yet to be reallocated to a project/activity by the MCA on their financial reports.</a:t>
            </a:r>
            <a:endParaRPr>
              <a:solidFill>
                <a:schemeClr val="dk1"/>
              </a:solidFill>
            </a:endParaRPr>
          </a:p>
          <a:p>
            <a:pPr marL="457200" lvl="0" indent="0" algn="l" rtl="0">
              <a:spcBef>
                <a:spcPts val="0"/>
              </a:spcBef>
              <a:spcAft>
                <a:spcPts val="0"/>
              </a:spcAft>
              <a:buNone/>
            </a:pPr>
            <a:endParaRPr sz="1800">
              <a:solidFill>
                <a:schemeClr val="dk1"/>
              </a:solidFill>
            </a:endParaRPr>
          </a:p>
          <a:p>
            <a:pPr marL="342900" lvl="0" indent="-342900" algn="l" rtl="0">
              <a:spcBef>
                <a:spcPts val="0"/>
              </a:spcBef>
              <a:spcAft>
                <a:spcPts val="0"/>
              </a:spcAft>
              <a:buClr>
                <a:schemeClr val="dk1"/>
              </a:buClr>
              <a:buSzPts val="1800"/>
              <a:buChar char="●"/>
            </a:pPr>
            <a:r>
              <a:rPr lang="en-GB" sz="1800" b="1" i="1">
                <a:solidFill>
                  <a:schemeClr val="dk1"/>
                </a:solidFill>
              </a:rPr>
              <a:t>This additional context wasn’t enough to provide PWYF the ability to easily filter out these activities in their research.</a:t>
            </a:r>
            <a:endParaRPr sz="1800" b="1" i="1">
              <a:solidFill>
                <a:schemeClr val="dk1"/>
              </a:solidFill>
            </a:endParaRPr>
          </a:p>
        </p:txBody>
      </p:sp>
      <p:pic>
        <p:nvPicPr>
          <p:cNvPr id="160" name="Google Shape;160;p21"/>
          <p:cNvPicPr preferRelativeResize="0"/>
          <p:nvPr/>
        </p:nvPicPr>
        <p:blipFill>
          <a:blip r:embed="rId3">
            <a:alphaModFix/>
          </a:blip>
          <a:stretch>
            <a:fillRect/>
          </a:stretch>
        </p:blipFill>
        <p:spPr>
          <a:xfrm>
            <a:off x="141213" y="4381500"/>
            <a:ext cx="2390775" cy="762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2"/>
          <p:cNvSpPr txBox="1">
            <a:spLocks noGrp="1"/>
          </p:cNvSpPr>
          <p:nvPr>
            <p:ph type="title"/>
          </p:nvPr>
        </p:nvSpPr>
        <p:spPr>
          <a:xfrm>
            <a:off x="457200" y="-22621"/>
            <a:ext cx="8229600" cy="857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300"/>
              <a:buFont typeface="Trebuchet MS"/>
              <a:buNone/>
            </a:pPr>
            <a:r>
              <a:rPr lang="en-GB"/>
              <a:t>Discussion Topics</a:t>
            </a:r>
            <a:endParaRPr/>
          </a:p>
        </p:txBody>
      </p:sp>
      <p:sp>
        <p:nvSpPr>
          <p:cNvPr id="166" name="Google Shape;166;p22"/>
          <p:cNvSpPr txBox="1"/>
          <p:nvPr/>
        </p:nvSpPr>
        <p:spPr>
          <a:xfrm>
            <a:off x="858900" y="723000"/>
            <a:ext cx="7426200" cy="32403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00000"/>
              </a:lnSpc>
              <a:spcBef>
                <a:spcPts val="0"/>
              </a:spcBef>
              <a:spcAft>
                <a:spcPts val="0"/>
              </a:spcAft>
              <a:buSzPts val="1800"/>
              <a:buFont typeface="Arial" panose="020B0604020202020204" pitchFamily="34" charset="0"/>
              <a:buChar char="•"/>
            </a:pPr>
            <a:r>
              <a:rPr lang="en-GB" sz="1800" dirty="0"/>
              <a:t>For End Users: We have an assumption that the number of activities in IATI make it challenging to use IATI data.  Have you encountered this issue?  </a:t>
            </a:r>
            <a:endParaRPr sz="1800" dirty="0"/>
          </a:p>
          <a:p>
            <a:pPr marL="742950" marR="0" lvl="0" indent="-285750" algn="l" rtl="0">
              <a:lnSpc>
                <a:spcPct val="100000"/>
              </a:lnSpc>
              <a:spcBef>
                <a:spcPts val="0"/>
              </a:spcBef>
              <a:spcAft>
                <a:spcPts val="0"/>
              </a:spcAft>
              <a:buFont typeface="Arial" panose="020B0604020202020204" pitchFamily="34" charset="0"/>
              <a:buChar char="•"/>
            </a:pPr>
            <a:endParaRPr sz="1800" dirty="0"/>
          </a:p>
          <a:p>
            <a:pPr marL="457200" marR="0" lvl="0" indent="-342900" algn="l" rtl="0">
              <a:lnSpc>
                <a:spcPct val="100000"/>
              </a:lnSpc>
              <a:spcBef>
                <a:spcPts val="0"/>
              </a:spcBef>
              <a:spcAft>
                <a:spcPts val="0"/>
              </a:spcAft>
              <a:buSzPts val="1800"/>
              <a:buFont typeface="Arial" panose="020B0604020202020204" pitchFamily="34" charset="0"/>
              <a:buChar char="•"/>
            </a:pPr>
            <a:r>
              <a:rPr lang="en-GB" sz="1800" dirty="0"/>
              <a:t>For Publishers: Do other publishers have similar issues publishing data?  If so, how do they address them in their data?</a:t>
            </a:r>
            <a:endParaRPr sz="1800" dirty="0"/>
          </a:p>
          <a:p>
            <a:pPr marL="742950" marR="0" lvl="0" indent="-285750" algn="l" rtl="0">
              <a:lnSpc>
                <a:spcPct val="100000"/>
              </a:lnSpc>
              <a:spcBef>
                <a:spcPts val="0"/>
              </a:spcBef>
              <a:spcAft>
                <a:spcPts val="0"/>
              </a:spcAft>
              <a:buFont typeface="Arial" panose="020B0604020202020204" pitchFamily="34" charset="0"/>
              <a:buChar char="•"/>
            </a:pPr>
            <a:endParaRPr sz="1800" dirty="0"/>
          </a:p>
          <a:p>
            <a:pPr marL="457200" marR="0" lvl="0" indent="-342900" algn="l" rtl="0">
              <a:lnSpc>
                <a:spcPct val="100000"/>
              </a:lnSpc>
              <a:spcBef>
                <a:spcPts val="0"/>
              </a:spcBef>
              <a:spcAft>
                <a:spcPts val="0"/>
              </a:spcAft>
              <a:buSzPts val="1800"/>
              <a:buFont typeface="Arial" panose="020B0604020202020204" pitchFamily="34" charset="0"/>
              <a:buChar char="•"/>
            </a:pPr>
            <a:r>
              <a:rPr lang="en-GB" sz="1800" dirty="0"/>
              <a:t>Are filters a viable option? Brainstorm potential data filters to pull these out, such as sector, $ value, etc.  How can we test these ideas? What are the potential problems we could face?</a:t>
            </a:r>
            <a:endParaRPr sz="1800" dirty="0"/>
          </a:p>
          <a:p>
            <a:pPr marL="742950" marR="0" lvl="0" indent="-285750" algn="l" rtl="0">
              <a:lnSpc>
                <a:spcPct val="100000"/>
              </a:lnSpc>
              <a:spcBef>
                <a:spcPts val="0"/>
              </a:spcBef>
              <a:spcAft>
                <a:spcPts val="0"/>
              </a:spcAft>
              <a:buFont typeface="Arial" panose="020B0604020202020204" pitchFamily="34" charset="0"/>
              <a:buChar char="•"/>
            </a:pPr>
            <a:endParaRPr sz="1800" dirty="0"/>
          </a:p>
          <a:p>
            <a:pPr marL="457200" marR="0" lvl="0" indent="-342900" algn="l" rtl="0">
              <a:lnSpc>
                <a:spcPct val="100000"/>
              </a:lnSpc>
              <a:spcBef>
                <a:spcPts val="0"/>
              </a:spcBef>
              <a:spcAft>
                <a:spcPts val="0"/>
              </a:spcAft>
              <a:buSzPts val="1800"/>
              <a:buFont typeface="Arial" panose="020B0604020202020204" pitchFamily="34" charset="0"/>
              <a:buChar char="•"/>
            </a:pPr>
            <a:r>
              <a:rPr lang="en-GB" sz="1800" dirty="0"/>
              <a:t>Who would be interested in forming a “working group” to explore these and deliver concrete recommendations on these ideas?</a:t>
            </a:r>
            <a:endParaRPr sz="1800" dirty="0"/>
          </a:p>
          <a:p>
            <a:pPr marL="742950" marR="0" lvl="0" indent="-285750" algn="l" rtl="0">
              <a:lnSpc>
                <a:spcPct val="100000"/>
              </a:lnSpc>
              <a:spcBef>
                <a:spcPts val="0"/>
              </a:spcBef>
              <a:spcAft>
                <a:spcPts val="0"/>
              </a:spcAft>
              <a:buFont typeface="Arial" panose="020B0604020202020204" pitchFamily="34" charset="0"/>
              <a:buChar char="•"/>
            </a:pPr>
            <a:endParaRPr dirty="0"/>
          </a:p>
          <a:p>
            <a:pPr marL="457200" marR="0" lvl="0" indent="0" algn="l" rtl="0">
              <a:lnSpc>
                <a:spcPct val="100000"/>
              </a:lnSpc>
              <a:spcBef>
                <a:spcPts val="0"/>
              </a:spcBef>
              <a:spcAft>
                <a:spcPts val="0"/>
              </a:spcAft>
              <a:buNone/>
            </a:pPr>
            <a:endParaRPr dirty="0"/>
          </a:p>
          <a:p>
            <a:pPr marL="457200" marR="0" lvl="0" indent="0" algn="l" rtl="0">
              <a:lnSpc>
                <a:spcPct val="100000"/>
              </a:lnSpc>
              <a:spcBef>
                <a:spcPts val="0"/>
              </a:spcBef>
              <a:spcAft>
                <a:spcPts val="0"/>
              </a:spcAft>
              <a:buNone/>
            </a:pPr>
            <a:endParaRPr b="0" i="0" u="none" strike="noStrike" cap="none" dirty="0">
              <a:solidFill>
                <a:srgbClr val="000000"/>
              </a:solidFill>
              <a:latin typeface="Arial"/>
              <a:ea typeface="Arial"/>
              <a:cs typeface="Arial"/>
              <a:sym typeface="Arial"/>
            </a:endParaRPr>
          </a:p>
        </p:txBody>
      </p:sp>
      <p:pic>
        <p:nvPicPr>
          <p:cNvPr id="167" name="Google Shape;167;p22"/>
          <p:cNvPicPr preferRelativeResize="0"/>
          <p:nvPr/>
        </p:nvPicPr>
        <p:blipFill>
          <a:blip r:embed="rId3">
            <a:alphaModFix/>
          </a:blip>
          <a:stretch>
            <a:fillRect/>
          </a:stretch>
        </p:blipFill>
        <p:spPr>
          <a:xfrm>
            <a:off x="155563" y="4381500"/>
            <a:ext cx="2390775" cy="762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300"/>
              <a:buFont typeface="Trebuchet MS"/>
              <a:buNone/>
            </a:pPr>
            <a:r>
              <a:rPr lang="en-GB"/>
              <a:t>Overview</a:t>
            </a:r>
            <a:endParaRPr/>
          </a:p>
        </p:txBody>
      </p:sp>
      <p:sp>
        <p:nvSpPr>
          <p:cNvPr id="37" name="Google Shape;37;p5"/>
          <p:cNvSpPr txBox="1"/>
          <p:nvPr/>
        </p:nvSpPr>
        <p:spPr>
          <a:xfrm>
            <a:off x="811650" y="1063221"/>
            <a:ext cx="7875300" cy="3810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1800"/>
              <a:buFont typeface="Arial" panose="020B0604020202020204" pitchFamily="34" charset="0"/>
              <a:buChar char="•"/>
            </a:pPr>
            <a:r>
              <a:rPr lang="en-GB" sz="1800" dirty="0"/>
              <a:t>Case Study: PWYF US Budget Case Study - </a:t>
            </a:r>
            <a:r>
              <a:rPr lang="en-GB" sz="1800" i="1" dirty="0"/>
              <a:t>Challenges in using IATI data for research</a:t>
            </a:r>
            <a:endParaRPr sz="1800" i="1" dirty="0"/>
          </a:p>
          <a:p>
            <a:pPr marL="457200" marR="0" lvl="0" indent="0" algn="l" rtl="0">
              <a:lnSpc>
                <a:spcPct val="100000"/>
              </a:lnSpc>
              <a:spcBef>
                <a:spcPts val="0"/>
              </a:spcBef>
              <a:spcAft>
                <a:spcPts val="0"/>
              </a:spcAft>
              <a:buNone/>
            </a:pPr>
            <a:endParaRPr sz="1800" i="1" dirty="0"/>
          </a:p>
          <a:p>
            <a:pPr marL="342900" marR="0" lvl="0" indent="-342900" algn="l" rtl="0">
              <a:lnSpc>
                <a:spcPct val="100000"/>
              </a:lnSpc>
              <a:spcBef>
                <a:spcPts val="0"/>
              </a:spcBef>
              <a:spcAft>
                <a:spcPts val="0"/>
              </a:spcAft>
              <a:buClr>
                <a:srgbClr val="000000"/>
              </a:buClr>
              <a:buSzPts val="1800"/>
              <a:buFont typeface="Arial" panose="020B0604020202020204" pitchFamily="34" charset="0"/>
              <a:buChar char="•"/>
            </a:pPr>
            <a:r>
              <a:rPr lang="en-GB" sz="1800" dirty="0"/>
              <a:t>Case Study: A Publisher’s Perspective on Publishing IATI Activities - </a:t>
            </a:r>
            <a:r>
              <a:rPr lang="en-GB" sz="1800" i="1" dirty="0"/>
              <a:t>Challenges in using accounting data as a source for IATI</a:t>
            </a:r>
            <a:endParaRPr sz="1800" i="1" dirty="0"/>
          </a:p>
          <a:p>
            <a:pPr marL="457200" marR="0" lvl="0" indent="0" algn="l" rtl="0">
              <a:lnSpc>
                <a:spcPct val="100000"/>
              </a:lnSpc>
              <a:spcBef>
                <a:spcPts val="0"/>
              </a:spcBef>
              <a:spcAft>
                <a:spcPts val="0"/>
              </a:spcAft>
              <a:buNone/>
            </a:pPr>
            <a:endParaRPr sz="1800" i="1" dirty="0"/>
          </a:p>
          <a:p>
            <a:pPr marL="342900" marR="0" lvl="0" indent="-342900" algn="l" rtl="0">
              <a:lnSpc>
                <a:spcPct val="100000"/>
              </a:lnSpc>
              <a:spcBef>
                <a:spcPts val="0"/>
              </a:spcBef>
              <a:spcAft>
                <a:spcPts val="0"/>
              </a:spcAft>
              <a:buClr>
                <a:srgbClr val="000000"/>
              </a:buClr>
              <a:buSzPts val="1800"/>
              <a:buFont typeface="Arial" panose="020B0604020202020204" pitchFamily="34" charset="0"/>
              <a:buChar char="•"/>
            </a:pPr>
            <a:r>
              <a:rPr lang="en-GB" sz="1800" dirty="0"/>
              <a:t>Discussion: </a:t>
            </a:r>
            <a:r>
              <a:rPr lang="en-GB" sz="1800" dirty="0">
                <a:solidFill>
                  <a:schemeClr val="dk1"/>
                </a:solidFill>
              </a:rPr>
              <a:t>Can we use visualization techniques to make data more usable for end users while maintaining data accuracy for publishers? If so, what are some ideas for visualization techniques that might work? How can we test these ideas? </a:t>
            </a:r>
            <a:endParaRPr sz="1800" b="1" i="0" u="none" strike="noStrike" cap="none" dirty="0">
              <a:solidFill>
                <a:srgbClr val="000000"/>
              </a:solidFill>
              <a:latin typeface="Arial"/>
              <a:ea typeface="Arial"/>
              <a:cs typeface="Arial"/>
              <a:sym typeface="Arial"/>
            </a:endParaRPr>
          </a:p>
        </p:txBody>
      </p:sp>
      <p:sp>
        <p:nvSpPr>
          <p:cNvPr id="38" name="Google Shape;38;p5" descr="Image result for starting blocks silhouett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9" name="Google Shape;39;p5"/>
          <p:cNvPicPr preferRelativeResize="0"/>
          <p:nvPr/>
        </p:nvPicPr>
        <p:blipFill>
          <a:blip r:embed="rId3">
            <a:alphaModFix/>
          </a:blip>
          <a:stretch>
            <a:fillRect/>
          </a:stretch>
        </p:blipFill>
        <p:spPr>
          <a:xfrm>
            <a:off x="155563" y="4381500"/>
            <a:ext cx="2390775" cy="762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44" name="Google Shape;44;p6"/>
          <p:cNvPicPr preferRelativeResize="0"/>
          <p:nvPr/>
        </p:nvPicPr>
        <p:blipFill>
          <a:blip r:embed="rId3">
            <a:alphaModFix/>
          </a:blip>
          <a:stretch>
            <a:fillRect/>
          </a:stretch>
        </p:blipFill>
        <p:spPr>
          <a:xfrm>
            <a:off x="155563" y="4381500"/>
            <a:ext cx="2390775" cy="762000"/>
          </a:xfrm>
          <a:prstGeom prst="rect">
            <a:avLst/>
          </a:prstGeom>
          <a:noFill/>
          <a:ln>
            <a:noFill/>
          </a:ln>
        </p:spPr>
      </p:pic>
      <p:sp>
        <p:nvSpPr>
          <p:cNvPr id="45" name="Google Shape;45;p6"/>
          <p:cNvSpPr txBox="1">
            <a:spLocks noGrp="1"/>
          </p:cNvSpPr>
          <p:nvPr>
            <p:ph type="title"/>
          </p:nvPr>
        </p:nvSpPr>
        <p:spPr>
          <a:xfrm>
            <a:off x="457200" y="205979"/>
            <a:ext cx="8229600" cy="857400"/>
          </a:xfrm>
          <a:prstGeom prst="rect">
            <a:avLst/>
          </a:prstGeom>
        </p:spPr>
        <p:txBody>
          <a:bodyPr spcFirstLastPara="1" wrap="square" lIns="91425" tIns="45700" rIns="91425" bIns="45700" anchor="ctr" anchorCtr="0">
            <a:noAutofit/>
          </a:bodyPr>
          <a:lstStyle/>
          <a:p>
            <a:pPr marL="342900" lvl="0" indent="-342900" algn="l" rtl="0">
              <a:spcBef>
                <a:spcPts val="0"/>
              </a:spcBef>
              <a:spcAft>
                <a:spcPts val="0"/>
              </a:spcAft>
              <a:buSzPts val="1800"/>
              <a:buFont typeface="Trebuchet MS"/>
              <a:buAutoNum type="arabicPeriod"/>
            </a:pPr>
            <a:r>
              <a:rPr lang="en-GB" sz="1800">
                <a:latin typeface="Arial"/>
                <a:ea typeface="Arial"/>
                <a:cs typeface="Arial"/>
                <a:sym typeface="Arial"/>
              </a:rPr>
              <a:t>Case Study: PWYF US Budget Case Study - </a:t>
            </a:r>
            <a:r>
              <a:rPr lang="en-GB" sz="1800" i="1">
                <a:latin typeface="Arial"/>
                <a:ea typeface="Arial"/>
                <a:cs typeface="Arial"/>
                <a:sym typeface="Arial"/>
              </a:rPr>
              <a:t>Challenges in using IATI data for research</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7"/>
          <p:cNvSpPr txBox="1"/>
          <p:nvPr/>
        </p:nvSpPr>
        <p:spPr>
          <a:xfrm>
            <a:off x="795858" y="1197554"/>
            <a:ext cx="7875000" cy="2031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a:p>
          <a:p>
            <a:pPr marL="0" marR="0" lvl="0" indent="0" algn="ctr" rtl="0">
              <a:lnSpc>
                <a:spcPct val="100000"/>
              </a:lnSpc>
              <a:spcBef>
                <a:spcPts val="0"/>
              </a:spcBef>
              <a:spcAft>
                <a:spcPts val="0"/>
              </a:spcAft>
              <a:buNone/>
            </a:pPr>
            <a:endParaRPr sz="2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GB" sz="2400" b="0" i="0" u="none" strike="noStrike" cap="none">
                <a:solidFill>
                  <a:srgbClr val="000000"/>
                </a:solidFill>
                <a:latin typeface="Arial"/>
                <a:ea typeface="Arial"/>
                <a:cs typeface="Arial"/>
                <a:sym typeface="Arial"/>
              </a:rPr>
              <a:t>T</a:t>
            </a:r>
            <a:r>
              <a:rPr lang="en-GB" sz="2400"/>
              <a:t>here are currently </a:t>
            </a:r>
            <a:r>
              <a:rPr lang="en-GB" sz="2400" b="1">
                <a:solidFill>
                  <a:schemeClr val="dk1"/>
                </a:solidFill>
              </a:rPr>
              <a:t>1,103,518</a:t>
            </a:r>
            <a:r>
              <a:rPr lang="en-GB" sz="2400"/>
              <a:t> activities on IATI. However, is more always better?</a:t>
            </a:r>
            <a:endParaRPr sz="2400" b="1" i="0" u="none" strike="noStrike" cap="none">
              <a:solidFill>
                <a:srgbClr val="000000"/>
              </a:solidFill>
              <a:latin typeface="Arial"/>
              <a:ea typeface="Arial"/>
              <a:cs typeface="Arial"/>
              <a:sym typeface="Arial"/>
            </a:endParaRPr>
          </a:p>
        </p:txBody>
      </p:sp>
      <p:sp>
        <p:nvSpPr>
          <p:cNvPr id="51" name="Google Shape;51;p7" descr="Image result for starting blocks silhouette"/>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52" name="Google Shape;52;p7"/>
          <p:cNvPicPr preferRelativeResize="0"/>
          <p:nvPr/>
        </p:nvPicPr>
        <p:blipFill>
          <a:blip r:embed="rId3">
            <a:alphaModFix/>
          </a:blip>
          <a:stretch>
            <a:fillRect/>
          </a:stretch>
        </p:blipFill>
        <p:spPr>
          <a:xfrm>
            <a:off x="155563" y="4381500"/>
            <a:ext cx="2390775" cy="762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8" descr="Image result for starting blocks silhouette"/>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 name="Google Shape;58;p8"/>
          <p:cNvSpPr txBox="1"/>
          <p:nvPr/>
        </p:nvSpPr>
        <p:spPr>
          <a:xfrm>
            <a:off x="347649" y="102701"/>
            <a:ext cx="8614200" cy="150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a:p>
          <a:p>
            <a:pPr marL="0" marR="0" lvl="0" indent="0" algn="l" rtl="0">
              <a:lnSpc>
                <a:spcPct val="100000"/>
              </a:lnSpc>
              <a:spcBef>
                <a:spcPts val="0"/>
              </a:spcBef>
              <a:spcAft>
                <a:spcPts val="0"/>
              </a:spcAft>
              <a:buNone/>
            </a:pPr>
            <a:r>
              <a:rPr lang="en-GB" sz="2000"/>
              <a:t>Using available tools, what if I want to “landscape” Liberia (2017) to understand who is operating there?</a:t>
            </a:r>
            <a:endParaRPr sz="2000" b="1" i="0" u="none" strike="noStrike" cap="none">
              <a:solidFill>
                <a:srgbClr val="000000"/>
              </a:solidFill>
              <a:latin typeface="Arial"/>
              <a:ea typeface="Arial"/>
              <a:cs typeface="Arial"/>
              <a:sym typeface="Arial"/>
            </a:endParaRPr>
          </a:p>
        </p:txBody>
      </p:sp>
      <p:pic>
        <p:nvPicPr>
          <p:cNvPr id="59" name="Google Shape;59;p8"/>
          <p:cNvPicPr preferRelativeResize="0"/>
          <p:nvPr/>
        </p:nvPicPr>
        <p:blipFill>
          <a:blip r:embed="rId3">
            <a:alphaModFix/>
          </a:blip>
          <a:stretch>
            <a:fillRect/>
          </a:stretch>
        </p:blipFill>
        <p:spPr>
          <a:xfrm>
            <a:off x="155563" y="4381500"/>
            <a:ext cx="2390775" cy="762000"/>
          </a:xfrm>
          <a:prstGeom prst="rect">
            <a:avLst/>
          </a:prstGeom>
          <a:noFill/>
          <a:ln>
            <a:noFill/>
          </a:ln>
        </p:spPr>
      </p:pic>
      <p:pic>
        <p:nvPicPr>
          <p:cNvPr id="60" name="Google Shape;60;p8"/>
          <p:cNvPicPr preferRelativeResize="0"/>
          <p:nvPr/>
        </p:nvPicPr>
        <p:blipFill rotWithShape="1">
          <a:blip r:embed="rId4">
            <a:alphaModFix/>
          </a:blip>
          <a:srcRect l="3028" t="7652" r="3215" b="4179"/>
          <a:stretch/>
        </p:blipFill>
        <p:spPr>
          <a:xfrm>
            <a:off x="1575000" y="1171238"/>
            <a:ext cx="6292576" cy="3328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9" descr="Image result for starting blocks silhouette"/>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 name="Google Shape;66;p9"/>
          <p:cNvSpPr txBox="1">
            <a:spLocks noGrp="1"/>
          </p:cNvSpPr>
          <p:nvPr>
            <p:ph type="title"/>
          </p:nvPr>
        </p:nvSpPr>
        <p:spPr>
          <a:xfrm>
            <a:off x="2028075" y="934425"/>
            <a:ext cx="5361900" cy="1587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1800">
                <a:latin typeface="Arial"/>
                <a:ea typeface="Arial"/>
                <a:cs typeface="Arial"/>
                <a:sym typeface="Arial"/>
              </a:rPr>
              <a:t>Assuming you need, on average, 30 seconds to determine whether an activity is relevant, it will take you </a:t>
            </a:r>
            <a:r>
              <a:rPr lang="en-GB" sz="1800" b="1">
                <a:latin typeface="Arial"/>
                <a:ea typeface="Arial"/>
                <a:cs typeface="Arial"/>
                <a:sym typeface="Arial"/>
              </a:rPr>
              <a:t>15 hours</a:t>
            </a:r>
            <a:r>
              <a:rPr lang="en-GB" sz="1800">
                <a:latin typeface="Arial"/>
                <a:ea typeface="Arial"/>
                <a:cs typeface="Arial"/>
                <a:sym typeface="Arial"/>
              </a:rPr>
              <a:t> to look through this data. </a:t>
            </a:r>
            <a:endParaRPr sz="1800">
              <a:latin typeface="Arial"/>
              <a:ea typeface="Arial"/>
              <a:cs typeface="Arial"/>
              <a:sym typeface="Arial"/>
            </a:endParaRPr>
          </a:p>
        </p:txBody>
      </p:sp>
      <p:sp>
        <p:nvSpPr>
          <p:cNvPr id="67" name="Google Shape;67;p9"/>
          <p:cNvSpPr txBox="1"/>
          <p:nvPr/>
        </p:nvSpPr>
        <p:spPr>
          <a:xfrm>
            <a:off x="355549" y="1"/>
            <a:ext cx="8614200" cy="150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a:p>
          <a:p>
            <a:pPr marL="0" marR="0" lvl="0" indent="0" algn="l" rtl="0">
              <a:lnSpc>
                <a:spcPct val="100000"/>
              </a:lnSpc>
              <a:spcBef>
                <a:spcPts val="0"/>
              </a:spcBef>
              <a:spcAft>
                <a:spcPts val="0"/>
              </a:spcAft>
              <a:buNone/>
            </a:pPr>
            <a:r>
              <a:rPr lang="en-GB" sz="2000"/>
              <a:t>What if I want to “landscape” Liberia (2017) to understand who is operating there?</a:t>
            </a:r>
            <a:endParaRPr sz="2000" b="1" i="0" u="none" strike="noStrike" cap="none">
              <a:solidFill>
                <a:srgbClr val="000000"/>
              </a:solidFill>
              <a:latin typeface="Arial"/>
              <a:ea typeface="Arial"/>
              <a:cs typeface="Arial"/>
              <a:sym typeface="Arial"/>
            </a:endParaRPr>
          </a:p>
        </p:txBody>
      </p:sp>
      <p:pic>
        <p:nvPicPr>
          <p:cNvPr id="68" name="Google Shape;68;p9"/>
          <p:cNvPicPr preferRelativeResize="0"/>
          <p:nvPr/>
        </p:nvPicPr>
        <p:blipFill>
          <a:blip r:embed="rId3">
            <a:alphaModFix/>
          </a:blip>
          <a:stretch>
            <a:fillRect/>
          </a:stretch>
        </p:blipFill>
        <p:spPr>
          <a:xfrm>
            <a:off x="155563" y="4381500"/>
            <a:ext cx="2390775" cy="762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0" descr="Image result for starting blocks silhouette"/>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 name="Google Shape;74;p10"/>
          <p:cNvSpPr txBox="1">
            <a:spLocks noGrp="1"/>
          </p:cNvSpPr>
          <p:nvPr>
            <p:ph type="title"/>
          </p:nvPr>
        </p:nvSpPr>
        <p:spPr>
          <a:xfrm>
            <a:off x="2028075" y="934425"/>
            <a:ext cx="5361900" cy="1587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1800">
                <a:latin typeface="Arial"/>
                <a:ea typeface="Arial"/>
                <a:cs typeface="Arial"/>
                <a:sym typeface="Arial"/>
              </a:rPr>
              <a:t>Assuming you need, on average, 30 seconds to determine whether an activity is relevant, it will take you </a:t>
            </a:r>
            <a:r>
              <a:rPr lang="en-GB" sz="1800" b="1">
                <a:latin typeface="Arial"/>
                <a:ea typeface="Arial"/>
                <a:cs typeface="Arial"/>
                <a:sym typeface="Arial"/>
              </a:rPr>
              <a:t>15 hours</a:t>
            </a:r>
            <a:r>
              <a:rPr lang="en-GB" sz="1800">
                <a:latin typeface="Arial"/>
                <a:ea typeface="Arial"/>
                <a:cs typeface="Arial"/>
                <a:sym typeface="Arial"/>
              </a:rPr>
              <a:t> to look through this data. </a:t>
            </a:r>
            <a:endParaRPr sz="1800">
              <a:latin typeface="Arial"/>
              <a:ea typeface="Arial"/>
              <a:cs typeface="Arial"/>
              <a:sym typeface="Arial"/>
            </a:endParaRPr>
          </a:p>
        </p:txBody>
      </p:sp>
      <p:sp>
        <p:nvSpPr>
          <p:cNvPr id="75" name="Google Shape;75;p10"/>
          <p:cNvSpPr txBox="1"/>
          <p:nvPr/>
        </p:nvSpPr>
        <p:spPr>
          <a:xfrm>
            <a:off x="355549" y="1"/>
            <a:ext cx="8614200" cy="150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a:p>
          <a:p>
            <a:pPr marL="0" marR="0" lvl="0" indent="0" algn="l" rtl="0">
              <a:lnSpc>
                <a:spcPct val="100000"/>
              </a:lnSpc>
              <a:spcBef>
                <a:spcPts val="0"/>
              </a:spcBef>
              <a:spcAft>
                <a:spcPts val="0"/>
              </a:spcAft>
              <a:buNone/>
            </a:pPr>
            <a:r>
              <a:rPr lang="en-GB" sz="2000"/>
              <a:t>What if I want to “landscape” Liberia (2017) to understand who is operating there?</a:t>
            </a:r>
            <a:endParaRPr sz="2000" b="1" i="0" u="none" strike="noStrike" cap="none">
              <a:solidFill>
                <a:srgbClr val="000000"/>
              </a:solidFill>
              <a:latin typeface="Arial"/>
              <a:ea typeface="Arial"/>
              <a:cs typeface="Arial"/>
              <a:sym typeface="Arial"/>
            </a:endParaRPr>
          </a:p>
        </p:txBody>
      </p:sp>
      <p:sp>
        <p:nvSpPr>
          <p:cNvPr id="76" name="Google Shape;76;p10"/>
          <p:cNvSpPr txBox="1">
            <a:spLocks noGrp="1"/>
          </p:cNvSpPr>
          <p:nvPr>
            <p:ph type="title"/>
          </p:nvPr>
        </p:nvSpPr>
        <p:spPr>
          <a:xfrm>
            <a:off x="2117250" y="2037925"/>
            <a:ext cx="5361900" cy="1257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1800">
                <a:latin typeface="Arial"/>
                <a:ea typeface="Arial"/>
                <a:cs typeface="Arial"/>
                <a:sym typeface="Arial"/>
              </a:rPr>
              <a:t>You would spend nearly </a:t>
            </a:r>
            <a:r>
              <a:rPr lang="en-GB" sz="1800" b="1">
                <a:latin typeface="Arial"/>
                <a:ea typeface="Arial"/>
                <a:cs typeface="Arial"/>
                <a:sym typeface="Arial"/>
              </a:rPr>
              <a:t>2 hours</a:t>
            </a:r>
            <a:r>
              <a:rPr lang="en-GB" sz="1800">
                <a:latin typeface="Arial"/>
                <a:ea typeface="Arial"/>
                <a:cs typeface="Arial"/>
                <a:sym typeface="Arial"/>
              </a:rPr>
              <a:t> looking through just administrative activities. </a:t>
            </a:r>
            <a:endParaRPr sz="1800">
              <a:latin typeface="Arial"/>
              <a:ea typeface="Arial"/>
              <a:cs typeface="Arial"/>
              <a:sym typeface="Arial"/>
            </a:endParaRPr>
          </a:p>
        </p:txBody>
      </p:sp>
      <p:pic>
        <p:nvPicPr>
          <p:cNvPr id="77" name="Google Shape;77;p10"/>
          <p:cNvPicPr preferRelativeResize="0"/>
          <p:nvPr/>
        </p:nvPicPr>
        <p:blipFill>
          <a:blip r:embed="rId3">
            <a:alphaModFix/>
          </a:blip>
          <a:stretch>
            <a:fillRect/>
          </a:stretch>
        </p:blipFill>
        <p:spPr>
          <a:xfrm>
            <a:off x="155563" y="4381500"/>
            <a:ext cx="2390775" cy="762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1" descr="Image result for starting blocks silhouette"/>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 name="Google Shape;83;p11"/>
          <p:cNvSpPr txBox="1">
            <a:spLocks noGrp="1"/>
          </p:cNvSpPr>
          <p:nvPr>
            <p:ph type="title"/>
          </p:nvPr>
        </p:nvSpPr>
        <p:spPr>
          <a:xfrm>
            <a:off x="2028075" y="934425"/>
            <a:ext cx="5361900" cy="1587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1800">
                <a:latin typeface="Arial"/>
                <a:ea typeface="Arial"/>
                <a:cs typeface="Arial"/>
                <a:sym typeface="Arial"/>
              </a:rPr>
              <a:t>Assuming you need, on average, 30 seconds to determine whether an activity is relevant, it will take you </a:t>
            </a:r>
            <a:r>
              <a:rPr lang="en-GB" sz="1800" b="1">
                <a:latin typeface="Arial"/>
                <a:ea typeface="Arial"/>
                <a:cs typeface="Arial"/>
                <a:sym typeface="Arial"/>
              </a:rPr>
              <a:t>15 hours</a:t>
            </a:r>
            <a:r>
              <a:rPr lang="en-GB" sz="1800">
                <a:latin typeface="Arial"/>
                <a:ea typeface="Arial"/>
                <a:cs typeface="Arial"/>
                <a:sym typeface="Arial"/>
              </a:rPr>
              <a:t> to look through this data. </a:t>
            </a:r>
            <a:endParaRPr sz="1800">
              <a:latin typeface="Arial"/>
              <a:ea typeface="Arial"/>
              <a:cs typeface="Arial"/>
              <a:sym typeface="Arial"/>
            </a:endParaRPr>
          </a:p>
        </p:txBody>
      </p:sp>
      <p:sp>
        <p:nvSpPr>
          <p:cNvPr id="84" name="Google Shape;84;p11"/>
          <p:cNvSpPr txBox="1"/>
          <p:nvPr/>
        </p:nvSpPr>
        <p:spPr>
          <a:xfrm>
            <a:off x="355549" y="1"/>
            <a:ext cx="8614200" cy="150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a:p>
          <a:p>
            <a:pPr marL="0" marR="0" lvl="0" indent="0" algn="l" rtl="0">
              <a:lnSpc>
                <a:spcPct val="100000"/>
              </a:lnSpc>
              <a:spcBef>
                <a:spcPts val="0"/>
              </a:spcBef>
              <a:spcAft>
                <a:spcPts val="0"/>
              </a:spcAft>
              <a:buNone/>
            </a:pPr>
            <a:r>
              <a:rPr lang="en-GB" sz="2000"/>
              <a:t>What if I want to “landscape” Liberia (2017) to understand who is operating there?</a:t>
            </a:r>
            <a:endParaRPr sz="2000" b="1" i="0" u="none" strike="noStrike" cap="none">
              <a:solidFill>
                <a:srgbClr val="000000"/>
              </a:solidFill>
              <a:latin typeface="Arial"/>
              <a:ea typeface="Arial"/>
              <a:cs typeface="Arial"/>
              <a:sym typeface="Arial"/>
            </a:endParaRPr>
          </a:p>
        </p:txBody>
      </p:sp>
      <p:sp>
        <p:nvSpPr>
          <p:cNvPr id="85" name="Google Shape;85;p11"/>
          <p:cNvSpPr txBox="1">
            <a:spLocks noGrp="1"/>
          </p:cNvSpPr>
          <p:nvPr>
            <p:ph type="title"/>
          </p:nvPr>
        </p:nvSpPr>
        <p:spPr>
          <a:xfrm>
            <a:off x="2117250" y="2037925"/>
            <a:ext cx="5361900" cy="1257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1800">
                <a:latin typeface="Arial"/>
                <a:ea typeface="Arial"/>
                <a:cs typeface="Arial"/>
                <a:sym typeface="Arial"/>
              </a:rPr>
              <a:t>You would spend nearly </a:t>
            </a:r>
            <a:r>
              <a:rPr lang="en-GB" sz="1800" b="1">
                <a:latin typeface="Arial"/>
                <a:ea typeface="Arial"/>
                <a:cs typeface="Arial"/>
                <a:sym typeface="Arial"/>
              </a:rPr>
              <a:t>2 hours</a:t>
            </a:r>
            <a:r>
              <a:rPr lang="en-GB" sz="1800">
                <a:latin typeface="Arial"/>
                <a:ea typeface="Arial"/>
                <a:cs typeface="Arial"/>
                <a:sym typeface="Arial"/>
              </a:rPr>
              <a:t> looking through just administrative activities. </a:t>
            </a:r>
            <a:endParaRPr sz="1800">
              <a:latin typeface="Arial"/>
              <a:ea typeface="Arial"/>
              <a:cs typeface="Arial"/>
              <a:sym typeface="Arial"/>
            </a:endParaRPr>
          </a:p>
        </p:txBody>
      </p:sp>
      <p:sp>
        <p:nvSpPr>
          <p:cNvPr id="86" name="Google Shape;86;p11"/>
          <p:cNvSpPr txBox="1">
            <a:spLocks noGrp="1"/>
          </p:cNvSpPr>
          <p:nvPr>
            <p:ph type="title"/>
          </p:nvPr>
        </p:nvSpPr>
        <p:spPr>
          <a:xfrm>
            <a:off x="2198550" y="2972525"/>
            <a:ext cx="5361900" cy="1257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1800">
                <a:latin typeface="Arial"/>
                <a:ea typeface="Arial"/>
                <a:cs typeface="Arial"/>
                <a:sym typeface="Arial"/>
              </a:rPr>
              <a:t>If you wanted to landscape just one sector over time (2015 - 2018) it would still take almost </a:t>
            </a:r>
            <a:r>
              <a:rPr lang="en-GB" sz="1800" b="1">
                <a:latin typeface="Arial"/>
                <a:ea typeface="Arial"/>
                <a:cs typeface="Arial"/>
                <a:sym typeface="Arial"/>
              </a:rPr>
              <a:t>4.5 hours</a:t>
            </a:r>
            <a:r>
              <a:rPr lang="en-GB" sz="1800">
                <a:latin typeface="Arial"/>
                <a:ea typeface="Arial"/>
                <a:cs typeface="Arial"/>
                <a:sym typeface="Arial"/>
              </a:rPr>
              <a:t>. </a:t>
            </a:r>
            <a:endParaRPr sz="1800">
              <a:latin typeface="Arial"/>
              <a:ea typeface="Arial"/>
              <a:cs typeface="Arial"/>
              <a:sym typeface="Arial"/>
            </a:endParaRPr>
          </a:p>
        </p:txBody>
      </p:sp>
      <p:pic>
        <p:nvPicPr>
          <p:cNvPr id="87" name="Google Shape;87;p11"/>
          <p:cNvPicPr preferRelativeResize="0"/>
          <p:nvPr/>
        </p:nvPicPr>
        <p:blipFill>
          <a:blip r:embed="rId3">
            <a:alphaModFix/>
          </a:blip>
          <a:stretch>
            <a:fillRect/>
          </a:stretch>
        </p:blipFill>
        <p:spPr>
          <a:xfrm>
            <a:off x="155563" y="4381500"/>
            <a:ext cx="2390775" cy="762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2"/>
          <p:cNvSpPr txBox="1"/>
          <p:nvPr/>
        </p:nvSpPr>
        <p:spPr>
          <a:xfrm>
            <a:off x="795858" y="1197554"/>
            <a:ext cx="7875000" cy="2031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a:p>
          <a:p>
            <a:pPr marL="0" marR="0" lvl="0" indent="0" algn="ctr" rtl="0">
              <a:lnSpc>
                <a:spcPct val="100000"/>
              </a:lnSpc>
              <a:spcBef>
                <a:spcPts val="0"/>
              </a:spcBef>
              <a:spcAft>
                <a:spcPts val="0"/>
              </a:spcAft>
              <a:buNone/>
            </a:pPr>
            <a:endParaRPr sz="2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GB" sz="2400"/>
              <a:t>Perhaps this is just because IATI has </a:t>
            </a:r>
            <a:r>
              <a:rPr lang="en-GB" sz="2400" i="1"/>
              <a:t>so much</a:t>
            </a:r>
            <a:r>
              <a:rPr lang="en-GB" sz="2400"/>
              <a:t> useful data?</a:t>
            </a:r>
            <a:endParaRPr sz="2400" b="1" i="0" u="none" strike="noStrike" cap="none">
              <a:solidFill>
                <a:srgbClr val="000000"/>
              </a:solidFill>
              <a:latin typeface="Arial"/>
              <a:ea typeface="Arial"/>
              <a:cs typeface="Arial"/>
              <a:sym typeface="Arial"/>
            </a:endParaRPr>
          </a:p>
        </p:txBody>
      </p:sp>
      <p:sp>
        <p:nvSpPr>
          <p:cNvPr id="93" name="Google Shape;93;p12" descr="Image result for starting blocks silhouette"/>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94" name="Google Shape;94;p12"/>
          <p:cNvPicPr preferRelativeResize="0"/>
          <p:nvPr/>
        </p:nvPicPr>
        <p:blipFill>
          <a:blip r:embed="rId3">
            <a:alphaModFix/>
          </a:blip>
          <a:stretch>
            <a:fillRect/>
          </a:stretch>
        </p:blipFill>
        <p:spPr>
          <a:xfrm>
            <a:off x="155563" y="4381500"/>
            <a:ext cx="2390775" cy="762000"/>
          </a:xfrm>
          <a:prstGeom prst="rect">
            <a:avLst/>
          </a:prstGeom>
          <a:noFill/>
          <a:ln>
            <a:noFill/>
          </a:ln>
        </p:spPr>
      </p:pic>
    </p:spTree>
  </p:cSld>
  <p:clrMapOvr>
    <a:masterClrMapping/>
  </p:clrMapOvr>
</p:sld>
</file>

<file path=ppt/theme/theme1.xml><?xml version="1.0" encoding="utf-8"?>
<a:theme xmlns:a="http://schemas.openxmlformats.org/drawingml/2006/main" name="PWYF Presentation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1035</Words>
  <Application>Microsoft Office PowerPoint</Application>
  <PresentationFormat>On-screen Show (16:9)</PresentationFormat>
  <Paragraphs>139</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Trebuchet MS</vt:lpstr>
      <vt:lpstr>PWYF Presentation Theme</vt:lpstr>
      <vt:lpstr>PowerPoint Presentation</vt:lpstr>
      <vt:lpstr>Overview</vt:lpstr>
      <vt:lpstr>Case Study: PWYF US Budget Case Study - Challenges in using IATI data for research</vt:lpstr>
      <vt:lpstr>PowerPoint Presentation</vt:lpstr>
      <vt:lpstr>PowerPoint Presentation</vt:lpstr>
      <vt:lpstr>Assuming you need, on average, 30 seconds to determine whether an activity is relevant, it will take you 15 hours to look through this data. </vt:lpstr>
      <vt:lpstr>Assuming you need, on average, 30 seconds to determine whether an activity is relevant, it will take you 15 hours to look through this data. </vt:lpstr>
      <vt:lpstr>Assuming you need, on average, 30 seconds to determine whether an activity is relevant, it will take you 15 hours to look through this data. </vt:lpstr>
      <vt:lpstr>PowerPoint Presentation</vt:lpstr>
      <vt:lpstr>PowerPoint Presentation</vt:lpstr>
      <vt:lpstr>There are 36 publishers sharing these activities.</vt:lpstr>
      <vt:lpstr>There are valid reasons for this. I’m not saying delete this data...</vt:lpstr>
      <vt:lpstr>What if we let users filter out / toggle activities less than $10k?</vt:lpstr>
      <vt:lpstr>Some reflections…</vt:lpstr>
      <vt:lpstr>2. Case Study: A Publisher’s Perspective on Publishing IATI Activities - Challenges in using accounting data as a source for IATI</vt:lpstr>
      <vt:lpstr>Accounting Data as a Foundation for IATI</vt:lpstr>
      <vt:lpstr>Liberia Compact Example</vt:lpstr>
      <vt:lpstr>What context do we provide for these activities?</vt:lpstr>
      <vt:lpstr>Discussion Topics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Jahnvi Dave</dc:creator>
  <cp:lastModifiedBy>Jahnvi Dave</cp:lastModifiedBy>
  <cp:revision>2</cp:revision>
  <dcterms:modified xsi:type="dcterms:W3CDTF">2018-11-20T16:28:32Z</dcterms:modified>
</cp:coreProperties>
</file>