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8" r:id="rId7"/>
    <p:sldId id="262" r:id="rId8"/>
    <p:sldId id="263" r:id="rId9"/>
    <p:sldId id="264" r:id="rId10"/>
    <p:sldId id="265" r:id="rId11"/>
    <p:sldId id="266" r:id="rId12"/>
    <p:sldId id="267" r:id="rId13"/>
    <p:sldId id="269" r:id="rId1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9" autoAdjust="0"/>
    <p:restoredTop sz="94660"/>
  </p:normalViewPr>
  <p:slideViewPr>
    <p:cSldViewPr snapToGrid="0">
      <p:cViewPr>
        <p:scale>
          <a:sx n="120" d="100"/>
          <a:sy n="120" d="100"/>
        </p:scale>
        <p:origin x="11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75CF1D-B931-4B18-9BDD-EF2577E3ED14}"/>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6BF5E10B-2BEA-4A99-8389-2AF3A0B756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E24E43B1-E279-4DED-81DD-AFC7E896B037}"/>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5" name="Pladsholder til sidefod 4">
            <a:extLst>
              <a:ext uri="{FF2B5EF4-FFF2-40B4-BE49-F238E27FC236}">
                <a16:creationId xmlns:a16="http://schemas.microsoft.com/office/drawing/2014/main" id="{45E559F5-B257-42D4-893B-E2D814A7DF3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65BF39C-AAAA-4A08-A92D-032D7B507EB5}"/>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1498291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85BC97-07B0-4165-8B19-FA43E3636BE4}"/>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C999A3E5-93AE-4D53-9DB7-E9A0714218B1}"/>
              </a:ext>
            </a:extLst>
          </p:cNvPr>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BABD898-D7AD-415C-A077-0D781B63DE50}"/>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5" name="Pladsholder til sidefod 4">
            <a:extLst>
              <a:ext uri="{FF2B5EF4-FFF2-40B4-BE49-F238E27FC236}">
                <a16:creationId xmlns:a16="http://schemas.microsoft.com/office/drawing/2014/main" id="{4A1DCA6C-A699-4A2E-ADD8-796A6AA1FEC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1D58260-573C-4CB9-A158-567E4320C04B}"/>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469739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E190496A-511E-4F6B-B2DC-FB9A8162123A}"/>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DE537907-A53A-4275-B9BA-7E3F73004F0D}"/>
              </a:ext>
            </a:extLst>
          </p:cNvPr>
          <p:cNvSpPr>
            <a:spLocks noGrp="1"/>
          </p:cNvSpPr>
          <p:nvPr>
            <p:ph type="body" orient="vert" idx="1"/>
          </p:nvPr>
        </p:nvSpPr>
        <p:spPr>
          <a:xfrm>
            <a:off x="838200" y="365125"/>
            <a:ext cx="7734300" cy="5811838"/>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561DCBA-58D4-4390-8A48-5FD8C5F2FDB9}"/>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5" name="Pladsholder til sidefod 4">
            <a:extLst>
              <a:ext uri="{FF2B5EF4-FFF2-40B4-BE49-F238E27FC236}">
                <a16:creationId xmlns:a16="http://schemas.microsoft.com/office/drawing/2014/main" id="{3038BBCF-5CE0-4719-8DFF-CF9D0787CB6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23CCBFA-B3F7-48D1-96F4-41723A19059F}"/>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31423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C2734-F070-49FC-8622-59CC37FE562E}"/>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5617CA1-7592-4969-9875-A0D557770A93}"/>
              </a:ext>
            </a:extLst>
          </p:cNvPr>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7DAA2FA-B8A9-47DF-98A7-2750C54420A7}"/>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5" name="Pladsholder til sidefod 4">
            <a:extLst>
              <a:ext uri="{FF2B5EF4-FFF2-40B4-BE49-F238E27FC236}">
                <a16:creationId xmlns:a16="http://schemas.microsoft.com/office/drawing/2014/main" id="{F29C3C64-CE9D-4282-B360-EA2D7B74776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5D6AD46-2563-439E-B826-491D8214FF89}"/>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4056500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C49631-5C34-4130-BC7B-E8D0A506093F}"/>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8433A079-886F-48F2-A9D0-D80A91BDA9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teksttypografien i masteren</a:t>
            </a:r>
          </a:p>
        </p:txBody>
      </p:sp>
      <p:sp>
        <p:nvSpPr>
          <p:cNvPr id="4" name="Pladsholder til dato 3">
            <a:extLst>
              <a:ext uri="{FF2B5EF4-FFF2-40B4-BE49-F238E27FC236}">
                <a16:creationId xmlns:a16="http://schemas.microsoft.com/office/drawing/2014/main" id="{872E7F58-E794-4F3F-BB5E-0832FE2C8DB0}"/>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5" name="Pladsholder til sidefod 4">
            <a:extLst>
              <a:ext uri="{FF2B5EF4-FFF2-40B4-BE49-F238E27FC236}">
                <a16:creationId xmlns:a16="http://schemas.microsoft.com/office/drawing/2014/main" id="{616239C3-B2C7-46BA-A33D-A7C3E0A2E62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922B27D-3231-4EEF-840A-465392D66BE7}"/>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2426601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CFC1D3-49FD-4CE8-9783-874B3B5619E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65FE5546-8320-4F54-BEA6-6628CFD51630}"/>
              </a:ext>
            </a:extLst>
          </p:cNvPr>
          <p:cNvSpPr>
            <a:spLocks noGrp="1"/>
          </p:cNvSpPr>
          <p:nvPr>
            <p:ph sz="half" idx="1"/>
          </p:nvPr>
        </p:nvSpPr>
        <p:spPr>
          <a:xfrm>
            <a:off x="838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C716200F-E4C8-4CE9-BED1-D5CDA9A5CB37}"/>
              </a:ext>
            </a:extLst>
          </p:cNvPr>
          <p:cNvSpPr>
            <a:spLocks noGrp="1"/>
          </p:cNvSpPr>
          <p:nvPr>
            <p:ph sz="half" idx="2"/>
          </p:nvPr>
        </p:nvSpPr>
        <p:spPr>
          <a:xfrm>
            <a:off x="6172200" y="1825625"/>
            <a:ext cx="5181600" cy="435133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7FA2BF5E-CAC4-45A6-B5E4-9FA9C006D6AE}"/>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6" name="Pladsholder til sidefod 5">
            <a:extLst>
              <a:ext uri="{FF2B5EF4-FFF2-40B4-BE49-F238E27FC236}">
                <a16:creationId xmlns:a16="http://schemas.microsoft.com/office/drawing/2014/main" id="{D7022FF4-76F1-4B5B-8591-F84099D04AD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4A7E296-E25E-495C-B0C5-FB3A27027F07}"/>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974174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DCC893-38E2-4925-9474-152E5FCDB7F3}"/>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B4B2EA17-1018-4051-ABC9-7C8CC2ED80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4" name="Pladsholder til indhold 3">
            <a:extLst>
              <a:ext uri="{FF2B5EF4-FFF2-40B4-BE49-F238E27FC236}">
                <a16:creationId xmlns:a16="http://schemas.microsoft.com/office/drawing/2014/main" id="{026469E0-77E8-4025-BC10-8056804BC322}"/>
              </a:ext>
            </a:extLst>
          </p:cNvPr>
          <p:cNvSpPr>
            <a:spLocks noGrp="1"/>
          </p:cNvSpPr>
          <p:nvPr>
            <p:ph sz="half" idx="2"/>
          </p:nvPr>
        </p:nvSpPr>
        <p:spPr>
          <a:xfrm>
            <a:off x="839788" y="2505075"/>
            <a:ext cx="5157787"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0B04C699-0832-4E69-BB1C-8BDE871A91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teksttypografien i masteren</a:t>
            </a:r>
          </a:p>
        </p:txBody>
      </p:sp>
      <p:sp>
        <p:nvSpPr>
          <p:cNvPr id="6" name="Pladsholder til indhold 5">
            <a:extLst>
              <a:ext uri="{FF2B5EF4-FFF2-40B4-BE49-F238E27FC236}">
                <a16:creationId xmlns:a16="http://schemas.microsoft.com/office/drawing/2014/main" id="{BEDA079D-0134-47F0-96B6-F08728A6D929}"/>
              </a:ext>
            </a:extLst>
          </p:cNvPr>
          <p:cNvSpPr>
            <a:spLocks noGrp="1"/>
          </p:cNvSpPr>
          <p:nvPr>
            <p:ph sz="quarter" idx="4"/>
          </p:nvPr>
        </p:nvSpPr>
        <p:spPr>
          <a:xfrm>
            <a:off x="6172200" y="2505075"/>
            <a:ext cx="5183188" cy="3684588"/>
          </a:xfrm>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2D66A6FF-1F58-4F19-A932-5F3CD13F57B6}"/>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8" name="Pladsholder til sidefod 7">
            <a:extLst>
              <a:ext uri="{FF2B5EF4-FFF2-40B4-BE49-F238E27FC236}">
                <a16:creationId xmlns:a16="http://schemas.microsoft.com/office/drawing/2014/main" id="{D0DFB9F5-84E8-4598-9A39-A83F42E1D9A3}"/>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792AE9A2-9B78-4305-A1D3-1CCCA16945E8}"/>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1744336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0D1516-1FCC-4FC1-9614-60DA08F9C817}"/>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FB5D27E0-FC7B-48A0-A1A3-4E33F138106F}"/>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4" name="Pladsholder til sidefod 3">
            <a:extLst>
              <a:ext uri="{FF2B5EF4-FFF2-40B4-BE49-F238E27FC236}">
                <a16:creationId xmlns:a16="http://schemas.microsoft.com/office/drawing/2014/main" id="{19CB0CEE-A093-46F2-9E8E-18810719319B}"/>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072DBA8A-0F07-40CF-8EAC-5659E4F060F8}"/>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2311624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ED49496-9FF5-422E-80E2-E5242231D2C6}"/>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3" name="Pladsholder til sidefod 2">
            <a:extLst>
              <a:ext uri="{FF2B5EF4-FFF2-40B4-BE49-F238E27FC236}">
                <a16:creationId xmlns:a16="http://schemas.microsoft.com/office/drawing/2014/main" id="{876C78E2-2061-46B6-A9E5-101DF045566F}"/>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51540830-0709-4B7A-9CA9-652A2D91BDDB}"/>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85944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A4858F-BEC5-46E7-8CAF-C393B1BE15FF}"/>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C7E60AA3-6091-4F0B-905F-C64E54F385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791FBAFB-F34B-4159-9C84-E188FC8F79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7593D3D0-6841-42EC-8615-590C315A9E63}"/>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6" name="Pladsholder til sidefod 5">
            <a:extLst>
              <a:ext uri="{FF2B5EF4-FFF2-40B4-BE49-F238E27FC236}">
                <a16:creationId xmlns:a16="http://schemas.microsoft.com/office/drawing/2014/main" id="{9E1EE6BD-C977-47A7-AE51-BFBD853BF18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70A3B62-64B5-4A44-91FE-B49C75791D48}"/>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3912429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AE24B3-F3DA-4F20-A77D-2E835EC3EE5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45057F46-F0B2-4E89-A908-F2534CF4BD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92931E8B-A5AD-405D-B0D5-51C1CB90B6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teksttypografien i masteren</a:t>
            </a:r>
          </a:p>
        </p:txBody>
      </p:sp>
      <p:sp>
        <p:nvSpPr>
          <p:cNvPr id="5" name="Pladsholder til dato 4">
            <a:extLst>
              <a:ext uri="{FF2B5EF4-FFF2-40B4-BE49-F238E27FC236}">
                <a16:creationId xmlns:a16="http://schemas.microsoft.com/office/drawing/2014/main" id="{974CE617-E519-4210-AA1C-50E15073B8FE}"/>
              </a:ext>
            </a:extLst>
          </p:cNvPr>
          <p:cNvSpPr>
            <a:spLocks noGrp="1"/>
          </p:cNvSpPr>
          <p:nvPr>
            <p:ph type="dt" sz="half" idx="10"/>
          </p:nvPr>
        </p:nvSpPr>
        <p:spPr/>
        <p:txBody>
          <a:bodyPr/>
          <a:lstStyle/>
          <a:p>
            <a:fld id="{E2B0F063-A041-4366-B819-7E08E6CD065F}" type="datetimeFigureOut">
              <a:rPr lang="da-DK" smtClean="0"/>
              <a:t>26-11-2018</a:t>
            </a:fld>
            <a:endParaRPr lang="da-DK"/>
          </a:p>
        </p:txBody>
      </p:sp>
      <p:sp>
        <p:nvSpPr>
          <p:cNvPr id="6" name="Pladsholder til sidefod 5">
            <a:extLst>
              <a:ext uri="{FF2B5EF4-FFF2-40B4-BE49-F238E27FC236}">
                <a16:creationId xmlns:a16="http://schemas.microsoft.com/office/drawing/2014/main" id="{3B40D0ED-AACA-40F7-9A2F-C3CF4199DC2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27035C2E-789D-49BE-9E88-90D2D6081668}"/>
              </a:ext>
            </a:extLst>
          </p:cNvPr>
          <p:cNvSpPr>
            <a:spLocks noGrp="1"/>
          </p:cNvSpPr>
          <p:nvPr>
            <p:ph type="sldNum" sz="quarter" idx="12"/>
          </p:nvPr>
        </p:nvSpPr>
        <p:spPr/>
        <p:txBody>
          <a:bodyPr/>
          <a:lstStyle/>
          <a:p>
            <a:fld id="{A06FE36E-0674-463F-8872-678BB1AC4FE3}" type="slidenum">
              <a:rPr lang="da-DK" smtClean="0"/>
              <a:t>‹#›</a:t>
            </a:fld>
            <a:endParaRPr lang="da-DK"/>
          </a:p>
        </p:txBody>
      </p:sp>
    </p:spTree>
    <p:extLst>
      <p:ext uri="{BB962C8B-B14F-4D97-AF65-F5344CB8AC3E}">
        <p14:creationId xmlns:p14="http://schemas.microsoft.com/office/powerpoint/2010/main" val="2562958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03707447-7807-4A3A-BBAA-657E801EE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22A7407B-6B76-4881-98A4-08CE81977F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E7652ED-6953-4EF9-91C2-EEA5584AE4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B0F063-A041-4366-B819-7E08E6CD065F}" type="datetimeFigureOut">
              <a:rPr lang="da-DK" smtClean="0"/>
              <a:t>26-11-2018</a:t>
            </a:fld>
            <a:endParaRPr lang="da-DK"/>
          </a:p>
        </p:txBody>
      </p:sp>
      <p:sp>
        <p:nvSpPr>
          <p:cNvPr id="5" name="Pladsholder til sidefod 4">
            <a:extLst>
              <a:ext uri="{FF2B5EF4-FFF2-40B4-BE49-F238E27FC236}">
                <a16:creationId xmlns:a16="http://schemas.microsoft.com/office/drawing/2014/main" id="{E7CFD193-1062-4BF2-BBB1-64095BB3E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2C1B9333-A1F4-4966-A826-928E2E7D0E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FE36E-0674-463F-8872-678BB1AC4FE3}" type="slidenum">
              <a:rPr lang="da-DK" smtClean="0"/>
              <a:t>‹#›</a:t>
            </a:fld>
            <a:endParaRPr lang="da-DK"/>
          </a:p>
        </p:txBody>
      </p:sp>
    </p:spTree>
    <p:extLst>
      <p:ext uri="{BB962C8B-B14F-4D97-AF65-F5344CB8AC3E}">
        <p14:creationId xmlns:p14="http://schemas.microsoft.com/office/powerpoint/2010/main" val="2456167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fo@caritas.d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DBA9B7-6A87-416B-AE33-96A65B38DAD0}"/>
              </a:ext>
            </a:extLst>
          </p:cNvPr>
          <p:cNvSpPr>
            <a:spLocks noGrp="1"/>
          </p:cNvSpPr>
          <p:nvPr>
            <p:ph type="ctrTitle"/>
          </p:nvPr>
        </p:nvSpPr>
        <p:spPr/>
        <p:txBody>
          <a:bodyPr/>
          <a:lstStyle/>
          <a:p>
            <a:r>
              <a:rPr lang="da-DK" dirty="0"/>
              <a:t>IATI TAG 2018</a:t>
            </a:r>
          </a:p>
        </p:txBody>
      </p:sp>
      <p:sp>
        <p:nvSpPr>
          <p:cNvPr id="3" name="Undertitel 2">
            <a:extLst>
              <a:ext uri="{FF2B5EF4-FFF2-40B4-BE49-F238E27FC236}">
                <a16:creationId xmlns:a16="http://schemas.microsoft.com/office/drawing/2014/main" id="{21BF511D-3103-4398-9C9A-0DF4D1DCD746}"/>
              </a:ext>
            </a:extLst>
          </p:cNvPr>
          <p:cNvSpPr>
            <a:spLocks noGrp="1"/>
          </p:cNvSpPr>
          <p:nvPr>
            <p:ph type="subTitle" idx="1"/>
          </p:nvPr>
        </p:nvSpPr>
        <p:spPr>
          <a:xfrm>
            <a:off x="197964" y="3602038"/>
            <a:ext cx="11802358" cy="1655762"/>
          </a:xfrm>
        </p:spPr>
        <p:txBody>
          <a:bodyPr/>
          <a:lstStyle/>
          <a:p>
            <a:r>
              <a:rPr lang="da-DK" dirty="0"/>
              <a:t>The </a:t>
            </a:r>
            <a:r>
              <a:rPr lang="da-DK" dirty="0" err="1"/>
              <a:t>challenges</a:t>
            </a:r>
            <a:r>
              <a:rPr lang="da-DK" dirty="0"/>
              <a:t> of IATI </a:t>
            </a:r>
            <a:r>
              <a:rPr lang="da-DK" dirty="0" err="1"/>
              <a:t>publishing</a:t>
            </a:r>
            <a:r>
              <a:rPr lang="da-DK" dirty="0"/>
              <a:t> by a small NGO </a:t>
            </a:r>
            <a:r>
              <a:rPr lang="da-DK" dirty="0" err="1"/>
              <a:t>implementing</a:t>
            </a:r>
            <a:r>
              <a:rPr lang="da-DK" dirty="0"/>
              <a:t> </a:t>
            </a:r>
            <a:r>
              <a:rPr lang="da-DK" dirty="0" err="1"/>
              <a:t>through</a:t>
            </a:r>
            <a:r>
              <a:rPr lang="da-DK" dirty="0"/>
              <a:t> partner organisations</a:t>
            </a:r>
          </a:p>
          <a:p>
            <a:r>
              <a:rPr lang="da-DK" b="1" dirty="0"/>
              <a:t>By Maj Forum, Caritas Denmark </a:t>
            </a:r>
          </a:p>
        </p:txBody>
      </p:sp>
      <p:pic>
        <p:nvPicPr>
          <p:cNvPr id="5" name="Billede 4">
            <a:extLst>
              <a:ext uri="{FF2B5EF4-FFF2-40B4-BE49-F238E27FC236}">
                <a16:creationId xmlns:a16="http://schemas.microsoft.com/office/drawing/2014/main" id="{D3FF8F23-D8CF-4DA6-8DAF-8F287A89BA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5781" y="4309533"/>
            <a:ext cx="2209362" cy="948267"/>
          </a:xfrm>
          <a:prstGeom prst="rect">
            <a:avLst/>
          </a:prstGeom>
        </p:spPr>
      </p:pic>
    </p:spTree>
    <p:extLst>
      <p:ext uri="{BB962C8B-B14F-4D97-AF65-F5344CB8AC3E}">
        <p14:creationId xmlns:p14="http://schemas.microsoft.com/office/powerpoint/2010/main" val="763593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1D5032-5943-4580-8278-A7D58D281304}"/>
              </a:ext>
            </a:extLst>
          </p:cNvPr>
          <p:cNvSpPr>
            <a:spLocks noGrp="1"/>
          </p:cNvSpPr>
          <p:nvPr>
            <p:ph type="title"/>
          </p:nvPr>
        </p:nvSpPr>
        <p:spPr/>
        <p:txBody>
          <a:bodyPr/>
          <a:lstStyle/>
          <a:p>
            <a:r>
              <a:rPr lang="da-DK" dirty="0"/>
              <a:t>NEEDS ASSESSMENT</a:t>
            </a:r>
          </a:p>
        </p:txBody>
      </p:sp>
      <p:sp>
        <p:nvSpPr>
          <p:cNvPr id="3" name="Pladsholder til indhold 2">
            <a:extLst>
              <a:ext uri="{FF2B5EF4-FFF2-40B4-BE49-F238E27FC236}">
                <a16:creationId xmlns:a16="http://schemas.microsoft.com/office/drawing/2014/main" id="{2DEE2429-588B-4E88-97D3-4EF1AED54E55}"/>
              </a:ext>
            </a:extLst>
          </p:cNvPr>
          <p:cNvSpPr>
            <a:spLocks noGrp="1"/>
          </p:cNvSpPr>
          <p:nvPr>
            <p:ph idx="1"/>
          </p:nvPr>
        </p:nvSpPr>
        <p:spPr/>
        <p:txBody>
          <a:bodyPr/>
          <a:lstStyle/>
          <a:p>
            <a:r>
              <a:rPr lang="en-US" dirty="0"/>
              <a:t>As part of the planning process in this respect, we have just initiated a needs assessment that will be completed before end of the year, involving Ugandan partners of Caritas Denmark, Cordaid, CAFOD and possibly Caritas Belgium. </a:t>
            </a:r>
          </a:p>
          <a:p>
            <a:r>
              <a:rPr lang="en-US" dirty="0"/>
              <a:t>The Overall objective of the study is:</a:t>
            </a:r>
          </a:p>
          <a:p>
            <a:pPr marL="0" indent="0">
              <a:buNone/>
            </a:pPr>
            <a:r>
              <a:rPr lang="en-GB" dirty="0"/>
              <a:t>	To assess the need among Ugandan Civil Society Organisations 	for IATI advisory services.</a:t>
            </a:r>
            <a:endParaRPr lang="da-DK" dirty="0"/>
          </a:p>
          <a:p>
            <a:endParaRPr lang="da-DK" dirty="0"/>
          </a:p>
        </p:txBody>
      </p:sp>
      <p:pic>
        <p:nvPicPr>
          <p:cNvPr id="4" name="Billede 3">
            <a:extLst>
              <a:ext uri="{FF2B5EF4-FFF2-40B4-BE49-F238E27FC236}">
                <a16:creationId xmlns:a16="http://schemas.microsoft.com/office/drawing/2014/main" id="{CA93527C-B70D-4289-9EDF-65CE6AC710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42791" y="5157946"/>
            <a:ext cx="2209362" cy="948267"/>
          </a:xfrm>
          <a:prstGeom prst="rect">
            <a:avLst/>
          </a:prstGeom>
        </p:spPr>
      </p:pic>
    </p:spTree>
    <p:extLst>
      <p:ext uri="{BB962C8B-B14F-4D97-AF65-F5344CB8AC3E}">
        <p14:creationId xmlns:p14="http://schemas.microsoft.com/office/powerpoint/2010/main" val="3574902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6181DB-6F11-45B8-8112-B0B2AEE73002}"/>
              </a:ext>
            </a:extLst>
          </p:cNvPr>
          <p:cNvSpPr>
            <a:spLocks noGrp="1"/>
          </p:cNvSpPr>
          <p:nvPr>
            <p:ph type="title"/>
          </p:nvPr>
        </p:nvSpPr>
        <p:spPr/>
        <p:txBody>
          <a:bodyPr/>
          <a:lstStyle/>
          <a:p>
            <a:r>
              <a:rPr lang="da-DK" dirty="0"/>
              <a:t>NEEDS ASSESSMENT - </a:t>
            </a:r>
            <a:r>
              <a:rPr lang="en-GB" dirty="0"/>
              <a:t>Immediate objectives:</a:t>
            </a:r>
            <a:endParaRPr lang="da-DK" dirty="0"/>
          </a:p>
        </p:txBody>
      </p:sp>
      <p:sp>
        <p:nvSpPr>
          <p:cNvPr id="3" name="Pladsholder til indhold 2">
            <a:extLst>
              <a:ext uri="{FF2B5EF4-FFF2-40B4-BE49-F238E27FC236}">
                <a16:creationId xmlns:a16="http://schemas.microsoft.com/office/drawing/2014/main" id="{F22F8905-2B9D-4114-9F03-DF52BC5DB3B8}"/>
              </a:ext>
            </a:extLst>
          </p:cNvPr>
          <p:cNvSpPr>
            <a:spLocks noGrp="1"/>
          </p:cNvSpPr>
          <p:nvPr>
            <p:ph idx="1"/>
          </p:nvPr>
        </p:nvSpPr>
        <p:spPr/>
        <p:txBody>
          <a:bodyPr>
            <a:normAutofit lnSpcReduction="10000"/>
          </a:bodyPr>
          <a:lstStyle/>
          <a:p>
            <a:pPr lvl="0"/>
            <a:r>
              <a:rPr lang="en-GB" dirty="0"/>
              <a:t>To identify the motivation and expectations of selected CSOs towards publishing data through IATI.</a:t>
            </a:r>
            <a:endParaRPr lang="da-DK" dirty="0"/>
          </a:p>
          <a:p>
            <a:pPr lvl="0"/>
            <a:r>
              <a:rPr lang="en-GB" dirty="0"/>
              <a:t>To describe potential gaps in the inhouse capacity of selected CSOs for publishing data through IATI and consider the specific requirements raised for relevant approaches for IATI advisory services.</a:t>
            </a:r>
            <a:endParaRPr lang="da-DK" dirty="0"/>
          </a:p>
          <a:p>
            <a:pPr lvl="0"/>
            <a:r>
              <a:rPr lang="en-GB" dirty="0"/>
              <a:t>To establish the concerns related to transparency in a context where space for civil society is shrinking and recommend solutions for concern free (though still meaning full) IATI publishing. </a:t>
            </a:r>
            <a:endParaRPr lang="da-DK" dirty="0"/>
          </a:p>
          <a:p>
            <a:pPr lvl="0"/>
            <a:r>
              <a:rPr lang="en-GB" dirty="0"/>
              <a:t>To list all ongoing efforts towards local IATI capacity development in Uganda.</a:t>
            </a:r>
            <a:endParaRPr lang="da-DK" dirty="0"/>
          </a:p>
          <a:p>
            <a:endParaRPr lang="da-DK" dirty="0"/>
          </a:p>
        </p:txBody>
      </p:sp>
    </p:spTree>
    <p:extLst>
      <p:ext uri="{BB962C8B-B14F-4D97-AF65-F5344CB8AC3E}">
        <p14:creationId xmlns:p14="http://schemas.microsoft.com/office/powerpoint/2010/main" val="3120366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FDEE60-852B-4F35-B356-C2891C423601}"/>
              </a:ext>
            </a:extLst>
          </p:cNvPr>
          <p:cNvSpPr>
            <a:spLocks noGrp="1"/>
          </p:cNvSpPr>
          <p:nvPr>
            <p:ph type="title"/>
          </p:nvPr>
        </p:nvSpPr>
        <p:spPr/>
        <p:txBody>
          <a:bodyPr/>
          <a:lstStyle/>
          <a:p>
            <a:r>
              <a:rPr lang="da-DK"/>
              <a:t>COLLABORATION AND SHARING OF LEARNING</a:t>
            </a:r>
            <a:endParaRPr lang="da-DK" dirty="0"/>
          </a:p>
        </p:txBody>
      </p:sp>
      <p:sp>
        <p:nvSpPr>
          <p:cNvPr id="3" name="Pladsholder til indhold 2">
            <a:extLst>
              <a:ext uri="{FF2B5EF4-FFF2-40B4-BE49-F238E27FC236}">
                <a16:creationId xmlns:a16="http://schemas.microsoft.com/office/drawing/2014/main" id="{18BE86DA-1F1B-4530-902A-9C574A40BE00}"/>
              </a:ext>
            </a:extLst>
          </p:cNvPr>
          <p:cNvSpPr>
            <a:spLocks noGrp="1"/>
          </p:cNvSpPr>
          <p:nvPr>
            <p:ph idx="1"/>
          </p:nvPr>
        </p:nvSpPr>
        <p:spPr/>
        <p:txBody>
          <a:bodyPr/>
          <a:lstStyle/>
          <a:p>
            <a:r>
              <a:rPr lang="en-US" dirty="0"/>
              <a:t>Caritas Denmark will of course share the needs assessment as well as the pilot learning report in the IATI community.</a:t>
            </a:r>
          </a:p>
          <a:p>
            <a:r>
              <a:rPr lang="en-US" dirty="0"/>
              <a:t>We are very keen to find collaboration partners interested in testing ways of accompanying local NGOs to publish or stakeholders interested in being part of an Ugandan IATI network. </a:t>
            </a:r>
          </a:p>
          <a:p>
            <a:r>
              <a:rPr lang="en-US" dirty="0"/>
              <a:t>Please do contact me if you are interested in taking part in this pilot.</a:t>
            </a:r>
          </a:p>
          <a:p>
            <a:r>
              <a:rPr lang="en-US" dirty="0"/>
              <a:t>Tomorrow there will be a session at PM 4.30 in the purple room on establishing a IATI network </a:t>
            </a:r>
            <a:r>
              <a:rPr lang="en-US"/>
              <a:t>in Uganda. </a:t>
            </a:r>
            <a:endParaRPr lang="da-DK" dirty="0"/>
          </a:p>
          <a:p>
            <a:endParaRPr lang="da-DK" dirty="0"/>
          </a:p>
        </p:txBody>
      </p:sp>
      <p:pic>
        <p:nvPicPr>
          <p:cNvPr id="4" name="Billede 3">
            <a:extLst>
              <a:ext uri="{FF2B5EF4-FFF2-40B4-BE49-F238E27FC236}">
                <a16:creationId xmlns:a16="http://schemas.microsoft.com/office/drawing/2014/main" id="{E2896472-E4B2-40F7-A802-0FAF7CF51C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438" y="5110811"/>
            <a:ext cx="2209362" cy="948267"/>
          </a:xfrm>
          <a:prstGeom prst="rect">
            <a:avLst/>
          </a:prstGeom>
        </p:spPr>
      </p:pic>
    </p:spTree>
    <p:extLst>
      <p:ext uri="{BB962C8B-B14F-4D97-AF65-F5344CB8AC3E}">
        <p14:creationId xmlns:p14="http://schemas.microsoft.com/office/powerpoint/2010/main" val="3831628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6689AA-2EA7-40CA-A4AF-49C3684B3A5B}"/>
              </a:ext>
            </a:extLst>
          </p:cNvPr>
          <p:cNvSpPr>
            <a:spLocks noGrp="1"/>
          </p:cNvSpPr>
          <p:nvPr>
            <p:ph type="title"/>
          </p:nvPr>
        </p:nvSpPr>
        <p:spPr/>
        <p:txBody>
          <a:bodyPr/>
          <a:lstStyle/>
          <a:p>
            <a:r>
              <a:rPr lang="da-DK" dirty="0"/>
              <a:t>THANK YOU!</a:t>
            </a:r>
          </a:p>
        </p:txBody>
      </p:sp>
      <p:sp>
        <p:nvSpPr>
          <p:cNvPr id="3" name="Pladsholder til indhold 2">
            <a:extLst>
              <a:ext uri="{FF2B5EF4-FFF2-40B4-BE49-F238E27FC236}">
                <a16:creationId xmlns:a16="http://schemas.microsoft.com/office/drawing/2014/main" id="{62B36B19-D72D-400B-AC19-60C66DC88B80}"/>
              </a:ext>
            </a:extLst>
          </p:cNvPr>
          <p:cNvSpPr>
            <a:spLocks noGrp="1"/>
          </p:cNvSpPr>
          <p:nvPr>
            <p:ph idx="1"/>
          </p:nvPr>
        </p:nvSpPr>
        <p:spPr/>
        <p:txBody>
          <a:bodyPr/>
          <a:lstStyle/>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endParaRPr lang="da-DK" dirty="0"/>
          </a:p>
          <a:p>
            <a:pPr marL="0" indent="0">
              <a:buNone/>
            </a:pPr>
            <a:r>
              <a:rPr lang="da-DK" dirty="0"/>
              <a:t>Maj Forum, Caritas Danmark</a:t>
            </a:r>
          </a:p>
          <a:p>
            <a:pPr marL="0" indent="0">
              <a:buNone/>
            </a:pPr>
            <a:r>
              <a:rPr lang="da-DK" dirty="0">
                <a:hlinkClick r:id="rId2"/>
              </a:rPr>
              <a:t>mfo@caritas.dk</a:t>
            </a:r>
            <a:r>
              <a:rPr lang="da-DK" dirty="0"/>
              <a:t> </a:t>
            </a:r>
          </a:p>
          <a:p>
            <a:pPr marL="0" indent="0">
              <a:buNone/>
            </a:pPr>
            <a:r>
              <a:rPr lang="da-DK" dirty="0"/>
              <a:t>+4538180000</a:t>
            </a:r>
          </a:p>
        </p:txBody>
      </p:sp>
      <p:pic>
        <p:nvPicPr>
          <p:cNvPr id="4" name="Billede 3">
            <a:extLst>
              <a:ext uri="{FF2B5EF4-FFF2-40B4-BE49-F238E27FC236}">
                <a16:creationId xmlns:a16="http://schemas.microsoft.com/office/drawing/2014/main" id="{93816660-D5DD-4C67-928A-4152D48363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33364" y="5120238"/>
            <a:ext cx="2209362" cy="948267"/>
          </a:xfrm>
          <a:prstGeom prst="rect">
            <a:avLst/>
          </a:prstGeom>
        </p:spPr>
      </p:pic>
    </p:spTree>
    <p:extLst>
      <p:ext uri="{BB962C8B-B14F-4D97-AF65-F5344CB8AC3E}">
        <p14:creationId xmlns:p14="http://schemas.microsoft.com/office/powerpoint/2010/main" val="1873576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A23D9D-0419-4862-A9A5-B370B922A484}"/>
              </a:ext>
            </a:extLst>
          </p:cNvPr>
          <p:cNvSpPr>
            <a:spLocks noGrp="1"/>
          </p:cNvSpPr>
          <p:nvPr>
            <p:ph type="ctrTitle"/>
          </p:nvPr>
        </p:nvSpPr>
        <p:spPr/>
        <p:txBody>
          <a:bodyPr>
            <a:normAutofit/>
          </a:bodyPr>
          <a:lstStyle/>
          <a:p>
            <a:pPr algn="l"/>
            <a:r>
              <a:rPr lang="en-US" sz="2400" dirty="0">
                <a:latin typeface="+mn-lt"/>
                <a:ea typeface="+mn-ea"/>
                <a:cs typeface="+mn-cs"/>
              </a:rPr>
              <a:t>Based on the Caritas Denmark experience, I wish to sheet light on the key challenges of IATI publishing that are likely to be experienced by an NGO that is </a:t>
            </a:r>
            <a:r>
              <a:rPr lang="en-US" sz="2400" b="1" u="sng" dirty="0">
                <a:latin typeface="+mn-lt"/>
                <a:ea typeface="+mn-ea"/>
                <a:cs typeface="+mn-cs"/>
              </a:rPr>
              <a:t>relatively small in size </a:t>
            </a:r>
            <a:r>
              <a:rPr lang="en-US" sz="2400" dirty="0">
                <a:latin typeface="+mn-lt"/>
                <a:ea typeface="+mn-ea"/>
                <a:cs typeface="+mn-cs"/>
              </a:rPr>
              <a:t>and who </a:t>
            </a:r>
            <a:r>
              <a:rPr lang="en-US" sz="2400" b="1" u="sng" dirty="0">
                <a:latin typeface="+mn-lt"/>
                <a:ea typeface="+mn-ea"/>
                <a:cs typeface="+mn-cs"/>
              </a:rPr>
              <a:t>implements through partner </a:t>
            </a:r>
            <a:r>
              <a:rPr lang="en-US" sz="2400" b="1" u="sng" dirty="0" err="1">
                <a:latin typeface="+mn-lt"/>
                <a:ea typeface="+mn-ea"/>
                <a:cs typeface="+mn-cs"/>
              </a:rPr>
              <a:t>organisations</a:t>
            </a:r>
            <a:r>
              <a:rPr lang="en-US" sz="2400" dirty="0">
                <a:latin typeface="+mn-lt"/>
                <a:ea typeface="+mn-ea"/>
                <a:cs typeface="+mn-cs"/>
              </a:rPr>
              <a:t>. </a:t>
            </a:r>
            <a:br>
              <a:rPr lang="da-DK" sz="2400" dirty="0"/>
            </a:br>
            <a:endParaRPr lang="da-DK" sz="2200" dirty="0">
              <a:latin typeface="+mn-lt"/>
              <a:ea typeface="+mn-ea"/>
              <a:cs typeface="+mn-cs"/>
            </a:endParaRPr>
          </a:p>
        </p:txBody>
      </p:sp>
      <p:sp>
        <p:nvSpPr>
          <p:cNvPr id="3" name="Undertitel 2">
            <a:extLst>
              <a:ext uri="{FF2B5EF4-FFF2-40B4-BE49-F238E27FC236}">
                <a16:creationId xmlns:a16="http://schemas.microsoft.com/office/drawing/2014/main" id="{FE5E8285-9BA0-49AA-B1FF-CB5ECCA32976}"/>
              </a:ext>
            </a:extLst>
          </p:cNvPr>
          <p:cNvSpPr>
            <a:spLocks noGrp="1"/>
          </p:cNvSpPr>
          <p:nvPr>
            <p:ph type="subTitle" idx="1"/>
          </p:nvPr>
        </p:nvSpPr>
        <p:spPr>
          <a:xfrm>
            <a:off x="1524000" y="3602038"/>
            <a:ext cx="9797592" cy="2497104"/>
          </a:xfrm>
        </p:spPr>
        <p:txBody>
          <a:bodyPr>
            <a:normAutofit/>
          </a:bodyPr>
          <a:lstStyle/>
          <a:p>
            <a:pPr algn="l"/>
            <a:r>
              <a:rPr lang="en-US" dirty="0"/>
              <a:t>The takeaways from this session will therefore be on recommendations as to how these challenges can be overcome if we are to meet the IATI agenda.</a:t>
            </a:r>
          </a:p>
          <a:p>
            <a:pPr algn="l"/>
            <a:endParaRPr lang="da-DK" dirty="0"/>
          </a:p>
          <a:p>
            <a:endParaRPr lang="da-DK" dirty="0"/>
          </a:p>
        </p:txBody>
      </p:sp>
      <p:pic>
        <p:nvPicPr>
          <p:cNvPr id="4" name="Billede 3">
            <a:extLst>
              <a:ext uri="{FF2B5EF4-FFF2-40B4-BE49-F238E27FC236}">
                <a16:creationId xmlns:a16="http://schemas.microsoft.com/office/drawing/2014/main" id="{45C551FE-2134-4FA8-91A7-D6461CBA7F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23938" y="5242950"/>
            <a:ext cx="2209362" cy="948267"/>
          </a:xfrm>
          <a:prstGeom prst="rect">
            <a:avLst/>
          </a:prstGeom>
        </p:spPr>
      </p:pic>
    </p:spTree>
    <p:extLst>
      <p:ext uri="{BB962C8B-B14F-4D97-AF65-F5344CB8AC3E}">
        <p14:creationId xmlns:p14="http://schemas.microsoft.com/office/powerpoint/2010/main" val="129309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B07332-353D-4ED4-BC67-001ED358383E}"/>
              </a:ext>
            </a:extLst>
          </p:cNvPr>
          <p:cNvSpPr>
            <a:spLocks noGrp="1"/>
          </p:cNvSpPr>
          <p:nvPr>
            <p:ph type="title"/>
          </p:nvPr>
        </p:nvSpPr>
        <p:spPr/>
        <p:txBody>
          <a:bodyPr>
            <a:normAutofit/>
          </a:bodyPr>
          <a:lstStyle/>
          <a:p>
            <a:r>
              <a:rPr lang="en-US" sz="3200" dirty="0"/>
              <a:t>RESOURCES AND COMPLEXITY BEYOND EXISTING CAPACITIES</a:t>
            </a:r>
            <a:endParaRPr lang="da-DK" sz="3200" dirty="0"/>
          </a:p>
        </p:txBody>
      </p:sp>
      <p:sp>
        <p:nvSpPr>
          <p:cNvPr id="3" name="Pladsholder til indhold 2">
            <a:extLst>
              <a:ext uri="{FF2B5EF4-FFF2-40B4-BE49-F238E27FC236}">
                <a16:creationId xmlns:a16="http://schemas.microsoft.com/office/drawing/2014/main" id="{051A7331-01DD-483A-86B8-58B609569287}"/>
              </a:ext>
            </a:extLst>
          </p:cNvPr>
          <p:cNvSpPr>
            <a:spLocks noGrp="1"/>
          </p:cNvSpPr>
          <p:nvPr>
            <p:ph idx="1"/>
          </p:nvPr>
        </p:nvSpPr>
        <p:spPr/>
        <p:txBody>
          <a:bodyPr>
            <a:normAutofit fontScale="92500" lnSpcReduction="10000"/>
          </a:bodyPr>
          <a:lstStyle/>
          <a:p>
            <a:r>
              <a:rPr lang="en-US" dirty="0"/>
              <a:t>The resources in a small NGO rarely allows for a department or even a full time staff to take lead on the journey towards IATI publishing. </a:t>
            </a:r>
          </a:p>
          <a:p>
            <a:r>
              <a:rPr lang="en-US" dirty="0"/>
              <a:t>There might not be any staff who is particularly qualified for the task.</a:t>
            </a:r>
          </a:p>
          <a:p>
            <a:r>
              <a:rPr lang="en-US" dirty="0"/>
              <a:t>I had this responsibility added on top of my other tasks, and my qualifications were not the best suited for the job.</a:t>
            </a:r>
          </a:p>
          <a:p>
            <a:r>
              <a:rPr lang="en-US" dirty="0"/>
              <a:t>From this point of departure, it is difficult to get started. Even to find out where to begin is time consuming. </a:t>
            </a:r>
          </a:p>
          <a:p>
            <a:r>
              <a:rPr lang="en-US" dirty="0"/>
              <a:t>Designing the structure was a guessing game the first time we did it. </a:t>
            </a:r>
          </a:p>
          <a:p>
            <a:r>
              <a:rPr lang="en-US" dirty="0"/>
              <a:t>At the same time, there is the recognition that for a long time we will not have much benefit from doing this, and our data might not be used by anyone.</a:t>
            </a:r>
          </a:p>
          <a:p>
            <a:endParaRPr lang="da-DK" dirty="0"/>
          </a:p>
          <a:p>
            <a:endParaRPr lang="da-DK" dirty="0"/>
          </a:p>
        </p:txBody>
      </p:sp>
    </p:spTree>
    <p:extLst>
      <p:ext uri="{BB962C8B-B14F-4D97-AF65-F5344CB8AC3E}">
        <p14:creationId xmlns:p14="http://schemas.microsoft.com/office/powerpoint/2010/main" val="3451400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29DB83-2E01-4BEA-87B4-BCC637757D84}"/>
              </a:ext>
            </a:extLst>
          </p:cNvPr>
          <p:cNvSpPr>
            <a:spLocks noGrp="1"/>
          </p:cNvSpPr>
          <p:nvPr>
            <p:ph type="title"/>
          </p:nvPr>
        </p:nvSpPr>
        <p:spPr/>
        <p:txBody>
          <a:bodyPr/>
          <a:lstStyle/>
          <a:p>
            <a:r>
              <a:rPr lang="da-DK" dirty="0"/>
              <a:t>RECOMMENDATIONS</a:t>
            </a:r>
          </a:p>
        </p:txBody>
      </p:sp>
      <p:sp>
        <p:nvSpPr>
          <p:cNvPr id="3" name="Pladsholder til indhold 2">
            <a:extLst>
              <a:ext uri="{FF2B5EF4-FFF2-40B4-BE49-F238E27FC236}">
                <a16:creationId xmlns:a16="http://schemas.microsoft.com/office/drawing/2014/main" id="{E7E04234-4880-4AD6-92C4-0382F61DB520}"/>
              </a:ext>
            </a:extLst>
          </p:cNvPr>
          <p:cNvSpPr>
            <a:spLocks noGrp="1"/>
          </p:cNvSpPr>
          <p:nvPr>
            <p:ph idx="1"/>
          </p:nvPr>
        </p:nvSpPr>
        <p:spPr/>
        <p:txBody>
          <a:bodyPr/>
          <a:lstStyle/>
          <a:p>
            <a:r>
              <a:rPr lang="en-US" dirty="0"/>
              <a:t>We had Cordaid visiting and giving us a comprehensive introduction: Learning from others can be recommended.</a:t>
            </a:r>
            <a:endParaRPr lang="da-DK" dirty="0"/>
          </a:p>
          <a:p>
            <a:pPr lvl="0"/>
            <a:r>
              <a:rPr lang="en-US" dirty="0"/>
              <a:t>It is crucial that we all do what we can to ease each others burden.</a:t>
            </a:r>
          </a:p>
          <a:p>
            <a:pPr lvl="0"/>
            <a:r>
              <a:rPr lang="en-US" dirty="0"/>
              <a:t>Lets all bother to share the knowledge that we have invested in. IATI should be seen as a common cause for the initiative to take off.</a:t>
            </a:r>
          </a:p>
          <a:p>
            <a:r>
              <a:rPr lang="en-US" dirty="0"/>
              <a:t>Peers are crucial when you are new to the game. Establish a local learning group so that you have someone to discuss the complexities with and with whom you can share the frustrations and the successes. </a:t>
            </a:r>
            <a:endParaRPr lang="da-DK" dirty="0"/>
          </a:p>
          <a:p>
            <a:pPr lvl="0"/>
            <a:endParaRPr lang="en-US" dirty="0"/>
          </a:p>
          <a:p>
            <a:pPr lvl="0"/>
            <a:endParaRPr lang="da-DK" dirty="0"/>
          </a:p>
          <a:p>
            <a:endParaRPr lang="da-DK" dirty="0"/>
          </a:p>
        </p:txBody>
      </p:sp>
    </p:spTree>
    <p:extLst>
      <p:ext uri="{BB962C8B-B14F-4D97-AF65-F5344CB8AC3E}">
        <p14:creationId xmlns:p14="http://schemas.microsoft.com/office/powerpoint/2010/main" val="4100095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9FDA14-A044-4E67-A956-627DBBE3EFC9}"/>
              </a:ext>
            </a:extLst>
          </p:cNvPr>
          <p:cNvSpPr>
            <a:spLocks noGrp="1"/>
          </p:cNvSpPr>
          <p:nvPr>
            <p:ph type="title"/>
          </p:nvPr>
        </p:nvSpPr>
        <p:spPr/>
        <p:txBody>
          <a:bodyPr>
            <a:normAutofit/>
          </a:bodyPr>
          <a:lstStyle/>
          <a:p>
            <a:r>
              <a:rPr lang="en-US" sz="4000" dirty="0"/>
              <a:t>MOVING BEYOND MANUAL AIDSTREAM USAGE</a:t>
            </a:r>
            <a:endParaRPr lang="da-DK" sz="4000" dirty="0"/>
          </a:p>
        </p:txBody>
      </p:sp>
      <p:sp>
        <p:nvSpPr>
          <p:cNvPr id="3" name="Pladsholder til indhold 2">
            <a:extLst>
              <a:ext uri="{FF2B5EF4-FFF2-40B4-BE49-F238E27FC236}">
                <a16:creationId xmlns:a16="http://schemas.microsoft.com/office/drawing/2014/main" id="{5BD3BF37-1C64-4FE7-88BF-E516DBC74E7D}"/>
              </a:ext>
            </a:extLst>
          </p:cNvPr>
          <p:cNvSpPr>
            <a:spLocks noGrp="1"/>
          </p:cNvSpPr>
          <p:nvPr>
            <p:ph idx="1"/>
          </p:nvPr>
        </p:nvSpPr>
        <p:spPr/>
        <p:txBody>
          <a:bodyPr>
            <a:normAutofit/>
          </a:bodyPr>
          <a:lstStyle/>
          <a:p>
            <a:r>
              <a:rPr lang="en-US" dirty="0"/>
              <a:t>Great appreciation towards the people who developed </a:t>
            </a:r>
            <a:r>
              <a:rPr lang="en-US" dirty="0" err="1"/>
              <a:t>Aidstream</a:t>
            </a:r>
            <a:r>
              <a:rPr lang="en-US" dirty="0"/>
              <a:t> for publishers like me who have no particular computer skills. It is however a lot of manual </a:t>
            </a:r>
            <a:r>
              <a:rPr lang="en-US" dirty="0" err="1"/>
              <a:t>labour</a:t>
            </a:r>
            <a:r>
              <a:rPr lang="en-US" dirty="0"/>
              <a:t>. In 2018 we have about 50 activities.</a:t>
            </a:r>
          </a:p>
          <a:p>
            <a:r>
              <a:rPr lang="en-US" dirty="0"/>
              <a:t>There is a challenge for those </a:t>
            </a:r>
            <a:r>
              <a:rPr lang="en-US" dirty="0" err="1"/>
              <a:t>organisations</a:t>
            </a:r>
            <a:r>
              <a:rPr lang="en-US" dirty="0"/>
              <a:t> who are big enough to have that many activities but too small to afford an IT department or a consultant setting up an automatic system extracting data from your accounts directly into the IATI registry or through an excel file that is uploaded in </a:t>
            </a:r>
            <a:r>
              <a:rPr lang="en-US" dirty="0" err="1"/>
              <a:t>Aidstream</a:t>
            </a:r>
            <a:r>
              <a:rPr lang="en-US" dirty="0"/>
              <a:t>. </a:t>
            </a:r>
          </a:p>
          <a:p>
            <a:endParaRPr lang="da-DK" dirty="0"/>
          </a:p>
          <a:p>
            <a:endParaRPr lang="da-DK" dirty="0"/>
          </a:p>
        </p:txBody>
      </p:sp>
      <p:pic>
        <p:nvPicPr>
          <p:cNvPr id="4" name="Billede 3">
            <a:extLst>
              <a:ext uri="{FF2B5EF4-FFF2-40B4-BE49-F238E27FC236}">
                <a16:creationId xmlns:a16="http://schemas.microsoft.com/office/drawing/2014/main" id="{054DB46F-D021-4D72-AD58-5ECCF13A46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9097" y="4941129"/>
            <a:ext cx="2209362" cy="948267"/>
          </a:xfrm>
          <a:prstGeom prst="rect">
            <a:avLst/>
          </a:prstGeom>
        </p:spPr>
      </p:pic>
    </p:spTree>
    <p:extLst>
      <p:ext uri="{BB962C8B-B14F-4D97-AF65-F5344CB8AC3E}">
        <p14:creationId xmlns:p14="http://schemas.microsoft.com/office/powerpoint/2010/main" val="3731067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B10C24-14D8-496D-8347-9465150566C3}"/>
              </a:ext>
            </a:extLst>
          </p:cNvPr>
          <p:cNvSpPr>
            <a:spLocks noGrp="1"/>
          </p:cNvSpPr>
          <p:nvPr>
            <p:ph type="title"/>
          </p:nvPr>
        </p:nvSpPr>
        <p:spPr/>
        <p:txBody>
          <a:bodyPr/>
          <a:lstStyle/>
          <a:p>
            <a:r>
              <a:rPr lang="da-DK" dirty="0"/>
              <a:t>RECOMMENDATIONS</a:t>
            </a:r>
          </a:p>
        </p:txBody>
      </p:sp>
      <p:sp>
        <p:nvSpPr>
          <p:cNvPr id="3" name="Pladsholder til indhold 2">
            <a:extLst>
              <a:ext uri="{FF2B5EF4-FFF2-40B4-BE49-F238E27FC236}">
                <a16:creationId xmlns:a16="http://schemas.microsoft.com/office/drawing/2014/main" id="{36662897-F57D-4DE7-A245-C81B6588863F}"/>
              </a:ext>
            </a:extLst>
          </p:cNvPr>
          <p:cNvSpPr>
            <a:spLocks noGrp="1"/>
          </p:cNvSpPr>
          <p:nvPr>
            <p:ph idx="1"/>
          </p:nvPr>
        </p:nvSpPr>
        <p:spPr/>
        <p:txBody>
          <a:bodyPr>
            <a:normAutofit/>
          </a:bodyPr>
          <a:lstStyle/>
          <a:p>
            <a:pPr lvl="0"/>
            <a:r>
              <a:rPr lang="en-US" dirty="0"/>
              <a:t>There is need for a ‘one size fits all’ standard excel format or software where small </a:t>
            </a:r>
            <a:r>
              <a:rPr lang="en-US" dirty="0" err="1"/>
              <a:t>organisations</a:t>
            </a:r>
            <a:r>
              <a:rPr lang="en-US" dirty="0"/>
              <a:t> like Caritas Denmark with our common accounting software would be able to choose among a few structures that would more or less fit reporting needs of the individual </a:t>
            </a:r>
            <a:r>
              <a:rPr lang="en-US" dirty="0" err="1"/>
              <a:t>organisations</a:t>
            </a:r>
            <a:r>
              <a:rPr lang="en-US" dirty="0"/>
              <a:t>. This would force us to align our activity structures, but would that not merely contribute to higher transparency?</a:t>
            </a:r>
            <a:endParaRPr lang="da-DK" dirty="0"/>
          </a:p>
          <a:p>
            <a:r>
              <a:rPr lang="da-DK" dirty="0" err="1"/>
              <a:t>Alternatively</a:t>
            </a:r>
            <a:r>
              <a:rPr lang="da-DK" dirty="0"/>
              <a:t>, it </a:t>
            </a:r>
            <a:r>
              <a:rPr lang="da-DK" dirty="0" err="1"/>
              <a:t>could</a:t>
            </a:r>
            <a:r>
              <a:rPr lang="da-DK" dirty="0"/>
              <a:t> </a:t>
            </a:r>
            <a:r>
              <a:rPr lang="da-DK" dirty="0" err="1"/>
              <a:t>be</a:t>
            </a:r>
            <a:r>
              <a:rPr lang="da-DK" dirty="0"/>
              <a:t> a </a:t>
            </a:r>
            <a:r>
              <a:rPr lang="da-DK" dirty="0" err="1"/>
              <a:t>useful</a:t>
            </a:r>
            <a:r>
              <a:rPr lang="da-DK" dirty="0"/>
              <a:t> addition to </a:t>
            </a:r>
            <a:r>
              <a:rPr lang="da-DK" dirty="0" err="1"/>
              <a:t>Aidstream</a:t>
            </a:r>
            <a:r>
              <a:rPr lang="da-DK" dirty="0"/>
              <a:t> </a:t>
            </a:r>
            <a:r>
              <a:rPr lang="da-DK" dirty="0" err="1"/>
              <a:t>if</a:t>
            </a:r>
            <a:r>
              <a:rPr lang="da-DK" dirty="0"/>
              <a:t> </a:t>
            </a:r>
            <a:r>
              <a:rPr lang="da-DK" dirty="0" err="1"/>
              <a:t>one</a:t>
            </a:r>
            <a:r>
              <a:rPr lang="da-DK" dirty="0"/>
              <a:t> </a:t>
            </a:r>
            <a:r>
              <a:rPr lang="da-DK" dirty="0" err="1"/>
              <a:t>could</a:t>
            </a:r>
            <a:r>
              <a:rPr lang="da-DK" dirty="0"/>
              <a:t> </a:t>
            </a:r>
            <a:r>
              <a:rPr lang="da-DK" dirty="0" err="1"/>
              <a:t>copy</a:t>
            </a:r>
            <a:r>
              <a:rPr lang="da-DK" dirty="0"/>
              <a:t> </a:t>
            </a:r>
            <a:r>
              <a:rPr lang="da-DK" dirty="0" err="1"/>
              <a:t>activities</a:t>
            </a:r>
            <a:r>
              <a:rPr lang="da-DK" dirty="0"/>
              <a:t> and </a:t>
            </a:r>
            <a:r>
              <a:rPr lang="da-DK" dirty="0" err="1"/>
              <a:t>transactions</a:t>
            </a:r>
            <a:r>
              <a:rPr lang="da-DK" dirty="0"/>
              <a:t> and </a:t>
            </a:r>
            <a:r>
              <a:rPr lang="da-DK" dirty="0" err="1"/>
              <a:t>then</a:t>
            </a:r>
            <a:r>
              <a:rPr lang="da-DK" dirty="0"/>
              <a:t> </a:t>
            </a:r>
            <a:r>
              <a:rPr lang="da-DK" dirty="0" err="1"/>
              <a:t>merely</a:t>
            </a:r>
            <a:r>
              <a:rPr lang="da-DK" dirty="0"/>
              <a:t> </a:t>
            </a:r>
            <a:r>
              <a:rPr lang="da-DK" dirty="0" err="1"/>
              <a:t>change</a:t>
            </a:r>
            <a:r>
              <a:rPr lang="da-DK" dirty="0"/>
              <a:t> </a:t>
            </a:r>
            <a:r>
              <a:rPr lang="da-DK" dirty="0" err="1"/>
              <a:t>amounts</a:t>
            </a:r>
            <a:r>
              <a:rPr lang="da-DK" dirty="0"/>
              <a:t> and date, but not </a:t>
            </a:r>
            <a:r>
              <a:rPr lang="da-DK" dirty="0" err="1"/>
              <a:t>having</a:t>
            </a:r>
            <a:r>
              <a:rPr lang="da-DK" dirty="0"/>
              <a:t> to </a:t>
            </a:r>
            <a:r>
              <a:rPr lang="da-DK" dirty="0" err="1"/>
              <a:t>retype</a:t>
            </a:r>
            <a:r>
              <a:rPr lang="da-DK" dirty="0"/>
              <a:t> the </a:t>
            </a:r>
            <a:r>
              <a:rPr lang="da-DK" dirty="0" err="1"/>
              <a:t>whole</a:t>
            </a:r>
            <a:r>
              <a:rPr lang="da-DK" dirty="0"/>
              <a:t> </a:t>
            </a:r>
            <a:r>
              <a:rPr lang="da-DK" dirty="0" err="1"/>
              <a:t>thing</a:t>
            </a:r>
            <a:r>
              <a:rPr lang="da-DK" dirty="0"/>
              <a:t>.</a:t>
            </a:r>
          </a:p>
          <a:p>
            <a:pPr marL="0" indent="0">
              <a:buNone/>
            </a:pPr>
            <a:endParaRPr lang="da-DK" dirty="0"/>
          </a:p>
        </p:txBody>
      </p:sp>
    </p:spTree>
    <p:extLst>
      <p:ext uri="{BB962C8B-B14F-4D97-AF65-F5344CB8AC3E}">
        <p14:creationId xmlns:p14="http://schemas.microsoft.com/office/powerpoint/2010/main" val="349122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B2F99-1A12-4EF5-8D4A-8D56CCBCF944}"/>
              </a:ext>
            </a:extLst>
          </p:cNvPr>
          <p:cNvSpPr>
            <a:spLocks noGrp="1"/>
          </p:cNvSpPr>
          <p:nvPr>
            <p:ph type="title"/>
          </p:nvPr>
        </p:nvSpPr>
        <p:spPr/>
        <p:txBody>
          <a:bodyPr>
            <a:normAutofit/>
          </a:bodyPr>
          <a:lstStyle/>
          <a:p>
            <a:r>
              <a:rPr lang="en-US" sz="3600" dirty="0"/>
              <a:t>THE IMPLEMENTING PARTNERS ARE THE MISSING LINK </a:t>
            </a:r>
            <a:endParaRPr lang="da-DK" sz="3600" dirty="0"/>
          </a:p>
        </p:txBody>
      </p:sp>
      <p:sp>
        <p:nvSpPr>
          <p:cNvPr id="3" name="Pladsholder til indhold 2">
            <a:extLst>
              <a:ext uri="{FF2B5EF4-FFF2-40B4-BE49-F238E27FC236}">
                <a16:creationId xmlns:a16="http://schemas.microsoft.com/office/drawing/2014/main" id="{D2A15AE2-F93F-43CD-9753-8763F6AD44F7}"/>
              </a:ext>
            </a:extLst>
          </p:cNvPr>
          <p:cNvSpPr>
            <a:spLocks noGrp="1"/>
          </p:cNvSpPr>
          <p:nvPr>
            <p:ph idx="1"/>
          </p:nvPr>
        </p:nvSpPr>
        <p:spPr/>
        <p:txBody>
          <a:bodyPr>
            <a:normAutofit fontScale="85000" lnSpcReduction="20000"/>
          </a:bodyPr>
          <a:lstStyle/>
          <a:p>
            <a:pPr lvl="0"/>
            <a:r>
              <a:rPr lang="en-GB" dirty="0"/>
              <a:t>If we do not add this last link in the chain, much of the point with the aid transparency initiative is lost. And then the resources put into this are in my opinion not justifiable. </a:t>
            </a:r>
            <a:endParaRPr lang="da-DK" dirty="0"/>
          </a:p>
          <a:p>
            <a:pPr lvl="0"/>
            <a:r>
              <a:rPr lang="en-GB" dirty="0"/>
              <a:t>So that means that we have to prioritize getting all the implementing partners on board.</a:t>
            </a:r>
            <a:endParaRPr lang="da-DK" dirty="0"/>
          </a:p>
          <a:p>
            <a:pPr lvl="0"/>
            <a:r>
              <a:rPr lang="en-GB" dirty="0"/>
              <a:t>In some cases, this would mean investing in capacity building that is giving way from something seemingly more important, or at least more urgent, considering that these are humanitarian funds.</a:t>
            </a:r>
            <a:endParaRPr lang="da-DK" dirty="0"/>
          </a:p>
          <a:p>
            <a:pPr lvl="0"/>
            <a:r>
              <a:rPr lang="en-GB" dirty="0"/>
              <a:t>In other cases, it is not very likely that the partner even with comprehensive capacity building will become able to publish with a reasonable quality. </a:t>
            </a:r>
            <a:endParaRPr lang="da-DK" dirty="0"/>
          </a:p>
          <a:p>
            <a:pPr lvl="0"/>
            <a:r>
              <a:rPr lang="en-GB" dirty="0"/>
              <a:t>Our implementing partners differ much in capacities. Some are struggling even to fill their logbooks. But they have a presence and a local anchor that make them very valuable because they reach those that others do not.</a:t>
            </a:r>
            <a:endParaRPr lang="da-DK" dirty="0"/>
          </a:p>
          <a:p>
            <a:pPr marL="0" indent="0">
              <a:buNone/>
            </a:pPr>
            <a:endParaRPr lang="da-DK" dirty="0"/>
          </a:p>
        </p:txBody>
      </p:sp>
    </p:spTree>
    <p:extLst>
      <p:ext uri="{BB962C8B-B14F-4D97-AF65-F5344CB8AC3E}">
        <p14:creationId xmlns:p14="http://schemas.microsoft.com/office/powerpoint/2010/main" val="1109244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A5ED2B-3E6B-4C05-B9D6-27F2137AADC8}"/>
              </a:ext>
            </a:extLst>
          </p:cNvPr>
          <p:cNvSpPr>
            <a:spLocks noGrp="1"/>
          </p:cNvSpPr>
          <p:nvPr>
            <p:ph type="title"/>
          </p:nvPr>
        </p:nvSpPr>
        <p:spPr/>
        <p:txBody>
          <a:bodyPr/>
          <a:lstStyle/>
          <a:p>
            <a:r>
              <a:rPr lang="da-DK" dirty="0"/>
              <a:t>TRANSPARENCY VS. LOCALISATION</a:t>
            </a:r>
          </a:p>
        </p:txBody>
      </p:sp>
      <p:sp>
        <p:nvSpPr>
          <p:cNvPr id="3" name="Pladsholder til indhold 2">
            <a:extLst>
              <a:ext uri="{FF2B5EF4-FFF2-40B4-BE49-F238E27FC236}">
                <a16:creationId xmlns:a16="http://schemas.microsoft.com/office/drawing/2014/main" id="{9C200B06-42E8-4F73-82D4-B463DC3196E4}"/>
              </a:ext>
            </a:extLst>
          </p:cNvPr>
          <p:cNvSpPr>
            <a:spLocks noGrp="1"/>
          </p:cNvSpPr>
          <p:nvPr>
            <p:ph idx="1"/>
          </p:nvPr>
        </p:nvSpPr>
        <p:spPr/>
        <p:txBody>
          <a:bodyPr/>
          <a:lstStyle/>
          <a:p>
            <a:pPr lvl="0"/>
            <a:r>
              <a:rPr lang="en-GB" dirty="0"/>
              <a:t>To Caritas Denmark, IATI was initially an instrument for documenting the honouring of our Charter4Change commitments, meaning a tool to strengthen localisation.</a:t>
            </a:r>
            <a:endParaRPr lang="da-DK" dirty="0"/>
          </a:p>
          <a:p>
            <a:pPr lvl="0"/>
            <a:r>
              <a:rPr lang="en-GB" dirty="0"/>
              <a:t>If we are we now to abandon the small, local implementing partners, because they are not IATI compatible, we are achieving the opposite of what was intended.</a:t>
            </a:r>
            <a:endParaRPr lang="da-DK" dirty="0"/>
          </a:p>
          <a:p>
            <a:endParaRPr lang="da-DK" dirty="0"/>
          </a:p>
          <a:p>
            <a:r>
              <a:rPr lang="da-DK" b="1" u="sng" dirty="0"/>
              <a:t>Please </a:t>
            </a:r>
            <a:r>
              <a:rPr lang="da-DK" b="1" u="sng" dirty="0" err="1"/>
              <a:t>share</a:t>
            </a:r>
            <a:r>
              <a:rPr lang="da-DK" b="1" u="sng" dirty="0"/>
              <a:t> </a:t>
            </a:r>
            <a:r>
              <a:rPr lang="da-DK" b="1" u="sng" dirty="0" err="1"/>
              <a:t>your</a:t>
            </a:r>
            <a:r>
              <a:rPr lang="da-DK" b="1" u="sng" dirty="0"/>
              <a:t> opinion on </a:t>
            </a:r>
            <a:r>
              <a:rPr lang="da-DK" b="1" u="sng" dirty="0" err="1"/>
              <a:t>this</a:t>
            </a:r>
            <a:r>
              <a:rPr lang="da-DK" b="1" u="sng" dirty="0"/>
              <a:t> dilemma! </a:t>
            </a:r>
          </a:p>
        </p:txBody>
      </p:sp>
      <p:pic>
        <p:nvPicPr>
          <p:cNvPr id="4" name="Billede 3">
            <a:extLst>
              <a:ext uri="{FF2B5EF4-FFF2-40B4-BE49-F238E27FC236}">
                <a16:creationId xmlns:a16="http://schemas.microsoft.com/office/drawing/2014/main" id="{0D954DD7-AD08-402A-866D-371C056E3D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657" y="5129665"/>
            <a:ext cx="2209362" cy="948267"/>
          </a:xfrm>
          <a:prstGeom prst="rect">
            <a:avLst/>
          </a:prstGeom>
        </p:spPr>
      </p:pic>
    </p:spTree>
    <p:extLst>
      <p:ext uri="{BB962C8B-B14F-4D97-AF65-F5344CB8AC3E}">
        <p14:creationId xmlns:p14="http://schemas.microsoft.com/office/powerpoint/2010/main" val="3072647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4AD2B7-CCA5-4F0F-B3A9-E17BAA7971BE}"/>
              </a:ext>
            </a:extLst>
          </p:cNvPr>
          <p:cNvSpPr>
            <a:spLocks noGrp="1"/>
          </p:cNvSpPr>
          <p:nvPr>
            <p:ph type="title"/>
          </p:nvPr>
        </p:nvSpPr>
        <p:spPr/>
        <p:txBody>
          <a:bodyPr/>
          <a:lstStyle/>
          <a:p>
            <a:r>
              <a:rPr lang="da-DK" dirty="0"/>
              <a:t>WAY FORWARD ?</a:t>
            </a:r>
          </a:p>
        </p:txBody>
      </p:sp>
      <p:sp>
        <p:nvSpPr>
          <p:cNvPr id="3" name="Pladsholder til indhold 2">
            <a:extLst>
              <a:ext uri="{FF2B5EF4-FFF2-40B4-BE49-F238E27FC236}">
                <a16:creationId xmlns:a16="http://schemas.microsoft.com/office/drawing/2014/main" id="{2B11DF05-8760-47E2-AD67-1D899F01D1A9}"/>
              </a:ext>
            </a:extLst>
          </p:cNvPr>
          <p:cNvSpPr>
            <a:spLocks noGrp="1"/>
          </p:cNvSpPr>
          <p:nvPr>
            <p:ph idx="1"/>
          </p:nvPr>
        </p:nvSpPr>
        <p:spPr/>
        <p:txBody>
          <a:bodyPr>
            <a:normAutofit lnSpcReduction="10000"/>
          </a:bodyPr>
          <a:lstStyle/>
          <a:p>
            <a:r>
              <a:rPr lang="en-US" u="sng" dirty="0"/>
              <a:t>A short-term goal </a:t>
            </a:r>
            <a:r>
              <a:rPr lang="en-US" dirty="0"/>
              <a:t>for us is supporting the partners to register so that they at least have a IATI Identifier and thereby improving the quality of our data and at least indicating where the next link in the chain is to be found. </a:t>
            </a:r>
            <a:endParaRPr lang="da-DK" dirty="0"/>
          </a:p>
          <a:p>
            <a:r>
              <a:rPr lang="en-US" u="sng" dirty="0"/>
              <a:t>On a longer term basis </a:t>
            </a:r>
            <a:r>
              <a:rPr lang="en-US" dirty="0"/>
              <a:t>we are trying to identify cost-efficient and sustainable methods for building the capacity of our partners to publish.</a:t>
            </a:r>
          </a:p>
          <a:p>
            <a:r>
              <a:rPr lang="en-US" u="sng" dirty="0"/>
              <a:t>Next year </a:t>
            </a:r>
            <a:r>
              <a:rPr lang="en-US" dirty="0"/>
              <a:t>we are planning to do a small pilot in Uganda to test methodologies. We expect to enable small private sector service providers to offer IATI Advisory Services to local NGOs with a capacity gap and hope to establish a IATI network in Uganda.</a:t>
            </a:r>
            <a:endParaRPr lang="da-DK" dirty="0"/>
          </a:p>
        </p:txBody>
      </p:sp>
    </p:spTree>
    <p:extLst>
      <p:ext uri="{BB962C8B-B14F-4D97-AF65-F5344CB8AC3E}">
        <p14:creationId xmlns:p14="http://schemas.microsoft.com/office/powerpoint/2010/main" val="2465046648"/>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1135</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Office-tema</vt:lpstr>
      <vt:lpstr>IATI TAG 2018</vt:lpstr>
      <vt:lpstr>Based on the Caritas Denmark experience, I wish to sheet light on the key challenges of IATI publishing that are likely to be experienced by an NGO that is relatively small in size and who implements through partner organisations.  </vt:lpstr>
      <vt:lpstr>RESOURCES AND COMPLEXITY BEYOND EXISTING CAPACITIES</vt:lpstr>
      <vt:lpstr>RECOMMENDATIONS</vt:lpstr>
      <vt:lpstr>MOVING BEYOND MANUAL AIDSTREAM USAGE</vt:lpstr>
      <vt:lpstr>RECOMMENDATIONS</vt:lpstr>
      <vt:lpstr>THE IMPLEMENTING PARTNERS ARE THE MISSING LINK </vt:lpstr>
      <vt:lpstr>TRANSPARENCY VS. LOCALISATION</vt:lpstr>
      <vt:lpstr>WAY FORWARD ?</vt:lpstr>
      <vt:lpstr>NEEDS ASSESSMENT</vt:lpstr>
      <vt:lpstr>NEEDS ASSESSMENT - Immediate objectives:</vt:lpstr>
      <vt:lpstr>COLLABORATION AND SHARING OF LEARNING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IATI TAG 2018</dc:title>
  <dc:creator>Maj Forum</dc:creator>
  <cp:lastModifiedBy>Jahnvi Dave</cp:lastModifiedBy>
  <cp:revision>21</cp:revision>
  <dcterms:created xsi:type="dcterms:W3CDTF">2018-11-11T21:53:38Z</dcterms:created>
  <dcterms:modified xsi:type="dcterms:W3CDTF">2018-11-26T17:15:52Z</dcterms:modified>
</cp:coreProperties>
</file>