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autoCompressPictures="0">
  <p:sldMasterIdLst>
    <p:sldMasterId id="2147483661" r:id="rId1"/>
    <p:sldMasterId id="2147483662" r:id="rId2"/>
  </p:sldMasterIdLst>
  <p:notesMasterIdLst>
    <p:notesMasterId r:id="rId11"/>
  </p:notesMasterIdLst>
  <p:sldIdLst>
    <p:sldId id="256" r:id="rId3"/>
    <p:sldId id="257" r:id="rId4"/>
    <p:sldId id="267" r:id="rId5"/>
    <p:sldId id="269" r:id="rId6"/>
    <p:sldId id="268" r:id="rId7"/>
    <p:sldId id="270" r:id="rId8"/>
    <p:sldId id="261" r:id="rId9"/>
    <p:sldId id="264" r:id="rId10"/>
  </p:sldIdLst>
  <p:sldSz cx="9144000" cy="5143500" type="screen16x9"/>
  <p:notesSz cx="6858000" cy="9144000"/>
  <p:embeddedFontLst>
    <p:embeddedFont>
      <p:font typeface="Helvetica Neue" panose="020B0604020202020204" charset="0"/>
      <p:regular r:id="rId12"/>
      <p:bold r:id="rId13"/>
      <p:italic r:id="rId14"/>
      <p:boldItalic r:id="rId15"/>
    </p:embeddedFont>
    <p:embeddedFont>
      <p:font typeface="Helvetica Neue Light" panose="020B0604020202020204" charset="0"/>
      <p:regular r:id="rId16"/>
      <p:bold r:id="rId17"/>
      <p:italic r:id="rId18"/>
      <p:boldItalic r:id="rId19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4173A1CB-F8D4-4959-8702-76B924A54F9A}">
  <a:tblStyle styleId="{4173A1CB-F8D4-4959-8702-76B924A54F9A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65"/>
  </p:normalViewPr>
  <p:slideViewPr>
    <p:cSldViewPr snapToGrid="0">
      <p:cViewPr>
        <p:scale>
          <a:sx n="98" d="100"/>
          <a:sy n="98" d="100"/>
        </p:scale>
        <p:origin x="72" y="-10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font" Target="fonts/font2.fntdata"/><Relationship Id="rId18" Type="http://schemas.openxmlformats.org/officeDocument/2006/relationships/font" Target="fonts/font7.fntdata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font" Target="fonts/font1.fntdata"/><Relationship Id="rId17" Type="http://schemas.openxmlformats.org/officeDocument/2006/relationships/font" Target="fonts/font6.fntdata"/><Relationship Id="rId2" Type="http://schemas.openxmlformats.org/officeDocument/2006/relationships/slideMaster" Target="slideMasters/slideMaster2.xml"/><Relationship Id="rId16" Type="http://schemas.openxmlformats.org/officeDocument/2006/relationships/font" Target="fonts/font5.fntdata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font" Target="fonts/font4.fntdata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font" Target="fonts/font8.fntdata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font" Target="fonts/font3.fntdata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A9EF3FF-1E4F-2A45-B226-2A5C8893C5F9}" type="doc">
      <dgm:prSet loTypeId="urn:microsoft.com/office/officeart/2005/8/layout/hierarchy1" loCatId="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en-US"/>
        </a:p>
      </dgm:t>
    </dgm:pt>
    <dgm:pt modelId="{80BB0FB8-52FD-DB44-90DD-97C451AC652C}">
      <dgm:prSet phldrT="[Text]"/>
      <dgm:spPr/>
      <dgm:t>
        <a:bodyPr/>
        <a:lstStyle/>
        <a:p>
          <a:pPr rtl="0"/>
          <a:r>
            <a:rPr lang="en-US" dirty="0"/>
            <a:t>IATI Data Use Strategy</a:t>
          </a:r>
        </a:p>
      </dgm:t>
    </dgm:pt>
    <dgm:pt modelId="{1A54BCA1-C72E-AE47-9FA4-EAB2DAAF6E66}" type="parTrans" cxnId="{DBFC4D52-99E6-FE4C-9CD3-9A55F7DAB269}">
      <dgm:prSet/>
      <dgm:spPr/>
      <dgm:t>
        <a:bodyPr/>
        <a:lstStyle/>
        <a:p>
          <a:endParaRPr lang="en-US"/>
        </a:p>
      </dgm:t>
    </dgm:pt>
    <dgm:pt modelId="{6B0CB647-B684-1640-B6EA-6F9FFB9DAF9E}" type="sibTrans" cxnId="{DBFC4D52-99E6-FE4C-9CD3-9A55F7DAB269}">
      <dgm:prSet/>
      <dgm:spPr/>
      <dgm:t>
        <a:bodyPr/>
        <a:lstStyle/>
        <a:p>
          <a:endParaRPr lang="en-US"/>
        </a:p>
      </dgm:t>
    </dgm:pt>
    <dgm:pt modelId="{93F65B6E-CCFD-5148-BA97-80CCFBDFE501}">
      <dgm:prSet phldrT="[Text]"/>
      <dgm:spPr/>
      <dgm:t>
        <a:bodyPr/>
        <a:lstStyle/>
        <a:p>
          <a:r>
            <a:rPr lang="en-US" dirty="0"/>
            <a:t>IATI Data Use Task Force</a:t>
          </a:r>
        </a:p>
      </dgm:t>
    </dgm:pt>
    <dgm:pt modelId="{57239B30-6D8D-0149-A50D-D5B39EFA8C66}" type="parTrans" cxnId="{B196CAD6-0BD3-624D-9E63-40D46FB58A0F}">
      <dgm:prSet/>
      <dgm:spPr/>
      <dgm:t>
        <a:bodyPr/>
        <a:lstStyle/>
        <a:p>
          <a:endParaRPr lang="en-US"/>
        </a:p>
      </dgm:t>
    </dgm:pt>
    <dgm:pt modelId="{D1BB2906-2762-9C4E-A37C-1892CAA44EDF}" type="sibTrans" cxnId="{B196CAD6-0BD3-624D-9E63-40D46FB58A0F}">
      <dgm:prSet/>
      <dgm:spPr/>
      <dgm:t>
        <a:bodyPr/>
        <a:lstStyle/>
        <a:p>
          <a:endParaRPr lang="en-US"/>
        </a:p>
      </dgm:t>
    </dgm:pt>
    <dgm:pt modelId="{A6DA7A62-44C2-2B46-9D18-F6D7F3850542}">
      <dgm:prSet phldrT="[Text]"/>
      <dgm:spPr/>
      <dgm:t>
        <a:bodyPr/>
        <a:lstStyle/>
        <a:p>
          <a:pPr rtl="0"/>
          <a:r>
            <a:rPr lang="en-US" dirty="0"/>
            <a:t>IATI Data Use Fund </a:t>
          </a:r>
        </a:p>
      </dgm:t>
    </dgm:pt>
    <dgm:pt modelId="{3CC09AAB-876B-1944-B1CB-B12B9D397B06}" type="parTrans" cxnId="{4E2D2CC0-3DBE-184E-AB19-CFEEE23A74F3}">
      <dgm:prSet/>
      <dgm:spPr/>
      <dgm:t>
        <a:bodyPr/>
        <a:lstStyle/>
        <a:p>
          <a:endParaRPr lang="en-US"/>
        </a:p>
      </dgm:t>
    </dgm:pt>
    <dgm:pt modelId="{299BA648-A1B8-F042-AFBC-4C3848EADE48}" type="sibTrans" cxnId="{4E2D2CC0-3DBE-184E-AB19-CFEEE23A74F3}">
      <dgm:prSet/>
      <dgm:spPr/>
      <dgm:t>
        <a:bodyPr/>
        <a:lstStyle/>
        <a:p>
          <a:endParaRPr lang="en-US"/>
        </a:p>
      </dgm:t>
    </dgm:pt>
    <dgm:pt modelId="{0AD9395C-079A-1E49-8044-B9821E028D51}" type="pres">
      <dgm:prSet presAssocID="{3A9EF3FF-1E4F-2A45-B226-2A5C8893C5F9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F8E69E1E-84CB-3A4F-95C7-41AF489F1CB4}" type="pres">
      <dgm:prSet presAssocID="{A6DA7A62-44C2-2B46-9D18-F6D7F3850542}" presName="hierRoot1" presStyleCnt="0"/>
      <dgm:spPr/>
    </dgm:pt>
    <dgm:pt modelId="{FCD2338C-7EC3-644C-9C78-C77505D501E4}" type="pres">
      <dgm:prSet presAssocID="{A6DA7A62-44C2-2B46-9D18-F6D7F3850542}" presName="composite" presStyleCnt="0"/>
      <dgm:spPr/>
    </dgm:pt>
    <dgm:pt modelId="{BAB999D2-0BDE-E847-BC94-4CB66A3C2B43}" type="pres">
      <dgm:prSet presAssocID="{A6DA7A62-44C2-2B46-9D18-F6D7F3850542}" presName="background" presStyleLbl="node0" presStyleIdx="0" presStyleCnt="3"/>
      <dgm:spPr/>
    </dgm:pt>
    <dgm:pt modelId="{D38D919F-4DA8-3948-B2D6-0235194D94BC}" type="pres">
      <dgm:prSet presAssocID="{A6DA7A62-44C2-2B46-9D18-F6D7F3850542}" presName="text" presStyleLbl="fgAcc0" presStyleIdx="0" presStyleCnt="3">
        <dgm:presLayoutVars>
          <dgm:chPref val="3"/>
        </dgm:presLayoutVars>
      </dgm:prSet>
      <dgm:spPr/>
    </dgm:pt>
    <dgm:pt modelId="{0CD7D8EE-F735-0741-88DB-50A220A53333}" type="pres">
      <dgm:prSet presAssocID="{A6DA7A62-44C2-2B46-9D18-F6D7F3850542}" presName="hierChild2" presStyleCnt="0"/>
      <dgm:spPr/>
    </dgm:pt>
    <dgm:pt modelId="{E8466C3F-A7B0-874B-B425-E78032ECC390}" type="pres">
      <dgm:prSet presAssocID="{80BB0FB8-52FD-DB44-90DD-97C451AC652C}" presName="hierRoot1" presStyleCnt="0"/>
      <dgm:spPr/>
    </dgm:pt>
    <dgm:pt modelId="{AA9BD33B-16BA-984E-B04F-440C706FC547}" type="pres">
      <dgm:prSet presAssocID="{80BB0FB8-52FD-DB44-90DD-97C451AC652C}" presName="composite" presStyleCnt="0"/>
      <dgm:spPr/>
    </dgm:pt>
    <dgm:pt modelId="{3F9A5C17-A1AB-3643-BC1B-78A3DC2BECF9}" type="pres">
      <dgm:prSet presAssocID="{80BB0FB8-52FD-DB44-90DD-97C451AC652C}" presName="background" presStyleLbl="node0" presStyleIdx="1" presStyleCnt="3"/>
      <dgm:spPr/>
    </dgm:pt>
    <dgm:pt modelId="{03B6C5E1-1484-0A4B-981C-32027F4D579A}" type="pres">
      <dgm:prSet presAssocID="{80BB0FB8-52FD-DB44-90DD-97C451AC652C}" presName="text" presStyleLbl="fgAcc0" presStyleIdx="1" presStyleCnt="3" custLinFactNeighborY="-84770">
        <dgm:presLayoutVars>
          <dgm:chPref val="3"/>
        </dgm:presLayoutVars>
      </dgm:prSet>
      <dgm:spPr/>
    </dgm:pt>
    <dgm:pt modelId="{E2BA7318-9EC6-3142-ADA2-178CADE89341}" type="pres">
      <dgm:prSet presAssocID="{80BB0FB8-52FD-DB44-90DD-97C451AC652C}" presName="hierChild2" presStyleCnt="0"/>
      <dgm:spPr/>
    </dgm:pt>
    <dgm:pt modelId="{7267B735-AD42-D84E-94C1-DD993CEE2075}" type="pres">
      <dgm:prSet presAssocID="{93F65B6E-CCFD-5148-BA97-80CCFBDFE501}" presName="hierRoot1" presStyleCnt="0"/>
      <dgm:spPr/>
    </dgm:pt>
    <dgm:pt modelId="{FBF2AA5D-1A8F-F64E-B4E9-CE1D03AD1C23}" type="pres">
      <dgm:prSet presAssocID="{93F65B6E-CCFD-5148-BA97-80CCFBDFE501}" presName="composite" presStyleCnt="0"/>
      <dgm:spPr/>
    </dgm:pt>
    <dgm:pt modelId="{F0EE6AFE-8D14-0B41-B62D-050161DBAFFF}" type="pres">
      <dgm:prSet presAssocID="{93F65B6E-CCFD-5148-BA97-80CCFBDFE501}" presName="background" presStyleLbl="node0" presStyleIdx="2" presStyleCnt="3"/>
      <dgm:spPr/>
    </dgm:pt>
    <dgm:pt modelId="{DDC14E85-DB56-7149-BF2E-A58C662CF170}" type="pres">
      <dgm:prSet presAssocID="{93F65B6E-CCFD-5148-BA97-80CCFBDFE501}" presName="text" presStyleLbl="fgAcc0" presStyleIdx="2" presStyleCnt="3">
        <dgm:presLayoutVars>
          <dgm:chPref val="3"/>
        </dgm:presLayoutVars>
      </dgm:prSet>
      <dgm:spPr/>
    </dgm:pt>
    <dgm:pt modelId="{85EAEFCF-F8DE-6D4E-9F29-5FBA388A4917}" type="pres">
      <dgm:prSet presAssocID="{93F65B6E-CCFD-5148-BA97-80CCFBDFE501}" presName="hierChild2" presStyleCnt="0"/>
      <dgm:spPr/>
    </dgm:pt>
  </dgm:ptLst>
  <dgm:cxnLst>
    <dgm:cxn modelId="{2FE5BA0F-FD07-3943-92D9-AE9EEC5B6413}" type="presOf" srcId="{3A9EF3FF-1E4F-2A45-B226-2A5C8893C5F9}" destId="{0AD9395C-079A-1E49-8044-B9821E028D51}" srcOrd="0" destOrd="0" presId="urn:microsoft.com/office/officeart/2005/8/layout/hierarchy1"/>
    <dgm:cxn modelId="{58EE6218-879F-2248-87BE-AFDDE04BDE54}" type="presOf" srcId="{A6DA7A62-44C2-2B46-9D18-F6D7F3850542}" destId="{D38D919F-4DA8-3948-B2D6-0235194D94BC}" srcOrd="0" destOrd="0" presId="urn:microsoft.com/office/officeart/2005/8/layout/hierarchy1"/>
    <dgm:cxn modelId="{35FF534D-571E-7546-B048-6ABA326E692E}" type="presOf" srcId="{80BB0FB8-52FD-DB44-90DD-97C451AC652C}" destId="{03B6C5E1-1484-0A4B-981C-32027F4D579A}" srcOrd="0" destOrd="0" presId="urn:microsoft.com/office/officeart/2005/8/layout/hierarchy1"/>
    <dgm:cxn modelId="{DBFC4D52-99E6-FE4C-9CD3-9A55F7DAB269}" srcId="{3A9EF3FF-1E4F-2A45-B226-2A5C8893C5F9}" destId="{80BB0FB8-52FD-DB44-90DD-97C451AC652C}" srcOrd="1" destOrd="0" parTransId="{1A54BCA1-C72E-AE47-9FA4-EAB2DAAF6E66}" sibTransId="{6B0CB647-B684-1640-B6EA-6F9FFB9DAF9E}"/>
    <dgm:cxn modelId="{4E2D2CC0-3DBE-184E-AB19-CFEEE23A74F3}" srcId="{3A9EF3FF-1E4F-2A45-B226-2A5C8893C5F9}" destId="{A6DA7A62-44C2-2B46-9D18-F6D7F3850542}" srcOrd="0" destOrd="0" parTransId="{3CC09AAB-876B-1944-B1CB-B12B9D397B06}" sibTransId="{299BA648-A1B8-F042-AFBC-4C3848EADE48}"/>
    <dgm:cxn modelId="{B196CAD6-0BD3-624D-9E63-40D46FB58A0F}" srcId="{3A9EF3FF-1E4F-2A45-B226-2A5C8893C5F9}" destId="{93F65B6E-CCFD-5148-BA97-80CCFBDFE501}" srcOrd="2" destOrd="0" parTransId="{57239B30-6D8D-0149-A50D-D5B39EFA8C66}" sibTransId="{D1BB2906-2762-9C4E-A37C-1892CAA44EDF}"/>
    <dgm:cxn modelId="{1D02E4ED-01EE-DF48-931A-F9CFFF41852C}" type="presOf" srcId="{93F65B6E-CCFD-5148-BA97-80CCFBDFE501}" destId="{DDC14E85-DB56-7149-BF2E-A58C662CF170}" srcOrd="0" destOrd="0" presId="urn:microsoft.com/office/officeart/2005/8/layout/hierarchy1"/>
    <dgm:cxn modelId="{4CD78983-23AD-5945-8444-F0B5CEA1A684}" type="presParOf" srcId="{0AD9395C-079A-1E49-8044-B9821E028D51}" destId="{F8E69E1E-84CB-3A4F-95C7-41AF489F1CB4}" srcOrd="0" destOrd="0" presId="urn:microsoft.com/office/officeart/2005/8/layout/hierarchy1"/>
    <dgm:cxn modelId="{7A417951-951F-FA48-A6FE-6DB8A0CA4DB2}" type="presParOf" srcId="{F8E69E1E-84CB-3A4F-95C7-41AF489F1CB4}" destId="{FCD2338C-7EC3-644C-9C78-C77505D501E4}" srcOrd="0" destOrd="0" presId="urn:microsoft.com/office/officeart/2005/8/layout/hierarchy1"/>
    <dgm:cxn modelId="{2131E9E5-2855-3F46-AA19-85C3DAFDFE71}" type="presParOf" srcId="{FCD2338C-7EC3-644C-9C78-C77505D501E4}" destId="{BAB999D2-0BDE-E847-BC94-4CB66A3C2B43}" srcOrd="0" destOrd="0" presId="urn:microsoft.com/office/officeart/2005/8/layout/hierarchy1"/>
    <dgm:cxn modelId="{3A7DBAF5-CC2F-DD47-9192-389163D454F0}" type="presParOf" srcId="{FCD2338C-7EC3-644C-9C78-C77505D501E4}" destId="{D38D919F-4DA8-3948-B2D6-0235194D94BC}" srcOrd="1" destOrd="0" presId="urn:microsoft.com/office/officeart/2005/8/layout/hierarchy1"/>
    <dgm:cxn modelId="{0D4E52A2-92A8-374D-AAC3-BCD154A72982}" type="presParOf" srcId="{F8E69E1E-84CB-3A4F-95C7-41AF489F1CB4}" destId="{0CD7D8EE-F735-0741-88DB-50A220A53333}" srcOrd="1" destOrd="0" presId="urn:microsoft.com/office/officeart/2005/8/layout/hierarchy1"/>
    <dgm:cxn modelId="{777B0372-06F0-0F40-A6C0-0292950997F8}" type="presParOf" srcId="{0AD9395C-079A-1E49-8044-B9821E028D51}" destId="{E8466C3F-A7B0-874B-B425-E78032ECC390}" srcOrd="1" destOrd="0" presId="urn:microsoft.com/office/officeart/2005/8/layout/hierarchy1"/>
    <dgm:cxn modelId="{EC73F158-E765-2E45-920F-DD3C627E6F8D}" type="presParOf" srcId="{E8466C3F-A7B0-874B-B425-E78032ECC390}" destId="{AA9BD33B-16BA-984E-B04F-440C706FC547}" srcOrd="0" destOrd="0" presId="urn:microsoft.com/office/officeart/2005/8/layout/hierarchy1"/>
    <dgm:cxn modelId="{82F4FA93-FA84-BE4E-84BF-01DE8B63440D}" type="presParOf" srcId="{AA9BD33B-16BA-984E-B04F-440C706FC547}" destId="{3F9A5C17-A1AB-3643-BC1B-78A3DC2BECF9}" srcOrd="0" destOrd="0" presId="urn:microsoft.com/office/officeart/2005/8/layout/hierarchy1"/>
    <dgm:cxn modelId="{0A35989C-4DE2-9B44-95B9-455BB9D1D0B7}" type="presParOf" srcId="{AA9BD33B-16BA-984E-B04F-440C706FC547}" destId="{03B6C5E1-1484-0A4B-981C-32027F4D579A}" srcOrd="1" destOrd="0" presId="urn:microsoft.com/office/officeart/2005/8/layout/hierarchy1"/>
    <dgm:cxn modelId="{2B7FE7FC-F8CE-F14C-B25D-54B47C5F3BA4}" type="presParOf" srcId="{E8466C3F-A7B0-874B-B425-E78032ECC390}" destId="{E2BA7318-9EC6-3142-ADA2-178CADE89341}" srcOrd="1" destOrd="0" presId="urn:microsoft.com/office/officeart/2005/8/layout/hierarchy1"/>
    <dgm:cxn modelId="{4D798A28-0A43-7E43-9281-60663BB833AF}" type="presParOf" srcId="{0AD9395C-079A-1E49-8044-B9821E028D51}" destId="{7267B735-AD42-D84E-94C1-DD993CEE2075}" srcOrd="2" destOrd="0" presId="urn:microsoft.com/office/officeart/2005/8/layout/hierarchy1"/>
    <dgm:cxn modelId="{4B2E9CDD-F058-2344-AC90-43552B4A5871}" type="presParOf" srcId="{7267B735-AD42-D84E-94C1-DD993CEE2075}" destId="{FBF2AA5D-1A8F-F64E-B4E9-CE1D03AD1C23}" srcOrd="0" destOrd="0" presId="urn:microsoft.com/office/officeart/2005/8/layout/hierarchy1"/>
    <dgm:cxn modelId="{ACECCA7C-C299-3243-B67A-1B91A28C6684}" type="presParOf" srcId="{FBF2AA5D-1A8F-F64E-B4E9-CE1D03AD1C23}" destId="{F0EE6AFE-8D14-0B41-B62D-050161DBAFFF}" srcOrd="0" destOrd="0" presId="urn:microsoft.com/office/officeart/2005/8/layout/hierarchy1"/>
    <dgm:cxn modelId="{03DE5F7A-4A4A-E542-8A3C-47FB4C59B1F2}" type="presParOf" srcId="{FBF2AA5D-1A8F-F64E-B4E9-CE1D03AD1C23}" destId="{DDC14E85-DB56-7149-BF2E-A58C662CF170}" srcOrd="1" destOrd="0" presId="urn:microsoft.com/office/officeart/2005/8/layout/hierarchy1"/>
    <dgm:cxn modelId="{120973CA-68E6-D74D-BD58-4791C2EF992A}" type="presParOf" srcId="{7267B735-AD42-D84E-94C1-DD993CEE2075}" destId="{85EAEFCF-F8DE-6D4E-9F29-5FBA388A4917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AB999D2-0BDE-E847-BC94-4CB66A3C2B43}">
      <dsp:nvSpPr>
        <dsp:cNvPr id="0" name=""/>
        <dsp:cNvSpPr/>
      </dsp:nvSpPr>
      <dsp:spPr>
        <a:xfrm>
          <a:off x="0" y="1397158"/>
          <a:ext cx="1714499" cy="108870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38D919F-4DA8-3948-B2D6-0235194D94BC}">
      <dsp:nvSpPr>
        <dsp:cNvPr id="0" name=""/>
        <dsp:cNvSpPr/>
      </dsp:nvSpPr>
      <dsp:spPr>
        <a:xfrm>
          <a:off x="190500" y="1578133"/>
          <a:ext cx="1714499" cy="1088707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IATI Data Use Fund </a:t>
          </a:r>
        </a:p>
      </dsp:txBody>
      <dsp:txXfrm>
        <a:off x="222387" y="1610020"/>
        <a:ext cx="1650725" cy="1024933"/>
      </dsp:txXfrm>
    </dsp:sp>
    <dsp:sp modelId="{3F9A5C17-A1AB-3643-BC1B-78A3DC2BECF9}">
      <dsp:nvSpPr>
        <dsp:cNvPr id="0" name=""/>
        <dsp:cNvSpPr/>
      </dsp:nvSpPr>
      <dsp:spPr>
        <a:xfrm>
          <a:off x="2095500" y="474261"/>
          <a:ext cx="1714499" cy="108870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3B6C5E1-1484-0A4B-981C-32027F4D579A}">
      <dsp:nvSpPr>
        <dsp:cNvPr id="0" name=""/>
        <dsp:cNvSpPr/>
      </dsp:nvSpPr>
      <dsp:spPr>
        <a:xfrm>
          <a:off x="2285999" y="655236"/>
          <a:ext cx="1714499" cy="1088707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IATI Data Use Strategy</a:t>
          </a:r>
        </a:p>
      </dsp:txBody>
      <dsp:txXfrm>
        <a:off x="2317886" y="687123"/>
        <a:ext cx="1650725" cy="1024933"/>
      </dsp:txXfrm>
    </dsp:sp>
    <dsp:sp modelId="{F0EE6AFE-8D14-0B41-B62D-050161DBAFFF}">
      <dsp:nvSpPr>
        <dsp:cNvPr id="0" name=""/>
        <dsp:cNvSpPr/>
      </dsp:nvSpPr>
      <dsp:spPr>
        <a:xfrm>
          <a:off x="4190999" y="1397158"/>
          <a:ext cx="1714499" cy="108870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DC14E85-DB56-7149-BF2E-A58C662CF170}">
      <dsp:nvSpPr>
        <dsp:cNvPr id="0" name=""/>
        <dsp:cNvSpPr/>
      </dsp:nvSpPr>
      <dsp:spPr>
        <a:xfrm>
          <a:off x="4381500" y="1578133"/>
          <a:ext cx="1714499" cy="1088707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IATI Data Use Task Force</a:t>
          </a:r>
        </a:p>
      </dsp:txBody>
      <dsp:txXfrm>
        <a:off x="4413387" y="1610020"/>
        <a:ext cx="1650725" cy="102493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3cc4a9a6e4_0_35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Helvetica Neue"/>
              <a:buNone/>
            </a:pPr>
            <a:endParaRPr sz="2200" b="0" i="0" u="none" strike="noStrike" cap="none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66" name="Google Shape;66;g3cc4a9a6e4_0_3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3cc4a9a6e4_0_40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Helvetica Neue"/>
              <a:buNone/>
            </a:pPr>
            <a:r>
              <a:rPr lang="en" sz="14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The Data Use Task Force </a:t>
            </a:r>
            <a:r>
              <a:rPr lang="en" sz="14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has been running regularly since December. Core membership of 19 people from all constituencies, with great participation on the 2-weekly calls. </a:t>
            </a:r>
            <a:endParaRPr sz="1400" b="0" i="0" u="none" strike="noStrike" cap="none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0" marR="0" lvl="0" indent="0" algn="l" rtl="0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Helvetica Neue"/>
              <a:buNone/>
            </a:pPr>
            <a:endParaRPr sz="1400" b="0" i="0" u="none" strike="noStrike" cap="none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0" marR="0" lvl="0" indent="0" algn="l" rtl="0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Helvetica Neue"/>
              <a:buNone/>
            </a:pPr>
            <a:r>
              <a:rPr lang="en" sz="14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We all agreed the Data Use Strategy in January following comments in the MA. D</a:t>
            </a:r>
            <a:r>
              <a:rPr lang="en" sz="14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rafted an accompanying results framework and i</a:t>
            </a:r>
            <a:r>
              <a:rPr lang="en" sz="14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ntegrated into the</a:t>
            </a:r>
            <a:r>
              <a:rPr lang="en" sz="14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Y5 work plan and budget.</a:t>
            </a:r>
            <a:endParaRPr sz="1400" b="0" i="0" u="none" strike="noStrike" cap="none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0" marR="0" lvl="0" indent="0" algn="l" rtl="0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Helvetica Neue"/>
              <a:buNone/>
            </a:pPr>
            <a:endParaRPr sz="1400" b="0" i="0" u="none" strike="noStrike" cap="none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0" marR="0" lvl="0" indent="0" algn="l" rtl="0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Helvetica Neue"/>
              <a:buNone/>
            </a:pPr>
            <a:r>
              <a:rPr lang="en" sz="14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Implementing the strategy has mainly focussed on the Data Use Fund:</a:t>
            </a:r>
            <a:endParaRPr sz="140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0" marR="0" lvl="0" indent="0" algn="l" rtl="0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Helvetica Neue"/>
              <a:buNone/>
            </a:pPr>
            <a:r>
              <a:rPr lang="en" sz="14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31 Expressions of Interest from companies interested in accessing funding</a:t>
            </a:r>
            <a:endParaRPr sz="140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0" marR="0" lvl="0" indent="0" algn="l" rtl="0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Helvetica Neue"/>
              <a:buNone/>
            </a:pPr>
            <a:r>
              <a:rPr lang="en" sz="14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3 RfPs issued</a:t>
            </a:r>
            <a:endParaRPr sz="140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0" marR="0" lvl="0" indent="0" algn="l" rtl="0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Helvetica Neue"/>
              <a:buNone/>
            </a:pPr>
            <a:r>
              <a:rPr lang="en" sz="14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2 pending</a:t>
            </a:r>
            <a:endParaRPr sz="140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0" marR="0" lvl="0" indent="0" algn="l" rtl="0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Helvetica Neue"/>
              <a:buNone/>
            </a:pPr>
            <a:endParaRPr sz="140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0" marR="0" lvl="0" indent="0" algn="l" rtl="0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Helvetica Neue"/>
              <a:buNone/>
            </a:pPr>
            <a:r>
              <a:rPr lang="en" sz="14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Will talk more about our challenges later.</a:t>
            </a:r>
            <a:endParaRPr sz="140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72" name="Google Shape;72;g3cc4a9a6e4_0_4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3cc4a9a6e4_0_58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Helvetica Neue"/>
              <a:buNone/>
            </a:pPr>
            <a:r>
              <a:rPr lang="en" sz="14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A reminder of some of the Data Use Fund principles </a:t>
            </a:r>
            <a:endParaRPr sz="140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0" marR="0" lvl="0" indent="0" algn="l" rtl="0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Helvetica Neue"/>
              <a:buNone/>
            </a:pPr>
            <a:endParaRPr sz="1400" b="1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0" marR="0" lvl="0" indent="0" algn="l" rtl="0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Helvetica Neue"/>
              <a:buNone/>
            </a:pPr>
            <a:r>
              <a:rPr lang="en" sz="1400" b="1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Principles</a:t>
            </a:r>
            <a:endParaRPr sz="1400" b="0" i="0" u="none" strike="noStrike" cap="none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0" marR="0" lvl="0" indent="0" algn="l" rtl="0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Helvetica Neue"/>
              <a:buNone/>
            </a:pPr>
            <a:endParaRPr sz="1400" b="0" i="0" u="none" strike="noStrike" cap="none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0" marR="0" lvl="0" indent="0" algn="l" rtl="0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Helvetica Neue"/>
              <a:buNone/>
            </a:pPr>
            <a:r>
              <a:rPr lang="en" sz="14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To maintain a focus on our agreed strategy, we think the Fund should be focussed mainly on tackling identified challenges/problems, rather than considering unsolicited proposals (but we recognise the need for a process to handling unsolicited proposals when they come in! And Members of the DUTF also keen to retain some space for more innovative proposals. </a:t>
            </a:r>
            <a:endParaRPr sz="1400" b="0" i="0" u="none" strike="noStrike" cap="none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0" marR="0" lvl="0" indent="0" algn="l" rtl="0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Helvetica Neue"/>
              <a:buNone/>
            </a:pPr>
            <a:endParaRPr sz="1400" b="0" i="0" u="none" strike="noStrike" cap="none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0" marR="0" lvl="0" indent="0" algn="l" rtl="0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Helvetica Neue"/>
              <a:buNone/>
            </a:pPr>
            <a:r>
              <a:rPr lang="en" sz="14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All assets developed using the Fund must be open source and available for re-use by anyone. </a:t>
            </a:r>
            <a:endParaRPr sz="1400" b="0" i="0" u="none" strike="noStrike" cap="none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0" marR="0" lvl="0" indent="0" algn="l" rtl="0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Helvetica Neue"/>
              <a:buNone/>
            </a:pPr>
            <a:endParaRPr sz="1400" b="0" i="0" u="none" strike="noStrike" cap="none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0" marR="0" lvl="0" indent="0" algn="l" rtl="0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Helvetica Neue"/>
              <a:buNone/>
            </a:pPr>
            <a:r>
              <a:rPr lang="en" sz="14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Members of the DUTF must both declare any conflict of interest and excuse themselves from relevant discussions and decisions.</a:t>
            </a:r>
            <a:endParaRPr sz="1400" b="0" i="0" u="none" strike="noStrike" cap="none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0" marR="0" lvl="0" indent="0" algn="l" rtl="0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Helvetica Neue"/>
              <a:buNone/>
            </a:pPr>
            <a:endParaRPr sz="1400" b="0" i="0" u="none" strike="noStrike" cap="none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0" marR="0" lvl="0" indent="0" algn="l" rtl="0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Helvetica Neue"/>
              <a:buNone/>
            </a:pPr>
            <a:r>
              <a:rPr lang="en" sz="14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We need to operate on a level playing field - no-one gets preferential access to the Fund.</a:t>
            </a:r>
            <a:endParaRPr sz="1400" b="0" i="0" u="none" strike="noStrike" cap="none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0" marR="0" lvl="0" indent="0" algn="l" rtl="0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Helvetica Neue"/>
              <a:buNone/>
            </a:pPr>
            <a:endParaRPr sz="1400" b="0" i="0" u="none" strike="noStrike" cap="none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0" marR="0" lvl="0" indent="0" algn="l" rtl="0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Helvetica Neue"/>
              <a:buNone/>
            </a:pPr>
            <a:r>
              <a:rPr lang="en" sz="14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We should look for innovative contracting</a:t>
            </a:r>
            <a:r>
              <a:rPr lang="en" sz="14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</a:t>
            </a:r>
            <a:r>
              <a:rPr lang="en" sz="14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approaches - for example to fund several organisations in a “competition”. </a:t>
            </a:r>
            <a:endParaRPr sz="1400" b="0" i="0" u="none" strike="noStrike" cap="none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0" marR="0" lvl="0" indent="0" algn="l" rtl="0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Helvetica Neue"/>
              <a:buNone/>
            </a:pPr>
            <a:endParaRPr sz="1400" b="0" i="0" u="none" strike="noStrike" cap="none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0" marR="0" lvl="0" indent="0" algn="l" rtl="0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Helvetica Neue"/>
              <a:buNone/>
            </a:pPr>
            <a:r>
              <a:rPr lang="en" sz="14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UN procurement practices .</a:t>
            </a:r>
            <a:endParaRPr sz="1400" b="0" i="0" u="none" strike="noStrike" cap="none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0" marR="0" lvl="0" indent="0" algn="l" rtl="0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Helvetica Neue"/>
              <a:buNone/>
            </a:pPr>
            <a:endParaRPr sz="1400" b="0" i="0" u="none" strike="noStrike" cap="none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0" marR="0" lvl="0" indent="0" algn="l" rtl="0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Helvetica Neue"/>
              <a:buNone/>
            </a:pPr>
            <a:r>
              <a:rPr lang="en" sz="14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We will seek to split awards into smaller amounts. This gives more people an opportunity to bid for the work.</a:t>
            </a:r>
            <a:endParaRPr sz="1400" b="0" i="0" u="none" strike="noStrike" cap="none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94" name="Google Shape;94;g3cc4a9a6e4_0_5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  <p:extLst>
      <p:ext uri="{BB962C8B-B14F-4D97-AF65-F5344CB8AC3E}">
        <p14:creationId xmlns:p14="http://schemas.microsoft.com/office/powerpoint/2010/main" val="22111258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3cc4a9a6e4_0_58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Helvetica Neue"/>
              <a:buNone/>
            </a:pPr>
            <a:endParaRPr sz="1400" b="0" i="0" u="none" strike="noStrike" cap="none" dirty="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94" name="Google Shape;94;g3cc4a9a6e4_0_5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  <p:extLst>
      <p:ext uri="{BB962C8B-B14F-4D97-AF65-F5344CB8AC3E}">
        <p14:creationId xmlns:p14="http://schemas.microsoft.com/office/powerpoint/2010/main" val="34819225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3cc4a9a6e4_0_58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Helvetica Neue"/>
              <a:buNone/>
            </a:pPr>
            <a:endParaRPr sz="1400" b="0" i="0" u="none" strike="noStrike" cap="none" dirty="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94" name="Google Shape;94;g3cc4a9a6e4_0_5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  <p:extLst>
      <p:ext uri="{BB962C8B-B14F-4D97-AF65-F5344CB8AC3E}">
        <p14:creationId xmlns:p14="http://schemas.microsoft.com/office/powerpoint/2010/main" val="422054598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3cc4a9a6e4_0_58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Helvetica Neue"/>
              <a:buNone/>
            </a:pPr>
            <a:endParaRPr sz="1400" b="0" i="0" u="none" strike="noStrike" cap="none" dirty="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94" name="Google Shape;94;g3cc4a9a6e4_0_5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  <p:extLst>
      <p:ext uri="{BB962C8B-B14F-4D97-AF65-F5344CB8AC3E}">
        <p14:creationId xmlns:p14="http://schemas.microsoft.com/office/powerpoint/2010/main" val="211060959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g3d651a9542_0_7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Helvetica Neue"/>
              <a:buNone/>
            </a:pPr>
            <a:endParaRPr sz="1400" b="0" i="0" u="none" strike="noStrike" cap="none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30" name="Google Shape;130;g3d651a9542_0_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g3cc4a9a6e4_0_17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4" name="Google Shape;154;g3cc4a9a6e4_0_17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ver 1" type="title">
  <p:cSld name="TITLE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4"/>
          <p:cNvSpPr txBox="1">
            <a:spLocks noGrp="1"/>
          </p:cNvSpPr>
          <p:nvPr>
            <p:ph type="sldNum" idx="12"/>
          </p:nvPr>
        </p:nvSpPr>
        <p:spPr>
          <a:xfrm>
            <a:off x="4484637" y="4905375"/>
            <a:ext cx="170100" cy="17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050" tIns="19050" rIns="19050" bIns="19050" anchor="t" anchorCtr="0">
            <a:noAutofit/>
          </a:bodyPr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"/>
              <a:buFont typeface="Helvetica Neue Light"/>
              <a:buNone/>
              <a:defRPr sz="9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  <a:lvl2pPr marL="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"/>
              <a:buFont typeface="Helvetica Neue Light"/>
              <a:buNone/>
              <a:defRPr sz="9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2pPr>
            <a:lvl3pPr marL="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"/>
              <a:buFont typeface="Helvetica Neue Light"/>
              <a:buNone/>
              <a:defRPr sz="9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3pPr>
            <a:lvl4pPr marL="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"/>
              <a:buFont typeface="Helvetica Neue Light"/>
              <a:buNone/>
              <a:defRPr sz="9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4pPr>
            <a:lvl5pPr marL="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"/>
              <a:buFont typeface="Helvetica Neue Light"/>
              <a:buNone/>
              <a:defRPr sz="9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5pPr>
            <a:lvl6pPr marL="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"/>
              <a:buFont typeface="Helvetica Neue Light"/>
              <a:buNone/>
              <a:defRPr sz="9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6pPr>
            <a:lvl7pPr marL="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"/>
              <a:buFont typeface="Helvetica Neue Light"/>
              <a:buNone/>
              <a:defRPr sz="9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7pPr>
            <a:lvl8pPr marL="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"/>
              <a:buFont typeface="Helvetica Neue Light"/>
              <a:buNone/>
              <a:defRPr sz="9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8pPr>
            <a:lvl9pPr marL="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"/>
              <a:buFont typeface="Helvetica Neue Light"/>
              <a:buNone/>
              <a:defRPr sz="9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56" name="Google Shape;56;p1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261142" y="0"/>
            <a:ext cx="7853950" cy="512464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Inner">
  <p:cSld name="Inner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8" name="Google Shape;58;p15" descr="Marque-WIth-Fade.jpg"/>
          <p:cNvPicPr preferRelativeResize="0"/>
          <p:nvPr/>
        </p:nvPicPr>
        <p:blipFill rotWithShape="1">
          <a:blip r:embed="rId2">
            <a:alphaModFix amt="0"/>
          </a:blip>
          <a:srcRect/>
          <a:stretch/>
        </p:blipFill>
        <p:spPr>
          <a:xfrm>
            <a:off x="1896209" y="531790"/>
            <a:ext cx="9211537" cy="9211537"/>
          </a:xfrm>
          <a:prstGeom prst="rect">
            <a:avLst/>
          </a:prstGeom>
          <a:noFill/>
          <a:ln>
            <a:noFill/>
          </a:ln>
        </p:spPr>
      </p:pic>
      <p:sp>
        <p:nvSpPr>
          <p:cNvPr id="59" name="Google Shape;59;p15"/>
          <p:cNvSpPr txBox="1"/>
          <p:nvPr/>
        </p:nvSpPr>
        <p:spPr>
          <a:xfrm>
            <a:off x="402089" y="4795421"/>
            <a:ext cx="1705500" cy="14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050" tIns="19050" rIns="19050" bIns="1905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A6B80"/>
              </a:buClr>
              <a:buSzPts val="200"/>
              <a:buFont typeface="Arial"/>
              <a:buNone/>
            </a:pPr>
            <a:r>
              <a:rPr lang="en" sz="800" b="0" i="0" u="none" strike="noStrike" cap="none">
                <a:solidFill>
                  <a:srgbClr val="1A6B80"/>
                </a:solidFill>
                <a:latin typeface="Arial"/>
                <a:ea typeface="Arial"/>
                <a:cs typeface="Arial"/>
                <a:sym typeface="Arial"/>
              </a:rPr>
              <a:t>International Aid Transparency Initiative</a:t>
            </a:r>
            <a:endParaRPr sz="5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0" name="Google Shape;60;p15"/>
          <p:cNvSpPr txBox="1"/>
          <p:nvPr/>
        </p:nvSpPr>
        <p:spPr>
          <a:xfrm>
            <a:off x="3254650" y="4795421"/>
            <a:ext cx="1317300" cy="13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050" tIns="19050" rIns="19050" bIns="1905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A6B80"/>
              </a:buClr>
              <a:buSzPts val="200"/>
              <a:buFont typeface="Arial"/>
              <a:buNone/>
            </a:pPr>
            <a:r>
              <a:rPr lang="en" sz="800" b="0" i="0" u="none" strike="noStrike" cap="none">
                <a:solidFill>
                  <a:srgbClr val="1A6B80"/>
                </a:solidFill>
                <a:latin typeface="Arial"/>
                <a:ea typeface="Arial"/>
                <a:cs typeface="Arial"/>
                <a:sym typeface="Arial"/>
              </a:rPr>
              <a:t>IATI </a:t>
            </a:r>
            <a:r>
              <a:rPr lang="en" sz="800">
                <a:solidFill>
                  <a:srgbClr val="1A6B80"/>
                </a:solidFill>
              </a:rPr>
              <a:t>Members Assembly, Copenhagen</a:t>
            </a:r>
            <a:endParaRPr sz="5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1" name="Google Shape;61;p15"/>
          <p:cNvSpPr txBox="1"/>
          <p:nvPr/>
        </p:nvSpPr>
        <p:spPr>
          <a:xfrm>
            <a:off x="6037139" y="4795421"/>
            <a:ext cx="887400" cy="6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050" tIns="19050" rIns="19050" bIns="1905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A6B80"/>
              </a:buClr>
              <a:buSzPts val="200"/>
              <a:buFont typeface="Arial"/>
              <a:buNone/>
            </a:pPr>
            <a:r>
              <a:rPr lang="en" sz="800">
                <a:solidFill>
                  <a:srgbClr val="1A6B80"/>
                </a:solidFill>
              </a:rPr>
              <a:t>July </a:t>
            </a:r>
            <a:r>
              <a:rPr lang="en" sz="800" b="0" i="0" u="none" strike="noStrike" cap="none">
                <a:solidFill>
                  <a:srgbClr val="1A6B80"/>
                </a:solidFill>
                <a:latin typeface="Arial"/>
                <a:ea typeface="Arial"/>
                <a:cs typeface="Arial"/>
                <a:sym typeface="Arial"/>
              </a:rPr>
              <a:t> 2018</a:t>
            </a:r>
            <a:endParaRPr sz="5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2" name="Google Shape;62;p15"/>
          <p:cNvSpPr txBox="1">
            <a:spLocks noGrp="1"/>
          </p:cNvSpPr>
          <p:nvPr>
            <p:ph type="sldNum" idx="12"/>
          </p:nvPr>
        </p:nvSpPr>
        <p:spPr>
          <a:xfrm>
            <a:off x="8570946" y="4781233"/>
            <a:ext cx="148800" cy="14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050" tIns="19050" rIns="19050" bIns="19050" anchor="t" anchorCtr="0">
            <a:noAutofit/>
          </a:bodyPr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A6779"/>
              </a:buClr>
              <a:buSzPts val="200"/>
              <a:buFont typeface="Arial"/>
              <a:buNone/>
              <a:defRPr sz="800" b="0" i="0" u="none" strike="noStrike" cap="none">
                <a:solidFill>
                  <a:srgbClr val="1A677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A6779"/>
              </a:buClr>
              <a:buSzPts val="200"/>
              <a:buFont typeface="Arial"/>
              <a:buNone/>
              <a:defRPr sz="800" b="0" i="0" u="none" strike="noStrike" cap="none">
                <a:solidFill>
                  <a:srgbClr val="1A677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A6779"/>
              </a:buClr>
              <a:buSzPts val="200"/>
              <a:buFont typeface="Arial"/>
              <a:buNone/>
              <a:defRPr sz="800" b="0" i="0" u="none" strike="noStrike" cap="none">
                <a:solidFill>
                  <a:srgbClr val="1A677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A6779"/>
              </a:buClr>
              <a:buSzPts val="200"/>
              <a:buFont typeface="Arial"/>
              <a:buNone/>
              <a:defRPr sz="800" b="0" i="0" u="none" strike="noStrike" cap="none">
                <a:solidFill>
                  <a:srgbClr val="1A677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A6779"/>
              </a:buClr>
              <a:buSzPts val="200"/>
              <a:buFont typeface="Arial"/>
              <a:buNone/>
              <a:defRPr sz="800" b="0" i="0" u="none" strike="noStrike" cap="none">
                <a:solidFill>
                  <a:srgbClr val="1A677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A6779"/>
              </a:buClr>
              <a:buSzPts val="200"/>
              <a:buFont typeface="Arial"/>
              <a:buNone/>
              <a:defRPr sz="800" b="0" i="0" u="none" strike="noStrike" cap="none">
                <a:solidFill>
                  <a:srgbClr val="1A677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A6779"/>
              </a:buClr>
              <a:buSzPts val="200"/>
              <a:buFont typeface="Arial"/>
              <a:buNone/>
              <a:defRPr sz="800" b="0" i="0" u="none" strike="noStrike" cap="none">
                <a:solidFill>
                  <a:srgbClr val="1A677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A6779"/>
              </a:buClr>
              <a:buSzPts val="200"/>
              <a:buFont typeface="Arial"/>
              <a:buNone/>
              <a:defRPr sz="800" b="0" i="0" u="none" strike="noStrike" cap="none">
                <a:solidFill>
                  <a:srgbClr val="1A677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A6779"/>
              </a:buClr>
              <a:buSzPts val="200"/>
              <a:buFont typeface="Arial"/>
              <a:buNone/>
              <a:defRPr sz="800" b="0" i="0" u="none" strike="noStrike" cap="none">
                <a:solidFill>
                  <a:srgbClr val="1A677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cxnSp>
        <p:nvCxnSpPr>
          <p:cNvPr id="63" name="Google Shape;63;p15"/>
          <p:cNvCxnSpPr/>
          <p:nvPr/>
        </p:nvCxnSpPr>
        <p:spPr>
          <a:xfrm>
            <a:off x="421639" y="4700552"/>
            <a:ext cx="8300700" cy="0"/>
          </a:xfrm>
          <a:prstGeom prst="straightConnector1">
            <a:avLst/>
          </a:prstGeom>
          <a:noFill/>
          <a:ln w="12700" cap="flat" cmpd="sng">
            <a:solidFill>
              <a:srgbClr val="1A6779"/>
            </a:solidFill>
            <a:prstDash val="solid"/>
            <a:miter lim="400000"/>
            <a:headEnd type="none" w="sm" len="sm"/>
            <a:tailEnd type="none" w="sm" len="sm"/>
          </a:ln>
        </p:spPr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>
            <a:spLocks noGrp="1"/>
          </p:cNvSpPr>
          <p:nvPr>
            <p:ph type="sldNum" idx="12"/>
          </p:nvPr>
        </p:nvSpPr>
        <p:spPr>
          <a:xfrm>
            <a:off x="4484637" y="4905375"/>
            <a:ext cx="170100" cy="17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050" tIns="19050" rIns="19050" bIns="19050" anchor="t" anchorCtr="0">
            <a:noAutofit/>
          </a:bodyPr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"/>
              <a:buFont typeface="Helvetica Neue Light"/>
              <a:buNone/>
              <a:defRPr sz="9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  <a:lvl2pPr marL="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"/>
              <a:buFont typeface="Helvetica Neue Light"/>
              <a:buNone/>
              <a:defRPr sz="9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2pPr>
            <a:lvl3pPr marL="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"/>
              <a:buFont typeface="Helvetica Neue Light"/>
              <a:buNone/>
              <a:defRPr sz="9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3pPr>
            <a:lvl4pPr marL="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"/>
              <a:buFont typeface="Helvetica Neue Light"/>
              <a:buNone/>
              <a:defRPr sz="9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4pPr>
            <a:lvl5pPr marL="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"/>
              <a:buFont typeface="Helvetica Neue Light"/>
              <a:buNone/>
              <a:defRPr sz="9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5pPr>
            <a:lvl6pPr marL="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"/>
              <a:buFont typeface="Helvetica Neue Light"/>
              <a:buNone/>
              <a:defRPr sz="9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6pPr>
            <a:lvl7pPr marL="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"/>
              <a:buFont typeface="Helvetica Neue Light"/>
              <a:buNone/>
              <a:defRPr sz="9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7pPr>
            <a:lvl8pPr marL="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"/>
              <a:buFont typeface="Helvetica Neue Light"/>
              <a:buNone/>
              <a:defRPr sz="9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8pPr>
            <a:lvl9pPr marL="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"/>
              <a:buFont typeface="Helvetica Neue Light"/>
              <a:buNone/>
              <a:defRPr sz="9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52" name="Google Shape;52;p13"/>
          <p:cNvSpPr txBox="1">
            <a:spLocks noGrp="1"/>
          </p:cNvSpPr>
          <p:nvPr>
            <p:ph type="title"/>
          </p:nvPr>
        </p:nvSpPr>
        <p:spPr>
          <a:xfrm>
            <a:off x="853362" y="1069359"/>
            <a:ext cx="7810500" cy="17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34275" rIns="34275" bIns="34275" anchor="b" anchorCtr="0"/>
          <a:lstStyle>
            <a:lvl1pPr marR="0" lvl="0" algn="l" rtl="0">
              <a:lnSpc>
                <a:spcPct val="105504"/>
              </a:lnSpc>
              <a:spcBef>
                <a:spcPts val="0"/>
              </a:spcBef>
              <a:spcAft>
                <a:spcPts val="0"/>
              </a:spcAft>
              <a:buClr>
                <a:srgbClr val="1A6779"/>
              </a:buClr>
              <a:buSzPts val="4100"/>
              <a:buFont typeface="Arial"/>
              <a:buNone/>
              <a:defRPr sz="4100" b="1" i="0" u="none" strike="noStrike" cap="none">
                <a:solidFill>
                  <a:srgbClr val="1A677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5504"/>
              </a:lnSpc>
              <a:spcBef>
                <a:spcPts val="0"/>
              </a:spcBef>
              <a:spcAft>
                <a:spcPts val="0"/>
              </a:spcAft>
              <a:buClr>
                <a:srgbClr val="1A6779"/>
              </a:buClr>
              <a:buSzPts val="4100"/>
              <a:buFont typeface="Arial"/>
              <a:buNone/>
              <a:defRPr sz="4100" b="1" i="0" u="none" strike="noStrike" cap="none">
                <a:solidFill>
                  <a:srgbClr val="1A677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5504"/>
              </a:lnSpc>
              <a:spcBef>
                <a:spcPts val="0"/>
              </a:spcBef>
              <a:spcAft>
                <a:spcPts val="0"/>
              </a:spcAft>
              <a:buClr>
                <a:srgbClr val="1A6779"/>
              </a:buClr>
              <a:buSzPts val="4100"/>
              <a:buFont typeface="Arial"/>
              <a:buNone/>
              <a:defRPr sz="4100" b="1" i="0" u="none" strike="noStrike" cap="none">
                <a:solidFill>
                  <a:srgbClr val="1A677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5504"/>
              </a:lnSpc>
              <a:spcBef>
                <a:spcPts val="0"/>
              </a:spcBef>
              <a:spcAft>
                <a:spcPts val="0"/>
              </a:spcAft>
              <a:buClr>
                <a:srgbClr val="1A6779"/>
              </a:buClr>
              <a:buSzPts val="4100"/>
              <a:buFont typeface="Arial"/>
              <a:buNone/>
              <a:defRPr sz="4100" b="1" i="0" u="none" strike="noStrike" cap="none">
                <a:solidFill>
                  <a:srgbClr val="1A677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5504"/>
              </a:lnSpc>
              <a:spcBef>
                <a:spcPts val="0"/>
              </a:spcBef>
              <a:spcAft>
                <a:spcPts val="0"/>
              </a:spcAft>
              <a:buClr>
                <a:srgbClr val="1A6779"/>
              </a:buClr>
              <a:buSzPts val="4100"/>
              <a:buFont typeface="Arial"/>
              <a:buNone/>
              <a:defRPr sz="4100" b="1" i="0" u="none" strike="noStrike" cap="none">
                <a:solidFill>
                  <a:srgbClr val="1A677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5504"/>
              </a:lnSpc>
              <a:spcBef>
                <a:spcPts val="0"/>
              </a:spcBef>
              <a:spcAft>
                <a:spcPts val="0"/>
              </a:spcAft>
              <a:buClr>
                <a:srgbClr val="1A6779"/>
              </a:buClr>
              <a:buSzPts val="4100"/>
              <a:buFont typeface="Arial"/>
              <a:buNone/>
              <a:defRPr sz="4100" b="1" i="0" u="none" strike="noStrike" cap="none">
                <a:solidFill>
                  <a:srgbClr val="1A677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5504"/>
              </a:lnSpc>
              <a:spcBef>
                <a:spcPts val="0"/>
              </a:spcBef>
              <a:spcAft>
                <a:spcPts val="0"/>
              </a:spcAft>
              <a:buClr>
                <a:srgbClr val="1A6779"/>
              </a:buClr>
              <a:buSzPts val="4100"/>
              <a:buFont typeface="Arial"/>
              <a:buNone/>
              <a:defRPr sz="4100" b="1" i="0" u="none" strike="noStrike" cap="none">
                <a:solidFill>
                  <a:srgbClr val="1A677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5504"/>
              </a:lnSpc>
              <a:spcBef>
                <a:spcPts val="0"/>
              </a:spcBef>
              <a:spcAft>
                <a:spcPts val="0"/>
              </a:spcAft>
              <a:buClr>
                <a:srgbClr val="1A6779"/>
              </a:buClr>
              <a:buSzPts val="4100"/>
              <a:buFont typeface="Arial"/>
              <a:buNone/>
              <a:defRPr sz="4100" b="1" i="0" u="none" strike="noStrike" cap="none">
                <a:solidFill>
                  <a:srgbClr val="1A677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5504"/>
              </a:lnSpc>
              <a:spcBef>
                <a:spcPts val="0"/>
              </a:spcBef>
              <a:spcAft>
                <a:spcPts val="0"/>
              </a:spcAft>
              <a:buClr>
                <a:srgbClr val="1A6779"/>
              </a:buClr>
              <a:buSzPts val="4100"/>
              <a:buFont typeface="Arial"/>
              <a:buNone/>
              <a:defRPr sz="4100" b="1" i="0" u="none" strike="noStrike" cap="none">
                <a:solidFill>
                  <a:srgbClr val="1A677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3" name="Google Shape;53;p13"/>
          <p:cNvSpPr txBox="1">
            <a:spLocks noGrp="1"/>
          </p:cNvSpPr>
          <p:nvPr>
            <p:ph type="body" idx="1"/>
          </p:nvPr>
        </p:nvSpPr>
        <p:spPr>
          <a:xfrm>
            <a:off x="666750" y="2652713"/>
            <a:ext cx="7810500" cy="59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34275" rIns="34275" bIns="34275" anchor="t" anchorCtr="0"/>
          <a:lstStyle>
            <a:lvl1pPr marL="457200" marR="0" lvl="0" indent="-3365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2CED8"/>
              </a:buClr>
              <a:buSzPts val="1700"/>
              <a:buFont typeface="Arial"/>
              <a:buChar char="●"/>
              <a:defRPr sz="1700" b="0" i="0" u="none" strike="noStrike" cap="none">
                <a:solidFill>
                  <a:srgbClr val="22CED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365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2CED8"/>
              </a:buClr>
              <a:buSzPts val="1700"/>
              <a:buFont typeface="Arial"/>
              <a:buChar char="○"/>
              <a:defRPr sz="1700" b="0" i="0" u="none" strike="noStrike" cap="none">
                <a:solidFill>
                  <a:srgbClr val="22CED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365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2CED8"/>
              </a:buClr>
              <a:buSzPts val="1700"/>
              <a:buFont typeface="Arial"/>
              <a:buChar char="■"/>
              <a:defRPr sz="1700" b="0" i="0" u="none" strike="noStrike" cap="none">
                <a:solidFill>
                  <a:srgbClr val="22CED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365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2CED8"/>
              </a:buClr>
              <a:buSzPts val="1700"/>
              <a:buFont typeface="Arial"/>
              <a:buChar char="●"/>
              <a:defRPr sz="1700" b="0" i="0" u="none" strike="noStrike" cap="none">
                <a:solidFill>
                  <a:srgbClr val="22CED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365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2CED8"/>
              </a:buClr>
              <a:buSzPts val="1700"/>
              <a:buFont typeface="Arial"/>
              <a:buChar char="○"/>
              <a:defRPr sz="1700" b="0" i="0" u="none" strike="noStrike" cap="none">
                <a:solidFill>
                  <a:srgbClr val="22CED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365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2CED8"/>
              </a:buClr>
              <a:buSzPts val="1700"/>
              <a:buFont typeface="Arial"/>
              <a:buChar char="■"/>
              <a:defRPr sz="1700" b="0" i="0" u="none" strike="noStrike" cap="none">
                <a:solidFill>
                  <a:srgbClr val="22CED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365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2CED8"/>
              </a:buClr>
              <a:buSzPts val="1700"/>
              <a:buFont typeface="Arial"/>
              <a:buChar char="●"/>
              <a:defRPr sz="1700" b="0" i="0" u="none" strike="noStrike" cap="none">
                <a:solidFill>
                  <a:srgbClr val="22CED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365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2CED8"/>
              </a:buClr>
              <a:buSzPts val="1700"/>
              <a:buFont typeface="Arial"/>
              <a:buChar char="○"/>
              <a:defRPr sz="1700" b="0" i="0" u="none" strike="noStrike" cap="none">
                <a:solidFill>
                  <a:srgbClr val="22CED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365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2CED8"/>
              </a:buClr>
              <a:buSzPts val="1700"/>
              <a:buFont typeface="Arial"/>
              <a:buChar char="■"/>
              <a:defRPr sz="1700" b="0" i="0" u="none" strike="noStrike" cap="none">
                <a:solidFill>
                  <a:srgbClr val="22CED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9" r:id="rId1"/>
    <p:sldLayoutId id="2147483660" r:id="rId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drive.google.com/file/d/1Oh_tFfe5sahfkeUISRynR2U6dm4lPQSS/view?usp=sharing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6"/>
          <p:cNvSpPr txBox="1"/>
          <p:nvPr/>
        </p:nvSpPr>
        <p:spPr>
          <a:xfrm>
            <a:off x="375918" y="292327"/>
            <a:ext cx="8021100" cy="206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050" tIns="19050" rIns="19050" bIns="19050" anchor="t" anchorCtr="0">
            <a:noAutofit/>
          </a:bodyPr>
          <a:lstStyle/>
          <a:p>
            <a:pPr marL="0" marR="0" lvl="0" indent="0" algn="l" rtl="0">
              <a:lnSpc>
                <a:spcPct val="105504"/>
              </a:lnSpc>
              <a:spcBef>
                <a:spcPts val="0"/>
              </a:spcBef>
              <a:spcAft>
                <a:spcPts val="0"/>
              </a:spcAft>
              <a:buClr>
                <a:srgbClr val="1A6779"/>
              </a:buClr>
              <a:buSzPts val="1000"/>
              <a:buFont typeface="Arial"/>
              <a:buNone/>
            </a:pPr>
            <a:r>
              <a:rPr lang="en" sz="4100" b="1" i="0" u="none" strike="noStrike" cap="none" dirty="0">
                <a:solidFill>
                  <a:srgbClr val="1A6779"/>
                </a:solidFill>
                <a:latin typeface="Arial"/>
                <a:ea typeface="Arial"/>
                <a:cs typeface="Arial"/>
                <a:sym typeface="Arial"/>
              </a:rPr>
              <a:t>Data Use Task Force Update</a:t>
            </a:r>
            <a:endParaRPr sz="5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2CED8"/>
              </a:buClr>
              <a:buSzPts val="1100"/>
              <a:buFont typeface="Arial"/>
              <a:buNone/>
            </a:pPr>
            <a:endParaRPr sz="1100" b="1" i="0" u="none" strike="noStrike" cap="none" dirty="0">
              <a:solidFill>
                <a:srgbClr val="0000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6DBE4"/>
              </a:buClr>
              <a:buSzPts val="500"/>
              <a:buFont typeface="Arial"/>
              <a:buNone/>
            </a:pPr>
            <a:r>
              <a:rPr lang="en" sz="2000" b="1" i="0" u="none" strike="noStrike" cap="none" dirty="0">
                <a:solidFill>
                  <a:srgbClr val="06DBE4"/>
                </a:solidFill>
                <a:latin typeface="Arial"/>
                <a:ea typeface="Arial"/>
                <a:cs typeface="Arial"/>
                <a:sym typeface="Arial"/>
              </a:rPr>
              <a:t>IATI </a:t>
            </a:r>
            <a:r>
              <a:rPr lang="en" sz="2000" b="1" dirty="0">
                <a:solidFill>
                  <a:srgbClr val="06DBE4"/>
                </a:solidFill>
              </a:rPr>
              <a:t>TAG 2018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6DBE4"/>
              </a:buClr>
              <a:buSzPts val="500"/>
              <a:buFont typeface="Arial"/>
              <a:buNone/>
            </a:pPr>
            <a:r>
              <a:rPr lang="en" sz="2000" b="1" dirty="0">
                <a:solidFill>
                  <a:srgbClr val="06DBE4"/>
                </a:solidFill>
              </a:rPr>
              <a:t>November 14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6DBE4"/>
              </a:buClr>
              <a:buSzPts val="500"/>
              <a:buFont typeface="Arial"/>
              <a:buNone/>
            </a:pPr>
            <a:r>
              <a:rPr lang="en" sz="2000" b="1" dirty="0">
                <a:solidFill>
                  <a:srgbClr val="06DBE4"/>
                </a:solidFill>
              </a:rPr>
              <a:t>Crown Plaza Hotel, Kathmandu, Nepal </a:t>
            </a:r>
            <a:endParaRPr sz="5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6DBE4"/>
              </a:buClr>
              <a:buSzPts val="500"/>
              <a:buFont typeface="Arial"/>
              <a:buNone/>
            </a:pPr>
            <a:endParaRPr sz="2000" dirty="0">
              <a:solidFill>
                <a:srgbClr val="06DBE4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6DBE4"/>
              </a:buClr>
              <a:buSzPts val="500"/>
              <a:buFont typeface="Arial"/>
              <a:buNone/>
            </a:pPr>
            <a:endParaRPr lang="en" sz="2000" dirty="0">
              <a:solidFill>
                <a:srgbClr val="06DBE4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6DBE4"/>
              </a:buClr>
              <a:buSzPts val="500"/>
              <a:buFont typeface="Arial"/>
              <a:buNone/>
            </a:pPr>
            <a:endParaRPr lang="en" sz="2000" dirty="0">
              <a:solidFill>
                <a:srgbClr val="06DBE4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6DBE4"/>
              </a:buClr>
              <a:buSzPts val="500"/>
              <a:buFont typeface="Arial"/>
              <a:buNone/>
            </a:pPr>
            <a:endParaRPr lang="en" sz="2000" dirty="0">
              <a:solidFill>
                <a:srgbClr val="06DBE4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6DBE4"/>
              </a:buClr>
              <a:buSzPts val="500"/>
              <a:buFont typeface="Arial"/>
              <a:buNone/>
            </a:pPr>
            <a:r>
              <a:rPr lang="en" sz="2000" dirty="0">
                <a:solidFill>
                  <a:srgbClr val="06DBE4"/>
                </a:solidFill>
              </a:rPr>
              <a:t>Lea Zoric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6DBE4"/>
              </a:buClr>
              <a:buSzPts val="500"/>
              <a:buFont typeface="Arial"/>
              <a:buNone/>
            </a:pPr>
            <a:r>
              <a:rPr lang="en" sz="2000" dirty="0">
                <a:solidFill>
                  <a:srgbClr val="06DBE4"/>
                </a:solidFill>
              </a:rPr>
              <a:t>IATI Outreach and Data Use Specialist</a:t>
            </a:r>
            <a:endParaRPr sz="2000" dirty="0">
              <a:solidFill>
                <a:srgbClr val="06DBE4"/>
              </a:solidFill>
            </a:endParaRPr>
          </a:p>
        </p:txBody>
      </p:sp>
      <p:pic>
        <p:nvPicPr>
          <p:cNvPr id="69" name="Google Shape;69;p1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31128" y="4219770"/>
            <a:ext cx="1773512" cy="77010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7"/>
          <p:cNvSpPr txBox="1">
            <a:spLocks noGrp="1"/>
          </p:cNvSpPr>
          <p:nvPr>
            <p:ph type="sldNum" idx="12"/>
          </p:nvPr>
        </p:nvSpPr>
        <p:spPr>
          <a:xfrm>
            <a:off x="9130833" y="4781233"/>
            <a:ext cx="95700" cy="14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050" tIns="19050" rIns="19050" bIns="1905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A6779"/>
              </a:buClr>
              <a:buSzPts val="200"/>
              <a:buFont typeface="Arial"/>
              <a:buNone/>
            </a:pPr>
            <a:fld id="{00000000-1234-1234-1234-123412341234}" type="slidenum">
              <a:rPr lang="en" sz="800" b="0" i="0" u="none" strike="noStrike" cap="none">
                <a:solidFill>
                  <a:srgbClr val="1A6779"/>
                </a:solidFill>
                <a:latin typeface="Arial"/>
                <a:ea typeface="Arial"/>
                <a:cs typeface="Arial"/>
                <a:sym typeface="Arial"/>
              </a:rPr>
              <a:t>2</a:t>
            </a:fld>
            <a:endParaRPr sz="800" b="0" i="0" u="none" strike="noStrike" cap="none">
              <a:solidFill>
                <a:srgbClr val="1A677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5" name="Google Shape;75;p17"/>
          <p:cNvSpPr txBox="1"/>
          <p:nvPr/>
        </p:nvSpPr>
        <p:spPr>
          <a:xfrm>
            <a:off x="270578" y="185184"/>
            <a:ext cx="1938300" cy="190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050" tIns="19050" rIns="19050" bIns="1905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A6779"/>
              </a:buClr>
              <a:buSzPts val="700"/>
              <a:buFont typeface="Arial"/>
              <a:buNone/>
            </a:pPr>
            <a:r>
              <a:rPr lang="en" sz="2800" b="1" dirty="0">
                <a:solidFill>
                  <a:srgbClr val="1A6779"/>
                </a:solidFill>
                <a:ea typeface="Helvetica Neue"/>
              </a:rPr>
              <a:t>IATI Data Use – Process initiated in Rome</a:t>
            </a:r>
            <a:endParaRPr sz="1100" b="1" i="0" u="none" strike="noStrike" cap="none" dirty="0">
              <a:solidFill>
                <a:srgbClr val="0000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pic>
        <p:nvPicPr>
          <p:cNvPr id="76" name="Google Shape;76;p17" descr="A group of people posing for a photo  Description generated with very high confidenc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249163" y="105778"/>
            <a:ext cx="6624259" cy="2061491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77" name="Google Shape;77;p17"/>
          <p:cNvCxnSpPr/>
          <p:nvPr/>
        </p:nvCxnSpPr>
        <p:spPr>
          <a:xfrm>
            <a:off x="731950" y="3963050"/>
            <a:ext cx="7235400" cy="0"/>
          </a:xfrm>
          <a:prstGeom prst="straightConnector1">
            <a:avLst/>
          </a:prstGeom>
          <a:noFill/>
          <a:ln w="28575" cap="flat" cmpd="sng">
            <a:solidFill>
              <a:srgbClr val="22CED8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78" name="Google Shape;78;p17"/>
          <p:cNvSpPr txBox="1"/>
          <p:nvPr/>
        </p:nvSpPr>
        <p:spPr>
          <a:xfrm>
            <a:off x="742850" y="4102025"/>
            <a:ext cx="1768500" cy="67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1A6B80"/>
                </a:solidFill>
              </a:rPr>
              <a:t>MA Rome </a:t>
            </a:r>
            <a:endParaRPr>
              <a:solidFill>
                <a:srgbClr val="1A6B8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1A6B80"/>
                </a:solidFill>
              </a:rPr>
              <a:t>Oct 2017</a:t>
            </a:r>
            <a:endParaRPr>
              <a:solidFill>
                <a:srgbClr val="1A6B80"/>
              </a:solidFill>
            </a:endParaRPr>
          </a:p>
        </p:txBody>
      </p:sp>
      <p:cxnSp>
        <p:nvCxnSpPr>
          <p:cNvPr id="79" name="Google Shape;79;p17"/>
          <p:cNvCxnSpPr/>
          <p:nvPr/>
        </p:nvCxnSpPr>
        <p:spPr>
          <a:xfrm flipH="1">
            <a:off x="737275" y="3977075"/>
            <a:ext cx="8100" cy="6045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80" name="Google Shape;80;p17"/>
          <p:cNvSpPr txBox="1"/>
          <p:nvPr/>
        </p:nvSpPr>
        <p:spPr>
          <a:xfrm>
            <a:off x="2435725" y="3174838"/>
            <a:ext cx="2363100" cy="67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Data Use Strategy agreed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Jan 2018</a:t>
            </a:r>
            <a:endParaRPr/>
          </a:p>
        </p:txBody>
      </p:sp>
      <p:cxnSp>
        <p:nvCxnSpPr>
          <p:cNvPr id="81" name="Google Shape;81;p17"/>
          <p:cNvCxnSpPr/>
          <p:nvPr/>
        </p:nvCxnSpPr>
        <p:spPr>
          <a:xfrm>
            <a:off x="1566775" y="2366425"/>
            <a:ext cx="0" cy="15966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82" name="Google Shape;82;p17"/>
          <p:cNvSpPr txBox="1"/>
          <p:nvPr/>
        </p:nvSpPr>
        <p:spPr>
          <a:xfrm>
            <a:off x="1566775" y="2366425"/>
            <a:ext cx="2555700" cy="67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Data Use Task Force started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Dec 2017</a:t>
            </a:r>
            <a:endParaRPr/>
          </a:p>
        </p:txBody>
      </p:sp>
      <p:cxnSp>
        <p:nvCxnSpPr>
          <p:cNvPr id="83" name="Google Shape;83;p17"/>
          <p:cNvCxnSpPr/>
          <p:nvPr/>
        </p:nvCxnSpPr>
        <p:spPr>
          <a:xfrm flipH="1">
            <a:off x="2435725" y="3235475"/>
            <a:ext cx="14100" cy="7275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84" name="Google Shape;84;p17"/>
          <p:cNvSpPr txBox="1"/>
          <p:nvPr/>
        </p:nvSpPr>
        <p:spPr>
          <a:xfrm>
            <a:off x="6198850" y="4102025"/>
            <a:ext cx="1768500" cy="67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rgbClr val="1A6B80"/>
                </a:solidFill>
              </a:rPr>
              <a:t>TAG 2018</a:t>
            </a:r>
            <a:endParaRPr dirty="0">
              <a:solidFill>
                <a:srgbClr val="1A6B80"/>
              </a:solidFill>
            </a:endParaRPr>
          </a:p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rgbClr val="1A6B80"/>
                </a:solidFill>
              </a:rPr>
              <a:t>November</a:t>
            </a:r>
            <a:endParaRPr dirty="0">
              <a:solidFill>
                <a:srgbClr val="1A6B80"/>
              </a:solidFill>
            </a:endParaRPr>
          </a:p>
        </p:txBody>
      </p:sp>
      <p:cxnSp>
        <p:nvCxnSpPr>
          <p:cNvPr id="85" name="Google Shape;85;p17"/>
          <p:cNvCxnSpPr/>
          <p:nvPr/>
        </p:nvCxnSpPr>
        <p:spPr>
          <a:xfrm>
            <a:off x="7972750" y="3977075"/>
            <a:ext cx="0" cy="6045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86" name="Google Shape;86;p17"/>
          <p:cNvSpPr txBox="1"/>
          <p:nvPr/>
        </p:nvSpPr>
        <p:spPr>
          <a:xfrm>
            <a:off x="5860375" y="2975850"/>
            <a:ext cx="2555700" cy="67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4 </a:t>
            </a:r>
            <a:r>
              <a:rPr lang="en" dirty="0" err="1"/>
              <a:t>RfPs</a:t>
            </a:r>
            <a:r>
              <a:rPr lang="en" dirty="0"/>
              <a:t> published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Sep 2018</a:t>
            </a:r>
            <a:endParaRPr dirty="0"/>
          </a:p>
        </p:txBody>
      </p:sp>
      <p:sp>
        <p:nvSpPr>
          <p:cNvPr id="87" name="Google Shape;87;p17"/>
          <p:cNvSpPr txBox="1"/>
          <p:nvPr/>
        </p:nvSpPr>
        <p:spPr>
          <a:xfrm>
            <a:off x="5049950" y="2426475"/>
            <a:ext cx="3134826" cy="67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de-DE" dirty="0"/>
              <a:t>IATI Data </a:t>
            </a:r>
            <a:r>
              <a:rPr lang="de-DE" dirty="0" err="1"/>
              <a:t>Use</a:t>
            </a:r>
            <a:r>
              <a:rPr lang="de-DE" dirty="0"/>
              <a:t> Fund </a:t>
            </a:r>
            <a:r>
              <a:rPr lang="de-DE" dirty="0" err="1"/>
              <a:t>established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support</a:t>
            </a:r>
            <a:r>
              <a:rPr lang="de-DE" dirty="0"/>
              <a:t> </a:t>
            </a:r>
            <a:r>
              <a:rPr lang="de-DE" dirty="0" err="1"/>
              <a:t>implementation</a:t>
            </a:r>
            <a:r>
              <a:rPr lang="de-DE" dirty="0"/>
              <a:t> </a:t>
            </a:r>
            <a:endParaRPr dirty="0"/>
          </a:p>
        </p:txBody>
      </p:sp>
      <p:cxnSp>
        <p:nvCxnSpPr>
          <p:cNvPr id="88" name="Google Shape;88;p17"/>
          <p:cNvCxnSpPr/>
          <p:nvPr/>
        </p:nvCxnSpPr>
        <p:spPr>
          <a:xfrm>
            <a:off x="5049950" y="2479750"/>
            <a:ext cx="0" cy="14832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89" name="Google Shape;89;p17"/>
          <p:cNvCxnSpPr/>
          <p:nvPr/>
        </p:nvCxnSpPr>
        <p:spPr>
          <a:xfrm>
            <a:off x="5913525" y="3065950"/>
            <a:ext cx="0" cy="8970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90" name="Google Shape;90;p17"/>
          <p:cNvSpPr txBox="1"/>
          <p:nvPr/>
        </p:nvSpPr>
        <p:spPr>
          <a:xfrm>
            <a:off x="7065050" y="3283838"/>
            <a:ext cx="2555700" cy="67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4 Activities completed,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1 to start</a:t>
            </a:r>
            <a:endParaRPr dirty="0"/>
          </a:p>
        </p:txBody>
      </p:sp>
      <p:cxnSp>
        <p:nvCxnSpPr>
          <p:cNvPr id="91" name="Google Shape;91;p17"/>
          <p:cNvCxnSpPr/>
          <p:nvPr/>
        </p:nvCxnSpPr>
        <p:spPr>
          <a:xfrm>
            <a:off x="7083100" y="3429650"/>
            <a:ext cx="0" cy="5253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4" name="Rectangle 3">
            <a:extLst>
              <a:ext uri="{FF2B5EF4-FFF2-40B4-BE49-F238E27FC236}">
                <a16:creationId xmlns:a16="http://schemas.microsoft.com/office/drawing/2014/main" id="{95E0E11F-3238-5746-84BE-B29F3B2CE279}"/>
              </a:ext>
            </a:extLst>
          </p:cNvPr>
          <p:cNvSpPr/>
          <p:nvPr/>
        </p:nvSpPr>
        <p:spPr>
          <a:xfrm>
            <a:off x="3092824" y="4734076"/>
            <a:ext cx="3460376" cy="29279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8"/>
          <p:cNvSpPr txBox="1">
            <a:spLocks noGrp="1"/>
          </p:cNvSpPr>
          <p:nvPr>
            <p:ph type="sldNum" idx="12"/>
          </p:nvPr>
        </p:nvSpPr>
        <p:spPr>
          <a:xfrm>
            <a:off x="8597433" y="4781233"/>
            <a:ext cx="95700" cy="14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050" tIns="19050" rIns="19050" bIns="1905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A6779"/>
              </a:buClr>
              <a:buSzPts val="200"/>
              <a:buFont typeface="Arial"/>
              <a:buNone/>
            </a:pPr>
            <a:fld id="{00000000-1234-1234-1234-123412341234}" type="slidenum">
              <a:rPr lang="en" sz="800" b="0" i="0" u="none" strike="noStrike" cap="none">
                <a:solidFill>
                  <a:srgbClr val="1A6779"/>
                </a:solidFill>
                <a:latin typeface="Arial"/>
                <a:ea typeface="Arial"/>
                <a:cs typeface="Arial"/>
                <a:sym typeface="Arial"/>
              </a:rPr>
              <a:t>3</a:t>
            </a:fld>
            <a:endParaRPr sz="800" b="0" i="0" u="none" strike="noStrike" cap="none">
              <a:solidFill>
                <a:srgbClr val="1A677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7" name="Google Shape;97;p18"/>
          <p:cNvSpPr txBox="1"/>
          <p:nvPr/>
        </p:nvSpPr>
        <p:spPr>
          <a:xfrm>
            <a:off x="375918" y="240996"/>
            <a:ext cx="7773900" cy="55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050" tIns="19050" rIns="19050" bIns="19050" anchor="t" anchorCtr="0">
            <a:noAutofit/>
          </a:bodyPr>
          <a:lstStyle/>
          <a:p>
            <a:pPr marL="0" marR="0" lvl="0" indent="0" algn="l" rtl="0">
              <a:lnSpc>
                <a:spcPct val="143750"/>
              </a:lnSpc>
              <a:spcBef>
                <a:spcPts val="0"/>
              </a:spcBef>
              <a:spcAft>
                <a:spcPts val="0"/>
              </a:spcAft>
              <a:buClr>
                <a:srgbClr val="1A6779"/>
              </a:buClr>
              <a:buSzPts val="800"/>
              <a:buFont typeface="Arial"/>
              <a:buNone/>
            </a:pPr>
            <a:r>
              <a:rPr lang="en" sz="3000" b="1" i="0" u="none" strike="noStrike" cap="none" dirty="0">
                <a:solidFill>
                  <a:srgbClr val="1A6779"/>
                </a:solidFill>
                <a:latin typeface="Arial"/>
                <a:ea typeface="Arial"/>
                <a:cs typeface="Arial"/>
                <a:sym typeface="Arial"/>
              </a:rPr>
              <a:t>IATI Data Use </a:t>
            </a:r>
            <a:endParaRPr sz="3000" b="1" i="0" u="none" strike="noStrike" cap="none" dirty="0">
              <a:solidFill>
                <a:srgbClr val="1A677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ED0ABE57-8873-474B-99B7-5556F898C034}"/>
              </a:ext>
            </a:extLst>
          </p:cNvPr>
          <p:cNvSpPr/>
          <p:nvPr/>
        </p:nvSpPr>
        <p:spPr>
          <a:xfrm>
            <a:off x="3092824" y="4734076"/>
            <a:ext cx="3460376" cy="29279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665E451B-3253-614F-9BAE-30794ECC5F7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10439526"/>
              </p:ext>
            </p:extLst>
          </p:nvPr>
        </p:nvGraphicFramePr>
        <p:xfrm>
          <a:off x="1595718" y="861833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1021261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ED0ABE57-8873-474B-99B7-5556F898C034}"/>
              </a:ext>
            </a:extLst>
          </p:cNvPr>
          <p:cNvSpPr/>
          <p:nvPr/>
        </p:nvSpPr>
        <p:spPr>
          <a:xfrm>
            <a:off x="3092824" y="4734076"/>
            <a:ext cx="3460376" cy="29279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26787FE-E284-624A-BF0A-D9159797A70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14300" indent="0" fontAlgn="base">
              <a:buNone/>
            </a:pPr>
            <a:r>
              <a:rPr lang="de-DE" dirty="0">
                <a:solidFill>
                  <a:schemeClr val="tx1"/>
                </a:solidFill>
              </a:rPr>
              <a:t>The </a:t>
            </a:r>
            <a:r>
              <a:rPr lang="de-DE" dirty="0">
                <a:solidFill>
                  <a:schemeClr val="tx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Data Use Strategy</a:t>
            </a:r>
            <a:r>
              <a:rPr lang="de-DE" dirty="0">
                <a:solidFill>
                  <a:schemeClr val="tx1"/>
                </a:solidFill>
              </a:rPr>
              <a:t> was </a:t>
            </a:r>
            <a:r>
              <a:rPr lang="de-DE" dirty="0" err="1">
                <a:solidFill>
                  <a:schemeClr val="tx1"/>
                </a:solidFill>
              </a:rPr>
              <a:t>drafted</a:t>
            </a:r>
            <a:r>
              <a:rPr lang="de-DE" dirty="0">
                <a:solidFill>
                  <a:schemeClr val="tx1"/>
                </a:solidFill>
              </a:rPr>
              <a:t> after extensive </a:t>
            </a:r>
            <a:r>
              <a:rPr lang="de-DE" dirty="0" err="1">
                <a:solidFill>
                  <a:schemeClr val="tx1"/>
                </a:solidFill>
              </a:rPr>
              <a:t>research</a:t>
            </a:r>
            <a:r>
              <a:rPr lang="de-DE" dirty="0">
                <a:solidFill>
                  <a:schemeClr val="tx1"/>
                </a:solidFill>
              </a:rPr>
              <a:t> in 2016/17 </a:t>
            </a:r>
            <a:r>
              <a:rPr lang="de-DE" dirty="0" err="1">
                <a:solidFill>
                  <a:schemeClr val="tx1"/>
                </a:solidFill>
              </a:rPr>
              <a:t>and</a:t>
            </a:r>
            <a:r>
              <a:rPr lang="de-DE" dirty="0">
                <a:solidFill>
                  <a:schemeClr val="tx1"/>
                </a:solidFill>
              </a:rPr>
              <a:t> </a:t>
            </a:r>
            <a:r>
              <a:rPr lang="de-DE" dirty="0" err="1">
                <a:solidFill>
                  <a:schemeClr val="tx1"/>
                </a:solidFill>
              </a:rPr>
              <a:t>has</a:t>
            </a:r>
            <a:r>
              <a:rPr lang="de-DE" dirty="0">
                <a:solidFill>
                  <a:schemeClr val="tx1"/>
                </a:solidFill>
              </a:rPr>
              <a:t> </a:t>
            </a:r>
            <a:r>
              <a:rPr lang="de-DE" dirty="0" err="1">
                <a:solidFill>
                  <a:schemeClr val="tx1"/>
                </a:solidFill>
              </a:rPr>
              <a:t>the</a:t>
            </a:r>
            <a:r>
              <a:rPr lang="de-DE" dirty="0">
                <a:solidFill>
                  <a:schemeClr val="tx1"/>
                </a:solidFill>
              </a:rPr>
              <a:t> </a:t>
            </a:r>
            <a:r>
              <a:rPr lang="de-DE" dirty="0" err="1">
                <a:solidFill>
                  <a:schemeClr val="tx1"/>
                </a:solidFill>
              </a:rPr>
              <a:t>following</a:t>
            </a:r>
            <a:r>
              <a:rPr lang="de-DE" dirty="0">
                <a:solidFill>
                  <a:schemeClr val="tx1"/>
                </a:solidFill>
              </a:rPr>
              <a:t> </a:t>
            </a:r>
            <a:r>
              <a:rPr lang="de-DE" dirty="0" err="1">
                <a:solidFill>
                  <a:schemeClr val="tx1"/>
                </a:solidFill>
              </a:rPr>
              <a:t>objectives</a:t>
            </a:r>
            <a:r>
              <a:rPr lang="de-DE" dirty="0">
                <a:solidFill>
                  <a:schemeClr val="tx1"/>
                </a:solidFill>
              </a:rPr>
              <a:t>:</a:t>
            </a:r>
          </a:p>
          <a:p>
            <a:pPr fontAlgn="base"/>
            <a:endParaRPr lang="de-DE" b="1" dirty="0">
              <a:solidFill>
                <a:schemeClr val="tx1"/>
              </a:solidFill>
            </a:endParaRPr>
          </a:p>
          <a:p>
            <a:pPr fontAlgn="base"/>
            <a:r>
              <a:rPr lang="de-DE" b="1" dirty="0">
                <a:solidFill>
                  <a:schemeClr val="tx1"/>
                </a:solidFill>
              </a:rPr>
              <a:t>1</a:t>
            </a:r>
            <a:r>
              <a:rPr lang="de-DE" dirty="0">
                <a:solidFill>
                  <a:schemeClr val="tx1"/>
                </a:solidFill>
              </a:rPr>
              <a:t>: </a:t>
            </a:r>
            <a:r>
              <a:rPr lang="de-DE" dirty="0" err="1">
                <a:solidFill>
                  <a:schemeClr val="tx1"/>
                </a:solidFill>
              </a:rPr>
              <a:t>Raise</a:t>
            </a:r>
            <a:r>
              <a:rPr lang="de-DE" dirty="0">
                <a:solidFill>
                  <a:schemeClr val="tx1"/>
                </a:solidFill>
              </a:rPr>
              <a:t> </a:t>
            </a:r>
            <a:r>
              <a:rPr lang="de-DE" dirty="0" err="1">
                <a:solidFill>
                  <a:schemeClr val="tx1"/>
                </a:solidFill>
              </a:rPr>
              <a:t>awareness</a:t>
            </a:r>
            <a:r>
              <a:rPr lang="de-DE" dirty="0">
                <a:solidFill>
                  <a:schemeClr val="tx1"/>
                </a:solidFill>
              </a:rPr>
              <a:t> </a:t>
            </a:r>
            <a:r>
              <a:rPr lang="de-DE" dirty="0" err="1">
                <a:solidFill>
                  <a:schemeClr val="tx1"/>
                </a:solidFill>
              </a:rPr>
              <a:t>of</a:t>
            </a:r>
            <a:r>
              <a:rPr lang="de-DE" dirty="0">
                <a:solidFill>
                  <a:schemeClr val="tx1"/>
                </a:solidFill>
              </a:rPr>
              <a:t> IATI </a:t>
            </a:r>
            <a:r>
              <a:rPr lang="de-DE" dirty="0" err="1">
                <a:solidFill>
                  <a:schemeClr val="tx1"/>
                </a:solidFill>
              </a:rPr>
              <a:t>as</a:t>
            </a:r>
            <a:r>
              <a:rPr lang="de-DE" dirty="0">
                <a:solidFill>
                  <a:schemeClr val="tx1"/>
                </a:solidFill>
              </a:rPr>
              <a:t> a </a:t>
            </a:r>
            <a:r>
              <a:rPr lang="de-DE" dirty="0" err="1">
                <a:solidFill>
                  <a:schemeClr val="tx1"/>
                </a:solidFill>
              </a:rPr>
              <a:t>source</a:t>
            </a:r>
            <a:r>
              <a:rPr lang="de-DE" dirty="0">
                <a:solidFill>
                  <a:schemeClr val="tx1"/>
                </a:solidFill>
              </a:rPr>
              <a:t> </a:t>
            </a:r>
            <a:r>
              <a:rPr lang="de-DE" dirty="0" err="1">
                <a:solidFill>
                  <a:schemeClr val="tx1"/>
                </a:solidFill>
              </a:rPr>
              <a:t>of</a:t>
            </a:r>
            <a:r>
              <a:rPr lang="de-DE" dirty="0">
                <a:solidFill>
                  <a:schemeClr val="tx1"/>
                </a:solidFill>
              </a:rPr>
              <a:t> </a:t>
            </a:r>
            <a:r>
              <a:rPr lang="de-DE" dirty="0" err="1">
                <a:solidFill>
                  <a:schemeClr val="tx1"/>
                </a:solidFill>
              </a:rPr>
              <a:t>aid</a:t>
            </a:r>
            <a:r>
              <a:rPr lang="de-DE" dirty="0">
                <a:solidFill>
                  <a:schemeClr val="tx1"/>
                </a:solidFill>
              </a:rPr>
              <a:t> </a:t>
            </a:r>
            <a:r>
              <a:rPr lang="de-DE" dirty="0" err="1">
                <a:solidFill>
                  <a:schemeClr val="tx1"/>
                </a:solidFill>
              </a:rPr>
              <a:t>data</a:t>
            </a:r>
            <a:r>
              <a:rPr lang="de-DE" dirty="0">
                <a:solidFill>
                  <a:schemeClr val="tx1"/>
                </a:solidFill>
              </a:rPr>
              <a:t> </a:t>
            </a:r>
            <a:r>
              <a:rPr lang="de-DE" dirty="0" err="1">
                <a:solidFill>
                  <a:schemeClr val="tx1"/>
                </a:solidFill>
              </a:rPr>
              <a:t>and</a:t>
            </a:r>
            <a:r>
              <a:rPr lang="de-DE" dirty="0">
                <a:solidFill>
                  <a:schemeClr val="tx1"/>
                </a:solidFill>
              </a:rPr>
              <a:t> </a:t>
            </a:r>
            <a:r>
              <a:rPr lang="de-DE" dirty="0" err="1">
                <a:solidFill>
                  <a:schemeClr val="tx1"/>
                </a:solidFill>
              </a:rPr>
              <a:t>develop</a:t>
            </a:r>
            <a:r>
              <a:rPr lang="de-DE" dirty="0">
                <a:solidFill>
                  <a:schemeClr val="tx1"/>
                </a:solidFill>
              </a:rPr>
              <a:t> a </a:t>
            </a:r>
            <a:r>
              <a:rPr lang="de-DE" dirty="0" err="1">
                <a:solidFill>
                  <a:schemeClr val="tx1"/>
                </a:solidFill>
              </a:rPr>
              <a:t>common</a:t>
            </a:r>
            <a:r>
              <a:rPr lang="de-DE" dirty="0">
                <a:solidFill>
                  <a:schemeClr val="tx1"/>
                </a:solidFill>
              </a:rPr>
              <a:t> </a:t>
            </a:r>
            <a:r>
              <a:rPr lang="de-DE" dirty="0" err="1">
                <a:solidFill>
                  <a:schemeClr val="tx1"/>
                </a:solidFill>
              </a:rPr>
              <a:t>understanding</a:t>
            </a:r>
            <a:r>
              <a:rPr lang="de-DE" dirty="0">
                <a:solidFill>
                  <a:schemeClr val="tx1"/>
                </a:solidFill>
              </a:rPr>
              <a:t> </a:t>
            </a:r>
            <a:r>
              <a:rPr lang="de-DE" dirty="0" err="1">
                <a:solidFill>
                  <a:schemeClr val="tx1"/>
                </a:solidFill>
              </a:rPr>
              <a:t>of</a:t>
            </a:r>
            <a:r>
              <a:rPr lang="de-DE" dirty="0">
                <a:solidFill>
                  <a:schemeClr val="tx1"/>
                </a:solidFill>
              </a:rPr>
              <a:t> </a:t>
            </a:r>
            <a:r>
              <a:rPr lang="de-DE" dirty="0" err="1">
                <a:solidFill>
                  <a:schemeClr val="tx1"/>
                </a:solidFill>
              </a:rPr>
              <a:t>the</a:t>
            </a:r>
            <a:r>
              <a:rPr lang="de-DE" dirty="0">
                <a:solidFill>
                  <a:schemeClr val="tx1"/>
                </a:solidFill>
              </a:rPr>
              <a:t> </a:t>
            </a:r>
            <a:r>
              <a:rPr lang="de-DE" dirty="0" err="1">
                <a:solidFill>
                  <a:schemeClr val="tx1"/>
                </a:solidFill>
              </a:rPr>
              <a:t>priority</a:t>
            </a:r>
            <a:r>
              <a:rPr lang="de-DE" dirty="0">
                <a:solidFill>
                  <a:schemeClr val="tx1"/>
                </a:solidFill>
              </a:rPr>
              <a:t> </a:t>
            </a:r>
            <a:r>
              <a:rPr lang="de-DE" dirty="0" err="1">
                <a:solidFill>
                  <a:schemeClr val="tx1"/>
                </a:solidFill>
              </a:rPr>
              <a:t>needs</a:t>
            </a:r>
            <a:r>
              <a:rPr lang="de-DE" dirty="0">
                <a:solidFill>
                  <a:schemeClr val="tx1"/>
                </a:solidFill>
              </a:rPr>
              <a:t> </a:t>
            </a:r>
            <a:r>
              <a:rPr lang="de-DE" dirty="0" err="1">
                <a:solidFill>
                  <a:schemeClr val="tx1"/>
                </a:solidFill>
              </a:rPr>
              <a:t>of</a:t>
            </a:r>
            <a:r>
              <a:rPr lang="de-DE" dirty="0">
                <a:solidFill>
                  <a:schemeClr val="tx1"/>
                </a:solidFill>
              </a:rPr>
              <a:t> different </a:t>
            </a:r>
            <a:r>
              <a:rPr lang="de-DE" dirty="0" err="1">
                <a:solidFill>
                  <a:schemeClr val="tx1"/>
                </a:solidFill>
              </a:rPr>
              <a:t>user</a:t>
            </a:r>
            <a:r>
              <a:rPr lang="de-DE" dirty="0">
                <a:solidFill>
                  <a:schemeClr val="tx1"/>
                </a:solidFill>
              </a:rPr>
              <a:t> </a:t>
            </a:r>
            <a:r>
              <a:rPr lang="de-DE" dirty="0" err="1">
                <a:solidFill>
                  <a:schemeClr val="tx1"/>
                </a:solidFill>
              </a:rPr>
              <a:t>groups</a:t>
            </a:r>
            <a:r>
              <a:rPr lang="de-DE" dirty="0">
                <a:solidFill>
                  <a:schemeClr val="tx1"/>
                </a:solidFill>
              </a:rPr>
              <a:t>.</a:t>
            </a:r>
          </a:p>
          <a:p>
            <a:pPr fontAlgn="base"/>
            <a:r>
              <a:rPr lang="de-DE" b="1" dirty="0">
                <a:solidFill>
                  <a:schemeClr val="tx1"/>
                </a:solidFill>
              </a:rPr>
              <a:t>2</a:t>
            </a:r>
            <a:r>
              <a:rPr lang="de-DE" dirty="0">
                <a:solidFill>
                  <a:schemeClr val="tx1"/>
                </a:solidFill>
              </a:rPr>
              <a:t>: </a:t>
            </a:r>
            <a:r>
              <a:rPr lang="de-DE" dirty="0" err="1">
                <a:solidFill>
                  <a:schemeClr val="tx1"/>
                </a:solidFill>
              </a:rPr>
              <a:t>Improve</a:t>
            </a:r>
            <a:r>
              <a:rPr lang="de-DE" dirty="0">
                <a:solidFill>
                  <a:schemeClr val="tx1"/>
                </a:solidFill>
              </a:rPr>
              <a:t> </a:t>
            </a:r>
            <a:r>
              <a:rPr lang="de-DE" dirty="0" err="1">
                <a:solidFill>
                  <a:schemeClr val="tx1"/>
                </a:solidFill>
              </a:rPr>
              <a:t>data</a:t>
            </a:r>
            <a:r>
              <a:rPr lang="de-DE" dirty="0">
                <a:solidFill>
                  <a:schemeClr val="tx1"/>
                </a:solidFill>
              </a:rPr>
              <a:t> </a:t>
            </a:r>
            <a:r>
              <a:rPr lang="de-DE" dirty="0" err="1">
                <a:solidFill>
                  <a:schemeClr val="tx1"/>
                </a:solidFill>
              </a:rPr>
              <a:t>quality</a:t>
            </a:r>
            <a:r>
              <a:rPr lang="de-DE" dirty="0">
                <a:solidFill>
                  <a:schemeClr val="tx1"/>
                </a:solidFill>
              </a:rPr>
              <a:t> in </a:t>
            </a:r>
            <a:r>
              <a:rPr lang="de-DE" dirty="0" err="1">
                <a:solidFill>
                  <a:schemeClr val="tx1"/>
                </a:solidFill>
              </a:rPr>
              <a:t>order</a:t>
            </a:r>
            <a:r>
              <a:rPr lang="de-DE" dirty="0">
                <a:solidFill>
                  <a:schemeClr val="tx1"/>
                </a:solidFill>
              </a:rPr>
              <a:t> </a:t>
            </a:r>
            <a:r>
              <a:rPr lang="de-DE" dirty="0" err="1">
                <a:solidFill>
                  <a:schemeClr val="tx1"/>
                </a:solidFill>
              </a:rPr>
              <a:t>to</a:t>
            </a:r>
            <a:r>
              <a:rPr lang="de-DE" dirty="0">
                <a:solidFill>
                  <a:schemeClr val="tx1"/>
                </a:solidFill>
              </a:rPr>
              <a:t> </a:t>
            </a:r>
            <a:r>
              <a:rPr lang="de-DE" dirty="0" err="1">
                <a:solidFill>
                  <a:schemeClr val="tx1"/>
                </a:solidFill>
              </a:rPr>
              <a:t>facilitate</a:t>
            </a:r>
            <a:r>
              <a:rPr lang="de-DE" dirty="0">
                <a:solidFill>
                  <a:schemeClr val="tx1"/>
                </a:solidFill>
              </a:rPr>
              <a:t> </a:t>
            </a:r>
            <a:r>
              <a:rPr lang="de-DE" dirty="0" err="1">
                <a:solidFill>
                  <a:schemeClr val="tx1"/>
                </a:solidFill>
              </a:rPr>
              <a:t>use</a:t>
            </a:r>
            <a:r>
              <a:rPr lang="de-DE" dirty="0">
                <a:solidFill>
                  <a:schemeClr val="tx1"/>
                </a:solidFill>
              </a:rPr>
              <a:t>, </a:t>
            </a:r>
            <a:r>
              <a:rPr lang="de-DE" dirty="0" err="1">
                <a:solidFill>
                  <a:schemeClr val="tx1"/>
                </a:solidFill>
              </a:rPr>
              <a:t>and</a:t>
            </a:r>
            <a:r>
              <a:rPr lang="de-DE" dirty="0">
                <a:solidFill>
                  <a:schemeClr val="tx1"/>
                </a:solidFill>
              </a:rPr>
              <a:t> </a:t>
            </a:r>
            <a:r>
              <a:rPr lang="de-DE" dirty="0" err="1">
                <a:solidFill>
                  <a:schemeClr val="tx1"/>
                </a:solidFill>
              </a:rPr>
              <a:t>assure</a:t>
            </a:r>
            <a:r>
              <a:rPr lang="de-DE" dirty="0">
                <a:solidFill>
                  <a:schemeClr val="tx1"/>
                </a:solidFill>
              </a:rPr>
              <a:t> </a:t>
            </a:r>
            <a:r>
              <a:rPr lang="de-DE" dirty="0" err="1">
                <a:solidFill>
                  <a:schemeClr val="tx1"/>
                </a:solidFill>
              </a:rPr>
              <a:t>users</a:t>
            </a:r>
            <a:r>
              <a:rPr lang="de-DE" dirty="0">
                <a:solidFill>
                  <a:schemeClr val="tx1"/>
                </a:solidFill>
              </a:rPr>
              <a:t> </a:t>
            </a:r>
            <a:r>
              <a:rPr lang="de-DE" dirty="0" err="1">
                <a:solidFill>
                  <a:schemeClr val="tx1"/>
                </a:solidFill>
              </a:rPr>
              <a:t>of</a:t>
            </a:r>
            <a:r>
              <a:rPr lang="de-DE" dirty="0">
                <a:solidFill>
                  <a:schemeClr val="tx1"/>
                </a:solidFill>
              </a:rPr>
              <a:t> </a:t>
            </a:r>
            <a:r>
              <a:rPr lang="de-DE" dirty="0" err="1">
                <a:solidFill>
                  <a:schemeClr val="tx1"/>
                </a:solidFill>
              </a:rPr>
              <a:t>its</a:t>
            </a:r>
            <a:r>
              <a:rPr lang="de-DE" dirty="0">
                <a:solidFill>
                  <a:schemeClr val="tx1"/>
                </a:solidFill>
              </a:rPr>
              <a:t> </a:t>
            </a:r>
            <a:r>
              <a:rPr lang="de-DE" dirty="0" err="1">
                <a:solidFill>
                  <a:schemeClr val="tx1"/>
                </a:solidFill>
              </a:rPr>
              <a:t>reliability</a:t>
            </a:r>
            <a:r>
              <a:rPr lang="de-DE" dirty="0">
                <a:solidFill>
                  <a:schemeClr val="tx1"/>
                </a:solidFill>
              </a:rPr>
              <a:t>, </a:t>
            </a:r>
            <a:r>
              <a:rPr lang="de-DE" dirty="0" err="1">
                <a:solidFill>
                  <a:schemeClr val="tx1"/>
                </a:solidFill>
              </a:rPr>
              <a:t>including</a:t>
            </a:r>
            <a:r>
              <a:rPr lang="de-DE" dirty="0">
                <a:solidFill>
                  <a:schemeClr val="tx1"/>
                </a:solidFill>
              </a:rPr>
              <a:t> </a:t>
            </a:r>
            <a:r>
              <a:rPr lang="de-DE" dirty="0" err="1">
                <a:solidFill>
                  <a:schemeClr val="tx1"/>
                </a:solidFill>
              </a:rPr>
              <a:t>through</a:t>
            </a:r>
            <a:r>
              <a:rPr lang="de-DE" dirty="0">
                <a:solidFill>
                  <a:schemeClr val="tx1"/>
                </a:solidFill>
              </a:rPr>
              <a:t> </a:t>
            </a:r>
            <a:r>
              <a:rPr lang="de-DE" dirty="0" err="1">
                <a:solidFill>
                  <a:schemeClr val="tx1"/>
                </a:solidFill>
              </a:rPr>
              <a:t>the</a:t>
            </a:r>
            <a:r>
              <a:rPr lang="de-DE" dirty="0">
                <a:solidFill>
                  <a:schemeClr val="tx1"/>
                </a:solidFill>
              </a:rPr>
              <a:t> </a:t>
            </a:r>
            <a:r>
              <a:rPr lang="de-DE" dirty="0" err="1">
                <a:solidFill>
                  <a:schemeClr val="tx1"/>
                </a:solidFill>
              </a:rPr>
              <a:t>development</a:t>
            </a:r>
            <a:r>
              <a:rPr lang="de-DE" dirty="0">
                <a:solidFill>
                  <a:schemeClr val="tx1"/>
                </a:solidFill>
              </a:rPr>
              <a:t> </a:t>
            </a:r>
            <a:r>
              <a:rPr lang="de-DE" dirty="0" err="1">
                <a:solidFill>
                  <a:schemeClr val="tx1"/>
                </a:solidFill>
              </a:rPr>
              <a:t>of</a:t>
            </a:r>
            <a:r>
              <a:rPr lang="de-DE" dirty="0">
                <a:solidFill>
                  <a:schemeClr val="tx1"/>
                </a:solidFill>
              </a:rPr>
              <a:t> </a:t>
            </a:r>
            <a:r>
              <a:rPr lang="de-DE" dirty="0" err="1">
                <a:solidFill>
                  <a:schemeClr val="tx1"/>
                </a:solidFill>
              </a:rPr>
              <a:t>feedback</a:t>
            </a:r>
            <a:r>
              <a:rPr lang="de-DE" dirty="0">
                <a:solidFill>
                  <a:schemeClr val="tx1"/>
                </a:solidFill>
              </a:rPr>
              <a:t> </a:t>
            </a:r>
            <a:r>
              <a:rPr lang="de-DE" dirty="0" err="1">
                <a:solidFill>
                  <a:schemeClr val="tx1"/>
                </a:solidFill>
              </a:rPr>
              <a:t>mechanisms</a:t>
            </a:r>
            <a:r>
              <a:rPr lang="de-DE" dirty="0">
                <a:solidFill>
                  <a:schemeClr val="tx1"/>
                </a:solidFill>
              </a:rPr>
              <a:t>.</a:t>
            </a:r>
          </a:p>
          <a:p>
            <a:pPr fontAlgn="base"/>
            <a:r>
              <a:rPr lang="de-DE" b="1" dirty="0">
                <a:solidFill>
                  <a:schemeClr val="tx1"/>
                </a:solidFill>
              </a:rPr>
              <a:t>3</a:t>
            </a:r>
            <a:r>
              <a:rPr lang="de-DE" dirty="0">
                <a:solidFill>
                  <a:schemeClr val="tx1"/>
                </a:solidFill>
              </a:rPr>
              <a:t>: </a:t>
            </a:r>
            <a:r>
              <a:rPr lang="de-DE" dirty="0" err="1">
                <a:solidFill>
                  <a:schemeClr val="tx1"/>
                </a:solidFill>
              </a:rPr>
              <a:t>Improve</a:t>
            </a:r>
            <a:r>
              <a:rPr lang="de-DE" dirty="0">
                <a:solidFill>
                  <a:schemeClr val="tx1"/>
                </a:solidFill>
              </a:rPr>
              <a:t> </a:t>
            </a:r>
            <a:r>
              <a:rPr lang="de-DE" dirty="0" err="1">
                <a:solidFill>
                  <a:schemeClr val="tx1"/>
                </a:solidFill>
              </a:rPr>
              <a:t>existing</a:t>
            </a:r>
            <a:r>
              <a:rPr lang="de-DE" dirty="0">
                <a:solidFill>
                  <a:schemeClr val="tx1"/>
                </a:solidFill>
              </a:rPr>
              <a:t> </a:t>
            </a:r>
            <a:r>
              <a:rPr lang="de-DE" dirty="0" err="1">
                <a:solidFill>
                  <a:schemeClr val="tx1"/>
                </a:solidFill>
              </a:rPr>
              <a:t>tools</a:t>
            </a:r>
            <a:r>
              <a:rPr lang="de-DE" dirty="0">
                <a:solidFill>
                  <a:schemeClr val="tx1"/>
                </a:solidFill>
              </a:rPr>
              <a:t> </a:t>
            </a:r>
            <a:r>
              <a:rPr lang="de-DE" dirty="0" err="1">
                <a:solidFill>
                  <a:schemeClr val="tx1"/>
                </a:solidFill>
              </a:rPr>
              <a:t>and</a:t>
            </a:r>
            <a:r>
              <a:rPr lang="de-DE" dirty="0">
                <a:solidFill>
                  <a:schemeClr val="tx1"/>
                </a:solidFill>
              </a:rPr>
              <a:t> </a:t>
            </a:r>
            <a:r>
              <a:rPr lang="de-DE" dirty="0" err="1">
                <a:solidFill>
                  <a:schemeClr val="tx1"/>
                </a:solidFill>
              </a:rPr>
              <a:t>develop</a:t>
            </a:r>
            <a:r>
              <a:rPr lang="de-DE" dirty="0">
                <a:solidFill>
                  <a:schemeClr val="tx1"/>
                </a:solidFill>
              </a:rPr>
              <a:t> </a:t>
            </a:r>
            <a:r>
              <a:rPr lang="de-DE" dirty="0" err="1">
                <a:solidFill>
                  <a:schemeClr val="tx1"/>
                </a:solidFill>
              </a:rPr>
              <a:t>new</a:t>
            </a:r>
            <a:r>
              <a:rPr lang="de-DE" dirty="0">
                <a:solidFill>
                  <a:schemeClr val="tx1"/>
                </a:solidFill>
              </a:rPr>
              <a:t>, user-</a:t>
            </a:r>
            <a:r>
              <a:rPr lang="de-DE" dirty="0" err="1">
                <a:solidFill>
                  <a:schemeClr val="tx1"/>
                </a:solidFill>
              </a:rPr>
              <a:t>friendly</a:t>
            </a:r>
            <a:r>
              <a:rPr lang="de-DE" dirty="0">
                <a:solidFill>
                  <a:schemeClr val="tx1"/>
                </a:solidFill>
              </a:rPr>
              <a:t> </a:t>
            </a:r>
            <a:r>
              <a:rPr lang="de-DE" dirty="0" err="1">
                <a:solidFill>
                  <a:schemeClr val="tx1"/>
                </a:solidFill>
              </a:rPr>
              <a:t>tools</a:t>
            </a:r>
            <a:r>
              <a:rPr lang="de-DE" dirty="0">
                <a:solidFill>
                  <a:schemeClr val="tx1"/>
                </a:solidFill>
              </a:rPr>
              <a:t> </a:t>
            </a:r>
            <a:r>
              <a:rPr lang="de-DE" dirty="0" err="1">
                <a:solidFill>
                  <a:schemeClr val="tx1"/>
                </a:solidFill>
              </a:rPr>
              <a:t>that</a:t>
            </a:r>
            <a:r>
              <a:rPr lang="de-DE" dirty="0">
                <a:solidFill>
                  <a:schemeClr val="tx1"/>
                </a:solidFill>
              </a:rPr>
              <a:t> </a:t>
            </a:r>
            <a:r>
              <a:rPr lang="de-DE" dirty="0" err="1">
                <a:solidFill>
                  <a:schemeClr val="tx1"/>
                </a:solidFill>
              </a:rPr>
              <a:t>help</a:t>
            </a:r>
            <a:r>
              <a:rPr lang="de-DE" dirty="0">
                <a:solidFill>
                  <a:schemeClr val="tx1"/>
                </a:solidFill>
              </a:rPr>
              <a:t> multiple </a:t>
            </a:r>
            <a:r>
              <a:rPr lang="de-DE" dirty="0" err="1">
                <a:solidFill>
                  <a:schemeClr val="tx1"/>
                </a:solidFill>
              </a:rPr>
              <a:t>actors</a:t>
            </a:r>
            <a:r>
              <a:rPr lang="de-DE" dirty="0">
                <a:solidFill>
                  <a:schemeClr val="tx1"/>
                </a:solidFill>
              </a:rPr>
              <a:t> </a:t>
            </a:r>
            <a:r>
              <a:rPr lang="de-DE" dirty="0" err="1">
                <a:solidFill>
                  <a:schemeClr val="tx1"/>
                </a:solidFill>
              </a:rPr>
              <a:t>access</a:t>
            </a:r>
            <a:r>
              <a:rPr lang="de-DE" dirty="0">
                <a:solidFill>
                  <a:schemeClr val="tx1"/>
                </a:solidFill>
              </a:rPr>
              <a:t> </a:t>
            </a:r>
            <a:r>
              <a:rPr lang="de-DE" dirty="0" err="1">
                <a:solidFill>
                  <a:schemeClr val="tx1"/>
                </a:solidFill>
              </a:rPr>
              <a:t>and</a:t>
            </a:r>
            <a:r>
              <a:rPr lang="de-DE" dirty="0">
                <a:solidFill>
                  <a:schemeClr val="tx1"/>
                </a:solidFill>
              </a:rPr>
              <a:t> </a:t>
            </a:r>
            <a:r>
              <a:rPr lang="de-DE" dirty="0" err="1">
                <a:solidFill>
                  <a:schemeClr val="tx1"/>
                </a:solidFill>
              </a:rPr>
              <a:t>use</a:t>
            </a:r>
            <a:r>
              <a:rPr lang="de-DE" dirty="0">
                <a:solidFill>
                  <a:schemeClr val="tx1"/>
                </a:solidFill>
              </a:rPr>
              <a:t> IATI </a:t>
            </a:r>
            <a:r>
              <a:rPr lang="de-DE" dirty="0" err="1">
                <a:solidFill>
                  <a:schemeClr val="tx1"/>
                </a:solidFill>
              </a:rPr>
              <a:t>data</a:t>
            </a:r>
            <a:r>
              <a:rPr lang="de-DE" dirty="0">
                <a:solidFill>
                  <a:schemeClr val="tx1"/>
                </a:solidFill>
              </a:rPr>
              <a:t>.</a:t>
            </a:r>
          </a:p>
          <a:p>
            <a:pPr fontAlgn="base"/>
            <a:r>
              <a:rPr lang="de-DE" b="1" dirty="0">
                <a:solidFill>
                  <a:schemeClr val="tx1"/>
                </a:solidFill>
              </a:rPr>
              <a:t>4</a:t>
            </a:r>
            <a:r>
              <a:rPr lang="de-DE" dirty="0">
                <a:solidFill>
                  <a:schemeClr val="tx1"/>
                </a:solidFill>
              </a:rPr>
              <a:t>: </a:t>
            </a:r>
            <a:r>
              <a:rPr lang="de-DE" dirty="0" err="1">
                <a:solidFill>
                  <a:schemeClr val="tx1"/>
                </a:solidFill>
              </a:rPr>
              <a:t>Improve</a:t>
            </a:r>
            <a:r>
              <a:rPr lang="de-DE" dirty="0">
                <a:solidFill>
                  <a:schemeClr val="tx1"/>
                </a:solidFill>
              </a:rPr>
              <a:t> </a:t>
            </a:r>
            <a:r>
              <a:rPr lang="de-DE" dirty="0" err="1">
                <a:solidFill>
                  <a:schemeClr val="tx1"/>
                </a:solidFill>
              </a:rPr>
              <a:t>guidance</a:t>
            </a:r>
            <a:r>
              <a:rPr lang="de-DE" dirty="0">
                <a:solidFill>
                  <a:schemeClr val="tx1"/>
                </a:solidFill>
              </a:rPr>
              <a:t>, </a:t>
            </a:r>
            <a:r>
              <a:rPr lang="de-DE" dirty="0" err="1">
                <a:solidFill>
                  <a:schemeClr val="tx1"/>
                </a:solidFill>
              </a:rPr>
              <a:t>training</a:t>
            </a:r>
            <a:r>
              <a:rPr lang="de-DE" dirty="0">
                <a:solidFill>
                  <a:schemeClr val="tx1"/>
                </a:solidFill>
              </a:rPr>
              <a:t> </a:t>
            </a:r>
            <a:r>
              <a:rPr lang="de-DE" dirty="0" err="1">
                <a:solidFill>
                  <a:schemeClr val="tx1"/>
                </a:solidFill>
              </a:rPr>
              <a:t>and</a:t>
            </a:r>
            <a:r>
              <a:rPr lang="de-DE" dirty="0">
                <a:solidFill>
                  <a:schemeClr val="tx1"/>
                </a:solidFill>
              </a:rPr>
              <a:t> </a:t>
            </a:r>
            <a:r>
              <a:rPr lang="de-DE" dirty="0" err="1">
                <a:solidFill>
                  <a:schemeClr val="tx1"/>
                </a:solidFill>
              </a:rPr>
              <a:t>support</a:t>
            </a:r>
            <a:r>
              <a:rPr lang="de-DE" dirty="0">
                <a:solidFill>
                  <a:schemeClr val="tx1"/>
                </a:solidFill>
              </a:rPr>
              <a:t> </a:t>
            </a:r>
            <a:r>
              <a:rPr lang="de-DE" dirty="0" err="1">
                <a:solidFill>
                  <a:schemeClr val="tx1"/>
                </a:solidFill>
              </a:rPr>
              <a:t>for</a:t>
            </a:r>
            <a:r>
              <a:rPr lang="de-DE" dirty="0">
                <a:solidFill>
                  <a:schemeClr val="tx1"/>
                </a:solidFill>
              </a:rPr>
              <a:t> </a:t>
            </a:r>
            <a:r>
              <a:rPr lang="de-DE" dirty="0" err="1">
                <a:solidFill>
                  <a:schemeClr val="tx1"/>
                </a:solidFill>
              </a:rPr>
              <a:t>specific</a:t>
            </a:r>
            <a:r>
              <a:rPr lang="de-DE" dirty="0">
                <a:solidFill>
                  <a:schemeClr val="tx1"/>
                </a:solidFill>
              </a:rPr>
              <a:t> </a:t>
            </a:r>
            <a:r>
              <a:rPr lang="de-DE" dirty="0" err="1">
                <a:solidFill>
                  <a:schemeClr val="tx1"/>
                </a:solidFill>
              </a:rPr>
              <a:t>user</a:t>
            </a:r>
            <a:r>
              <a:rPr lang="de-DE" dirty="0">
                <a:solidFill>
                  <a:schemeClr val="tx1"/>
                </a:solidFill>
              </a:rPr>
              <a:t> </a:t>
            </a:r>
            <a:r>
              <a:rPr lang="de-DE" dirty="0" err="1">
                <a:solidFill>
                  <a:schemeClr val="tx1"/>
                </a:solidFill>
              </a:rPr>
              <a:t>groups</a:t>
            </a:r>
            <a:r>
              <a:rPr lang="de-DE" dirty="0">
                <a:solidFill>
                  <a:schemeClr val="tx1"/>
                </a:solidFill>
              </a:rPr>
              <a:t>.</a:t>
            </a:r>
          </a:p>
          <a:p>
            <a:pPr fontAlgn="base"/>
            <a:r>
              <a:rPr lang="de-DE" b="1" dirty="0">
                <a:solidFill>
                  <a:schemeClr val="tx1"/>
                </a:solidFill>
              </a:rPr>
              <a:t>5</a:t>
            </a:r>
            <a:r>
              <a:rPr lang="de-DE" dirty="0">
                <a:solidFill>
                  <a:schemeClr val="tx1"/>
                </a:solidFill>
              </a:rPr>
              <a:t>: Promote </a:t>
            </a:r>
            <a:r>
              <a:rPr lang="de-DE" dirty="0" err="1">
                <a:solidFill>
                  <a:schemeClr val="tx1"/>
                </a:solidFill>
              </a:rPr>
              <a:t>integration</a:t>
            </a:r>
            <a:r>
              <a:rPr lang="de-DE" dirty="0">
                <a:solidFill>
                  <a:schemeClr val="tx1"/>
                </a:solidFill>
              </a:rPr>
              <a:t> </a:t>
            </a:r>
            <a:r>
              <a:rPr lang="de-DE" dirty="0" err="1">
                <a:solidFill>
                  <a:schemeClr val="tx1"/>
                </a:solidFill>
              </a:rPr>
              <a:t>of</a:t>
            </a:r>
            <a:r>
              <a:rPr lang="de-DE" dirty="0">
                <a:solidFill>
                  <a:schemeClr val="tx1"/>
                </a:solidFill>
              </a:rPr>
              <a:t> IATI </a:t>
            </a:r>
            <a:r>
              <a:rPr lang="de-DE" dirty="0" err="1">
                <a:solidFill>
                  <a:schemeClr val="tx1"/>
                </a:solidFill>
              </a:rPr>
              <a:t>data</a:t>
            </a:r>
            <a:r>
              <a:rPr lang="de-DE" dirty="0">
                <a:solidFill>
                  <a:schemeClr val="tx1"/>
                </a:solidFill>
              </a:rPr>
              <a:t> </a:t>
            </a:r>
            <a:r>
              <a:rPr lang="de-DE" dirty="0" err="1">
                <a:solidFill>
                  <a:schemeClr val="tx1"/>
                </a:solidFill>
              </a:rPr>
              <a:t>into</a:t>
            </a:r>
            <a:r>
              <a:rPr lang="de-DE" dirty="0">
                <a:solidFill>
                  <a:schemeClr val="tx1"/>
                </a:solidFill>
              </a:rPr>
              <a:t> </a:t>
            </a:r>
            <a:r>
              <a:rPr lang="de-DE" dirty="0" err="1">
                <a:solidFill>
                  <a:schemeClr val="tx1"/>
                </a:solidFill>
              </a:rPr>
              <a:t>partner</a:t>
            </a:r>
            <a:r>
              <a:rPr lang="de-DE" dirty="0">
                <a:solidFill>
                  <a:schemeClr val="tx1"/>
                </a:solidFill>
              </a:rPr>
              <a:t> </a:t>
            </a:r>
            <a:r>
              <a:rPr lang="de-DE" dirty="0" err="1">
                <a:solidFill>
                  <a:schemeClr val="tx1"/>
                </a:solidFill>
              </a:rPr>
              <a:t>country</a:t>
            </a:r>
            <a:r>
              <a:rPr lang="de-DE" dirty="0">
                <a:solidFill>
                  <a:schemeClr val="tx1"/>
                </a:solidFill>
              </a:rPr>
              <a:t> </a:t>
            </a:r>
            <a:r>
              <a:rPr lang="de-DE" dirty="0" err="1">
                <a:solidFill>
                  <a:schemeClr val="tx1"/>
                </a:solidFill>
              </a:rPr>
              <a:t>aidsystems</a:t>
            </a:r>
            <a:r>
              <a:rPr lang="de-DE" dirty="0">
                <a:solidFill>
                  <a:schemeClr val="tx1"/>
                </a:solidFill>
              </a:rPr>
              <a:t> </a:t>
            </a:r>
            <a:r>
              <a:rPr lang="de-DE" dirty="0" err="1">
                <a:solidFill>
                  <a:schemeClr val="tx1"/>
                </a:solidFill>
              </a:rPr>
              <a:t>and</a:t>
            </a:r>
            <a:r>
              <a:rPr lang="de-DE" dirty="0">
                <a:solidFill>
                  <a:schemeClr val="tx1"/>
                </a:solidFill>
              </a:rPr>
              <a:t> </a:t>
            </a:r>
            <a:r>
              <a:rPr lang="de-DE" dirty="0" err="1">
                <a:solidFill>
                  <a:schemeClr val="tx1"/>
                </a:solidFill>
              </a:rPr>
              <a:t>processes</a:t>
            </a:r>
            <a:r>
              <a:rPr lang="de-DE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96" name="Google Shape;96;p18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19050" tIns="19050" rIns="19050" bIns="1905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A6779"/>
              </a:buClr>
              <a:buSzPts val="200"/>
              <a:buFont typeface="Arial"/>
              <a:buNone/>
            </a:pPr>
            <a:fld id="{00000000-1234-1234-1234-123412341234}" type="slidenum">
              <a:rPr lang="en" sz="800" b="0" i="0" u="none" strike="noStrike" cap="none">
                <a:solidFill>
                  <a:srgbClr val="1A6779"/>
                </a:solidFill>
                <a:latin typeface="Arial"/>
                <a:ea typeface="Arial"/>
                <a:cs typeface="Arial"/>
                <a:sym typeface="Arial"/>
              </a:rPr>
              <a:t>4</a:t>
            </a:fld>
            <a:endParaRPr sz="800" b="0" i="0" u="none" strike="noStrike" cap="none">
              <a:solidFill>
                <a:srgbClr val="1A677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7" name="Google Shape;97;p18"/>
          <p:cNvSpPr txBox="1"/>
          <p:nvPr/>
        </p:nvSpPr>
        <p:spPr>
          <a:xfrm>
            <a:off x="375918" y="240996"/>
            <a:ext cx="7773900" cy="55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050" tIns="19050" rIns="19050" bIns="19050" anchor="t" anchorCtr="0">
            <a:noAutofit/>
          </a:bodyPr>
          <a:lstStyle/>
          <a:p>
            <a:pPr marL="0" marR="0" lvl="0" indent="0" algn="l" rtl="0">
              <a:lnSpc>
                <a:spcPct val="143750"/>
              </a:lnSpc>
              <a:spcBef>
                <a:spcPts val="0"/>
              </a:spcBef>
              <a:spcAft>
                <a:spcPts val="0"/>
              </a:spcAft>
              <a:buClr>
                <a:srgbClr val="1A6779"/>
              </a:buClr>
              <a:buSzPts val="800"/>
              <a:buFont typeface="Arial"/>
              <a:buNone/>
            </a:pPr>
            <a:r>
              <a:rPr lang="en" sz="3000" b="1" i="0" u="none" strike="noStrike" cap="none" dirty="0">
                <a:solidFill>
                  <a:srgbClr val="1A6779"/>
                </a:solidFill>
                <a:latin typeface="Arial"/>
                <a:ea typeface="Arial"/>
                <a:cs typeface="Arial"/>
                <a:sym typeface="Arial"/>
              </a:rPr>
              <a:t>IATI Data Use Strategy </a:t>
            </a:r>
            <a:endParaRPr sz="3000" b="1" i="0" u="none" strike="noStrike" cap="none" dirty="0">
              <a:solidFill>
                <a:srgbClr val="1A6779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795251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26787FE-E284-624A-BF0A-D9159797A70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>
                <a:solidFill>
                  <a:schemeClr val="tx1"/>
                </a:solidFill>
              </a:rPr>
              <a:t>Data </a:t>
            </a:r>
            <a:r>
              <a:rPr lang="de-DE" dirty="0" err="1">
                <a:solidFill>
                  <a:schemeClr val="tx1"/>
                </a:solidFill>
              </a:rPr>
              <a:t>Use</a:t>
            </a:r>
            <a:r>
              <a:rPr lang="de-DE" dirty="0">
                <a:solidFill>
                  <a:schemeClr val="tx1"/>
                </a:solidFill>
              </a:rPr>
              <a:t> Task Force </a:t>
            </a:r>
            <a:r>
              <a:rPr lang="de-DE" dirty="0" err="1">
                <a:solidFill>
                  <a:schemeClr val="tx1"/>
                </a:solidFill>
              </a:rPr>
              <a:t>represents</a:t>
            </a:r>
            <a:r>
              <a:rPr lang="de-DE" dirty="0">
                <a:solidFill>
                  <a:schemeClr val="tx1"/>
                </a:solidFill>
              </a:rPr>
              <a:t> all </a:t>
            </a:r>
            <a:r>
              <a:rPr lang="de-DE" dirty="0" err="1">
                <a:solidFill>
                  <a:schemeClr val="tx1"/>
                </a:solidFill>
              </a:rPr>
              <a:t>members</a:t>
            </a:r>
            <a:r>
              <a:rPr lang="de-DE" dirty="0">
                <a:solidFill>
                  <a:schemeClr val="tx1"/>
                </a:solidFill>
              </a:rPr>
              <a:t> </a:t>
            </a:r>
            <a:r>
              <a:rPr lang="de-DE" dirty="0" err="1">
                <a:solidFill>
                  <a:schemeClr val="tx1"/>
                </a:solidFill>
              </a:rPr>
              <a:t>and</a:t>
            </a:r>
            <a:r>
              <a:rPr lang="de-DE" dirty="0">
                <a:solidFill>
                  <a:schemeClr val="tx1"/>
                </a:solidFill>
              </a:rPr>
              <a:t> </a:t>
            </a:r>
            <a:r>
              <a:rPr lang="de-DE" dirty="0" err="1">
                <a:solidFill>
                  <a:schemeClr val="tx1"/>
                </a:solidFill>
              </a:rPr>
              <a:t>is</a:t>
            </a:r>
            <a:r>
              <a:rPr lang="de-DE" dirty="0">
                <a:solidFill>
                  <a:schemeClr val="tx1"/>
                </a:solidFill>
              </a:rPr>
              <a:t> open </a:t>
            </a:r>
            <a:r>
              <a:rPr lang="de-DE" dirty="0" err="1">
                <a:solidFill>
                  <a:schemeClr val="tx1"/>
                </a:solidFill>
              </a:rPr>
              <a:t>to</a:t>
            </a:r>
            <a:r>
              <a:rPr lang="de-DE" dirty="0">
                <a:solidFill>
                  <a:schemeClr val="tx1"/>
                </a:solidFill>
              </a:rPr>
              <a:t> </a:t>
            </a:r>
            <a:r>
              <a:rPr lang="de-DE" dirty="0" err="1">
                <a:solidFill>
                  <a:schemeClr val="tx1"/>
                </a:solidFill>
              </a:rPr>
              <a:t>everybody</a:t>
            </a:r>
            <a:r>
              <a:rPr lang="de-DE" dirty="0">
                <a:solidFill>
                  <a:schemeClr val="tx1"/>
                </a:solidFill>
              </a:rPr>
              <a:t>;</a:t>
            </a:r>
          </a:p>
          <a:p>
            <a:r>
              <a:rPr lang="de-DE" dirty="0">
                <a:solidFill>
                  <a:schemeClr val="tx1"/>
                </a:solidFill>
              </a:rPr>
              <a:t>Task Force </a:t>
            </a:r>
            <a:r>
              <a:rPr lang="de-DE" dirty="0" err="1">
                <a:solidFill>
                  <a:schemeClr val="tx1"/>
                </a:solidFill>
              </a:rPr>
              <a:t>convenes</a:t>
            </a:r>
            <a:r>
              <a:rPr lang="de-DE" dirty="0">
                <a:solidFill>
                  <a:schemeClr val="tx1"/>
                </a:solidFill>
              </a:rPr>
              <a:t> </a:t>
            </a:r>
            <a:r>
              <a:rPr lang="de-DE" dirty="0" err="1">
                <a:solidFill>
                  <a:schemeClr val="tx1"/>
                </a:solidFill>
              </a:rPr>
              <a:t>regularly</a:t>
            </a:r>
            <a:r>
              <a:rPr lang="de-DE" dirty="0">
                <a:solidFill>
                  <a:schemeClr val="tx1"/>
                </a:solidFill>
              </a:rPr>
              <a:t> (</a:t>
            </a:r>
            <a:r>
              <a:rPr lang="de-DE" dirty="0" err="1">
                <a:solidFill>
                  <a:schemeClr val="tx1"/>
                </a:solidFill>
              </a:rPr>
              <a:t>biweekly</a:t>
            </a:r>
            <a:r>
              <a:rPr lang="de-DE" dirty="0">
                <a:solidFill>
                  <a:schemeClr val="tx1"/>
                </a:solidFill>
              </a:rPr>
              <a:t>) </a:t>
            </a:r>
            <a:r>
              <a:rPr lang="de-DE" dirty="0" err="1">
                <a:solidFill>
                  <a:schemeClr val="tx1"/>
                </a:solidFill>
              </a:rPr>
              <a:t>and</a:t>
            </a:r>
            <a:r>
              <a:rPr lang="de-DE" dirty="0">
                <a:solidFill>
                  <a:schemeClr val="tx1"/>
                </a:solidFill>
              </a:rPr>
              <a:t> </a:t>
            </a:r>
            <a:r>
              <a:rPr lang="de-DE" dirty="0" err="1">
                <a:solidFill>
                  <a:schemeClr val="tx1"/>
                </a:solidFill>
              </a:rPr>
              <a:t>works</a:t>
            </a:r>
            <a:r>
              <a:rPr lang="de-DE" dirty="0">
                <a:solidFill>
                  <a:schemeClr val="tx1"/>
                </a:solidFill>
              </a:rPr>
              <a:t> </a:t>
            </a:r>
            <a:r>
              <a:rPr lang="de-DE" dirty="0" err="1">
                <a:solidFill>
                  <a:schemeClr val="tx1"/>
                </a:solidFill>
              </a:rPr>
              <a:t>with</a:t>
            </a:r>
            <a:r>
              <a:rPr lang="de-DE" dirty="0">
                <a:solidFill>
                  <a:schemeClr val="tx1"/>
                </a:solidFill>
              </a:rPr>
              <a:t> </a:t>
            </a:r>
            <a:r>
              <a:rPr lang="de-DE" dirty="0" err="1">
                <a:solidFill>
                  <a:schemeClr val="tx1"/>
                </a:solidFill>
              </a:rPr>
              <a:t>IATI’s</a:t>
            </a:r>
            <a:r>
              <a:rPr lang="de-DE" dirty="0">
                <a:solidFill>
                  <a:schemeClr val="tx1"/>
                </a:solidFill>
              </a:rPr>
              <a:t> </a:t>
            </a:r>
            <a:r>
              <a:rPr lang="de-DE" dirty="0" err="1">
                <a:solidFill>
                  <a:schemeClr val="tx1"/>
                </a:solidFill>
              </a:rPr>
              <a:t>Secretariat</a:t>
            </a:r>
            <a:r>
              <a:rPr lang="de-DE" dirty="0">
                <a:solidFill>
                  <a:schemeClr val="tx1"/>
                </a:solidFill>
              </a:rPr>
              <a:t> </a:t>
            </a:r>
            <a:r>
              <a:rPr lang="de-DE" dirty="0" err="1">
                <a:solidFill>
                  <a:schemeClr val="tx1"/>
                </a:solidFill>
              </a:rPr>
              <a:t>to</a:t>
            </a:r>
            <a:r>
              <a:rPr lang="de-DE" dirty="0">
                <a:solidFill>
                  <a:schemeClr val="tx1"/>
                </a:solidFill>
              </a:rPr>
              <a:t> </a:t>
            </a:r>
            <a:r>
              <a:rPr lang="de-DE" dirty="0" err="1">
                <a:solidFill>
                  <a:schemeClr val="tx1"/>
                </a:solidFill>
              </a:rPr>
              <a:t>oversee</a:t>
            </a:r>
            <a:r>
              <a:rPr lang="de-DE" dirty="0">
                <a:solidFill>
                  <a:schemeClr val="tx1"/>
                </a:solidFill>
              </a:rPr>
              <a:t> </a:t>
            </a:r>
            <a:r>
              <a:rPr lang="de-DE" dirty="0" err="1">
                <a:solidFill>
                  <a:schemeClr val="tx1"/>
                </a:solidFill>
              </a:rPr>
              <a:t>and</a:t>
            </a:r>
            <a:r>
              <a:rPr lang="de-DE" dirty="0">
                <a:solidFill>
                  <a:schemeClr val="tx1"/>
                </a:solidFill>
              </a:rPr>
              <a:t> promote </a:t>
            </a:r>
            <a:r>
              <a:rPr lang="de-DE" dirty="0" err="1">
                <a:solidFill>
                  <a:schemeClr val="tx1"/>
                </a:solidFill>
              </a:rPr>
              <a:t>the</a:t>
            </a:r>
            <a:r>
              <a:rPr lang="de-DE" dirty="0">
                <a:solidFill>
                  <a:schemeClr val="tx1"/>
                </a:solidFill>
              </a:rPr>
              <a:t> </a:t>
            </a:r>
            <a:r>
              <a:rPr lang="de-DE" dirty="0" err="1">
                <a:solidFill>
                  <a:schemeClr val="tx1"/>
                </a:solidFill>
              </a:rPr>
              <a:t>implementation</a:t>
            </a:r>
            <a:r>
              <a:rPr lang="de-DE" dirty="0">
                <a:solidFill>
                  <a:schemeClr val="tx1"/>
                </a:solidFill>
              </a:rPr>
              <a:t> </a:t>
            </a:r>
            <a:r>
              <a:rPr lang="de-DE" dirty="0" err="1">
                <a:solidFill>
                  <a:schemeClr val="tx1"/>
                </a:solidFill>
              </a:rPr>
              <a:t>of</a:t>
            </a:r>
            <a:r>
              <a:rPr lang="de-DE" dirty="0">
                <a:solidFill>
                  <a:schemeClr val="tx1"/>
                </a:solidFill>
              </a:rPr>
              <a:t> </a:t>
            </a:r>
            <a:r>
              <a:rPr lang="de-DE" dirty="0" err="1">
                <a:solidFill>
                  <a:schemeClr val="tx1"/>
                </a:solidFill>
              </a:rPr>
              <a:t>IATI’s</a:t>
            </a:r>
            <a:r>
              <a:rPr lang="de-DE" dirty="0">
                <a:solidFill>
                  <a:schemeClr val="tx1"/>
                </a:solidFill>
              </a:rPr>
              <a:t> Data </a:t>
            </a:r>
            <a:r>
              <a:rPr lang="de-DE" dirty="0" err="1">
                <a:solidFill>
                  <a:schemeClr val="tx1"/>
                </a:solidFill>
              </a:rPr>
              <a:t>Use</a:t>
            </a:r>
            <a:r>
              <a:rPr lang="de-DE" dirty="0">
                <a:solidFill>
                  <a:schemeClr val="tx1"/>
                </a:solidFill>
              </a:rPr>
              <a:t> </a:t>
            </a:r>
            <a:r>
              <a:rPr lang="de-DE" dirty="0" err="1">
                <a:solidFill>
                  <a:schemeClr val="tx1"/>
                </a:solidFill>
              </a:rPr>
              <a:t>Strategy</a:t>
            </a:r>
            <a:r>
              <a:rPr lang="de-DE" dirty="0">
                <a:solidFill>
                  <a:schemeClr val="tx1"/>
                </a:solidFill>
              </a:rPr>
              <a:t> 2017-19;</a:t>
            </a:r>
          </a:p>
          <a:p>
            <a:r>
              <a:rPr lang="de-DE" dirty="0">
                <a:solidFill>
                  <a:schemeClr val="tx1"/>
                </a:solidFill>
              </a:rPr>
              <a:t>Task Force </a:t>
            </a:r>
            <a:r>
              <a:rPr lang="de-DE" dirty="0" err="1">
                <a:solidFill>
                  <a:schemeClr val="tx1"/>
                </a:solidFill>
              </a:rPr>
              <a:t>has</a:t>
            </a:r>
            <a:r>
              <a:rPr lang="de-DE" dirty="0">
                <a:solidFill>
                  <a:schemeClr val="tx1"/>
                </a:solidFill>
              </a:rPr>
              <a:t> </a:t>
            </a:r>
            <a:r>
              <a:rPr lang="de-DE" dirty="0" err="1">
                <a:solidFill>
                  <a:schemeClr val="tx1"/>
                </a:solidFill>
              </a:rPr>
              <a:t>been</a:t>
            </a:r>
            <a:r>
              <a:rPr lang="de-DE" dirty="0">
                <a:solidFill>
                  <a:schemeClr val="tx1"/>
                </a:solidFill>
              </a:rPr>
              <a:t> </a:t>
            </a:r>
            <a:r>
              <a:rPr lang="de-DE" dirty="0" err="1">
                <a:solidFill>
                  <a:schemeClr val="tx1"/>
                </a:solidFill>
              </a:rPr>
              <a:t>led</a:t>
            </a:r>
            <a:r>
              <a:rPr lang="de-DE" dirty="0">
                <a:solidFill>
                  <a:schemeClr val="tx1"/>
                </a:solidFill>
              </a:rPr>
              <a:t> </a:t>
            </a:r>
            <a:r>
              <a:rPr lang="de-DE" dirty="0" err="1">
                <a:solidFill>
                  <a:schemeClr val="tx1"/>
                </a:solidFill>
              </a:rPr>
              <a:t>by</a:t>
            </a:r>
            <a:r>
              <a:rPr lang="de-DE" dirty="0">
                <a:solidFill>
                  <a:schemeClr val="tx1"/>
                </a:solidFill>
              </a:rPr>
              <a:t> </a:t>
            </a:r>
            <a:r>
              <a:rPr lang="de-DE" dirty="0" err="1">
                <a:solidFill>
                  <a:schemeClr val="tx1"/>
                </a:solidFill>
              </a:rPr>
              <a:t>the</a:t>
            </a:r>
            <a:r>
              <a:rPr lang="de-DE" dirty="0">
                <a:solidFill>
                  <a:schemeClr val="tx1"/>
                </a:solidFill>
              </a:rPr>
              <a:t> TAG </a:t>
            </a:r>
            <a:r>
              <a:rPr lang="de-DE" dirty="0" err="1">
                <a:solidFill>
                  <a:schemeClr val="tx1"/>
                </a:solidFill>
              </a:rPr>
              <a:t>Chair</a:t>
            </a:r>
            <a:r>
              <a:rPr lang="de-DE" dirty="0">
                <a:solidFill>
                  <a:schemeClr val="tx1"/>
                </a:solidFill>
              </a:rPr>
              <a:t> </a:t>
            </a:r>
            <a:r>
              <a:rPr lang="de-DE" dirty="0" err="1">
                <a:solidFill>
                  <a:schemeClr val="tx1"/>
                </a:solidFill>
              </a:rPr>
              <a:t>and</a:t>
            </a:r>
            <a:r>
              <a:rPr lang="de-DE" dirty="0">
                <a:solidFill>
                  <a:schemeClr val="tx1"/>
                </a:solidFill>
              </a:rPr>
              <a:t> </a:t>
            </a:r>
            <a:r>
              <a:rPr lang="de-DE" dirty="0" err="1">
                <a:solidFill>
                  <a:schemeClr val="tx1"/>
                </a:solidFill>
              </a:rPr>
              <a:t>has</a:t>
            </a:r>
            <a:r>
              <a:rPr lang="de-DE" dirty="0">
                <a:solidFill>
                  <a:schemeClr val="tx1"/>
                </a:solidFill>
              </a:rPr>
              <a:t> </a:t>
            </a:r>
            <a:r>
              <a:rPr lang="de-DE" dirty="0" err="1">
                <a:solidFill>
                  <a:schemeClr val="tx1"/>
                </a:solidFill>
              </a:rPr>
              <a:t>about</a:t>
            </a:r>
            <a:r>
              <a:rPr lang="de-DE" dirty="0">
                <a:solidFill>
                  <a:schemeClr val="tx1"/>
                </a:solidFill>
              </a:rPr>
              <a:t> 10 </a:t>
            </a:r>
            <a:r>
              <a:rPr lang="de-DE" dirty="0" err="1">
                <a:solidFill>
                  <a:schemeClr val="tx1"/>
                </a:solidFill>
              </a:rPr>
              <a:t>active</a:t>
            </a:r>
            <a:r>
              <a:rPr lang="de-DE" dirty="0">
                <a:solidFill>
                  <a:schemeClr val="tx1"/>
                </a:solidFill>
              </a:rPr>
              <a:t> </a:t>
            </a:r>
            <a:r>
              <a:rPr lang="de-DE" dirty="0" err="1">
                <a:solidFill>
                  <a:schemeClr val="tx1"/>
                </a:solidFill>
              </a:rPr>
              <a:t>members</a:t>
            </a:r>
            <a:r>
              <a:rPr lang="de-DE" dirty="0">
                <a:solidFill>
                  <a:schemeClr val="tx1"/>
                </a:solidFill>
              </a:rPr>
              <a:t>;</a:t>
            </a:r>
          </a:p>
          <a:p>
            <a:r>
              <a:rPr lang="de-DE" dirty="0">
                <a:solidFill>
                  <a:schemeClr val="tx1"/>
                </a:solidFill>
              </a:rPr>
              <a:t>Task Force </a:t>
            </a:r>
            <a:r>
              <a:rPr lang="de-DE" dirty="0" err="1">
                <a:solidFill>
                  <a:schemeClr val="tx1"/>
                </a:solidFill>
              </a:rPr>
              <a:t>members</a:t>
            </a:r>
            <a:r>
              <a:rPr lang="de-DE" dirty="0">
                <a:solidFill>
                  <a:schemeClr val="tx1"/>
                </a:solidFill>
              </a:rPr>
              <a:t> </a:t>
            </a:r>
            <a:r>
              <a:rPr lang="de-DE" dirty="0" err="1">
                <a:solidFill>
                  <a:schemeClr val="tx1"/>
                </a:solidFill>
              </a:rPr>
              <a:t>have</a:t>
            </a:r>
            <a:r>
              <a:rPr lang="de-DE" dirty="0">
                <a:solidFill>
                  <a:schemeClr val="tx1"/>
                </a:solidFill>
              </a:rPr>
              <a:t> </a:t>
            </a:r>
            <a:r>
              <a:rPr lang="de-DE" dirty="0" err="1">
                <a:solidFill>
                  <a:schemeClr val="tx1"/>
                </a:solidFill>
              </a:rPr>
              <a:t>actively</a:t>
            </a:r>
            <a:r>
              <a:rPr lang="de-DE" dirty="0">
                <a:solidFill>
                  <a:schemeClr val="tx1"/>
                </a:solidFill>
              </a:rPr>
              <a:t> </a:t>
            </a:r>
            <a:r>
              <a:rPr lang="de-DE" dirty="0" err="1">
                <a:solidFill>
                  <a:schemeClr val="tx1"/>
                </a:solidFill>
              </a:rPr>
              <a:t>decided</a:t>
            </a:r>
            <a:r>
              <a:rPr lang="de-DE" dirty="0">
                <a:solidFill>
                  <a:schemeClr val="tx1"/>
                </a:solidFill>
              </a:rPr>
              <a:t> upon DUF </a:t>
            </a:r>
            <a:r>
              <a:rPr lang="de-DE" dirty="0" err="1">
                <a:solidFill>
                  <a:schemeClr val="tx1"/>
                </a:solidFill>
              </a:rPr>
              <a:t>priorities</a:t>
            </a:r>
            <a:r>
              <a:rPr lang="de-DE" dirty="0">
                <a:solidFill>
                  <a:schemeClr val="tx1"/>
                </a:solidFill>
              </a:rPr>
              <a:t> </a:t>
            </a:r>
            <a:r>
              <a:rPr lang="de-DE" dirty="0" err="1">
                <a:solidFill>
                  <a:schemeClr val="tx1"/>
                </a:solidFill>
              </a:rPr>
              <a:t>and</a:t>
            </a:r>
            <a:r>
              <a:rPr lang="de-DE" dirty="0">
                <a:solidFill>
                  <a:schemeClr val="tx1"/>
                </a:solidFill>
              </a:rPr>
              <a:t> </a:t>
            </a:r>
            <a:r>
              <a:rPr lang="de-DE" dirty="0" err="1">
                <a:solidFill>
                  <a:schemeClr val="tx1"/>
                </a:solidFill>
              </a:rPr>
              <a:t>engaged</a:t>
            </a:r>
            <a:r>
              <a:rPr lang="de-DE" dirty="0">
                <a:solidFill>
                  <a:schemeClr val="tx1"/>
                </a:solidFill>
              </a:rPr>
              <a:t> in design </a:t>
            </a:r>
            <a:r>
              <a:rPr lang="de-DE" dirty="0" err="1">
                <a:solidFill>
                  <a:schemeClr val="tx1"/>
                </a:solidFill>
              </a:rPr>
              <a:t>of</a:t>
            </a:r>
            <a:r>
              <a:rPr lang="de-DE" dirty="0">
                <a:solidFill>
                  <a:schemeClr val="tx1"/>
                </a:solidFill>
              </a:rPr>
              <a:t> TOR/</a:t>
            </a:r>
            <a:r>
              <a:rPr lang="de-DE" dirty="0" err="1">
                <a:solidFill>
                  <a:schemeClr val="tx1"/>
                </a:solidFill>
              </a:rPr>
              <a:t>RfPs</a:t>
            </a:r>
            <a:r>
              <a:rPr lang="de-DE" dirty="0">
                <a:solidFill>
                  <a:schemeClr val="tx1"/>
                </a:solidFill>
              </a:rPr>
              <a:t>; </a:t>
            </a:r>
            <a:r>
              <a:rPr lang="de-DE" dirty="0" err="1">
                <a:solidFill>
                  <a:schemeClr val="tx1"/>
                </a:solidFill>
              </a:rPr>
              <a:t>contributed</a:t>
            </a:r>
            <a:r>
              <a:rPr lang="de-DE" dirty="0">
                <a:solidFill>
                  <a:schemeClr val="tx1"/>
                </a:solidFill>
              </a:rPr>
              <a:t> </a:t>
            </a:r>
            <a:r>
              <a:rPr lang="de-DE" dirty="0" err="1">
                <a:solidFill>
                  <a:schemeClr val="tx1"/>
                </a:solidFill>
              </a:rPr>
              <a:t>to</a:t>
            </a:r>
            <a:r>
              <a:rPr lang="de-DE" dirty="0">
                <a:solidFill>
                  <a:schemeClr val="tx1"/>
                </a:solidFill>
              </a:rPr>
              <a:t> </a:t>
            </a:r>
            <a:r>
              <a:rPr lang="de-DE" dirty="0" err="1">
                <a:solidFill>
                  <a:schemeClr val="tx1"/>
                </a:solidFill>
              </a:rPr>
              <a:t>contract</a:t>
            </a:r>
            <a:r>
              <a:rPr lang="de-DE" dirty="0">
                <a:solidFill>
                  <a:schemeClr val="tx1"/>
                </a:solidFill>
              </a:rPr>
              <a:t> </a:t>
            </a:r>
            <a:r>
              <a:rPr lang="de-DE" dirty="0" err="1">
                <a:solidFill>
                  <a:schemeClr val="tx1"/>
                </a:solidFill>
              </a:rPr>
              <a:t>management</a:t>
            </a:r>
            <a:r>
              <a:rPr lang="de-DE" dirty="0">
                <a:solidFill>
                  <a:schemeClr val="tx1"/>
                </a:solidFill>
              </a:rPr>
              <a:t> </a:t>
            </a:r>
            <a:r>
              <a:rPr lang="de-DE" dirty="0" err="1">
                <a:solidFill>
                  <a:schemeClr val="tx1"/>
                </a:solidFill>
              </a:rPr>
              <a:t>and</a:t>
            </a:r>
            <a:r>
              <a:rPr lang="de-DE" dirty="0">
                <a:solidFill>
                  <a:schemeClr val="tx1"/>
                </a:solidFill>
              </a:rPr>
              <a:t> </a:t>
            </a:r>
            <a:r>
              <a:rPr lang="de-DE" dirty="0" err="1">
                <a:solidFill>
                  <a:schemeClr val="tx1"/>
                </a:solidFill>
              </a:rPr>
              <a:t>provided</a:t>
            </a:r>
            <a:r>
              <a:rPr lang="de-DE" dirty="0">
                <a:solidFill>
                  <a:schemeClr val="tx1"/>
                </a:solidFill>
              </a:rPr>
              <a:t> </a:t>
            </a:r>
            <a:r>
              <a:rPr lang="de-DE" dirty="0" err="1">
                <a:solidFill>
                  <a:schemeClr val="tx1"/>
                </a:solidFill>
              </a:rPr>
              <a:t>feedback</a:t>
            </a:r>
            <a:r>
              <a:rPr lang="de-DE" dirty="0">
                <a:solidFill>
                  <a:schemeClr val="tx1"/>
                </a:solidFill>
              </a:rPr>
              <a:t> on DUF </a:t>
            </a:r>
            <a:r>
              <a:rPr lang="de-DE" dirty="0" err="1">
                <a:solidFill>
                  <a:schemeClr val="tx1"/>
                </a:solidFill>
              </a:rPr>
              <a:t>activities</a:t>
            </a:r>
            <a:r>
              <a:rPr lang="de-DE" dirty="0">
                <a:solidFill>
                  <a:schemeClr val="tx1"/>
                </a:solidFill>
              </a:rPr>
              <a:t> </a:t>
            </a:r>
            <a:r>
              <a:rPr lang="de-DE" dirty="0" err="1">
                <a:solidFill>
                  <a:schemeClr val="tx1"/>
                </a:solidFill>
              </a:rPr>
              <a:t>and</a:t>
            </a:r>
            <a:r>
              <a:rPr lang="de-DE" dirty="0">
                <a:solidFill>
                  <a:schemeClr val="tx1"/>
                </a:solidFill>
              </a:rPr>
              <a:t> </a:t>
            </a:r>
            <a:r>
              <a:rPr lang="de-DE" dirty="0" err="1">
                <a:solidFill>
                  <a:schemeClr val="tx1"/>
                </a:solidFill>
              </a:rPr>
              <a:t>products</a:t>
            </a:r>
            <a:r>
              <a:rPr lang="de-DE" dirty="0">
                <a:solidFill>
                  <a:schemeClr val="tx1"/>
                </a:solidFill>
              </a:rPr>
              <a:t>.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6" name="Google Shape;96;p18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19050" tIns="19050" rIns="19050" bIns="1905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A6779"/>
              </a:buClr>
              <a:buSzPts val="200"/>
              <a:buFont typeface="Arial"/>
              <a:buNone/>
            </a:pPr>
            <a:fld id="{00000000-1234-1234-1234-123412341234}" type="slidenum">
              <a:rPr lang="en" sz="800" b="0" i="0" u="none" strike="noStrike" cap="none">
                <a:solidFill>
                  <a:srgbClr val="1A6779"/>
                </a:solidFill>
                <a:latin typeface="Arial"/>
                <a:ea typeface="Arial"/>
                <a:cs typeface="Arial"/>
                <a:sym typeface="Arial"/>
              </a:rPr>
              <a:t>5</a:t>
            </a:fld>
            <a:endParaRPr sz="800" b="0" i="0" u="none" strike="noStrike" cap="none">
              <a:solidFill>
                <a:srgbClr val="1A677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7" name="Google Shape;97;p18"/>
          <p:cNvSpPr txBox="1"/>
          <p:nvPr/>
        </p:nvSpPr>
        <p:spPr>
          <a:xfrm>
            <a:off x="375918" y="240996"/>
            <a:ext cx="7773900" cy="55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050" tIns="19050" rIns="19050" bIns="19050" anchor="t" anchorCtr="0">
            <a:noAutofit/>
          </a:bodyPr>
          <a:lstStyle/>
          <a:p>
            <a:pPr marL="0" marR="0" lvl="0" indent="0" algn="l" rtl="0">
              <a:lnSpc>
                <a:spcPct val="143750"/>
              </a:lnSpc>
              <a:spcBef>
                <a:spcPts val="0"/>
              </a:spcBef>
              <a:spcAft>
                <a:spcPts val="0"/>
              </a:spcAft>
              <a:buClr>
                <a:srgbClr val="1A6779"/>
              </a:buClr>
              <a:buSzPts val="800"/>
              <a:buFont typeface="Arial"/>
              <a:buNone/>
            </a:pPr>
            <a:r>
              <a:rPr lang="en" sz="3000" b="1" i="0" u="none" strike="noStrike" cap="none" dirty="0">
                <a:solidFill>
                  <a:srgbClr val="1A6779"/>
                </a:solidFill>
                <a:latin typeface="Arial"/>
                <a:ea typeface="Arial"/>
                <a:cs typeface="Arial"/>
                <a:sym typeface="Arial"/>
              </a:rPr>
              <a:t>IATI Data Use Task Force  </a:t>
            </a:r>
            <a:endParaRPr sz="3000" b="1" i="0" u="none" strike="noStrike" cap="none" dirty="0">
              <a:solidFill>
                <a:srgbClr val="1A677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ED0ABE57-8873-474B-99B7-5556F898C034}"/>
              </a:ext>
            </a:extLst>
          </p:cNvPr>
          <p:cNvSpPr/>
          <p:nvPr/>
        </p:nvSpPr>
        <p:spPr>
          <a:xfrm>
            <a:off x="3092824" y="4734076"/>
            <a:ext cx="3460376" cy="29279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49230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26787FE-E284-624A-BF0A-D9159797A70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base"/>
            <a:r>
              <a:rPr lang="de-DE" dirty="0" err="1">
                <a:solidFill>
                  <a:schemeClr val="tx1"/>
                </a:solidFill>
              </a:rPr>
              <a:t>Launched</a:t>
            </a:r>
            <a:r>
              <a:rPr lang="de-DE" dirty="0">
                <a:solidFill>
                  <a:schemeClr val="tx1"/>
                </a:solidFill>
              </a:rPr>
              <a:t> </a:t>
            </a:r>
            <a:r>
              <a:rPr lang="de-DE" dirty="0" err="1">
                <a:solidFill>
                  <a:schemeClr val="tx1"/>
                </a:solidFill>
              </a:rPr>
              <a:t>with</a:t>
            </a:r>
            <a:r>
              <a:rPr lang="de-DE" dirty="0">
                <a:solidFill>
                  <a:schemeClr val="tx1"/>
                </a:solidFill>
              </a:rPr>
              <a:t> an initial </a:t>
            </a:r>
            <a:r>
              <a:rPr lang="de-DE" dirty="0" err="1">
                <a:solidFill>
                  <a:schemeClr val="tx1"/>
                </a:solidFill>
              </a:rPr>
              <a:t>budget</a:t>
            </a:r>
            <a:r>
              <a:rPr lang="de-DE" dirty="0">
                <a:solidFill>
                  <a:schemeClr val="tx1"/>
                </a:solidFill>
              </a:rPr>
              <a:t> </a:t>
            </a:r>
            <a:r>
              <a:rPr lang="de-DE" dirty="0" err="1">
                <a:solidFill>
                  <a:schemeClr val="tx1"/>
                </a:solidFill>
              </a:rPr>
              <a:t>of</a:t>
            </a:r>
            <a:r>
              <a:rPr lang="de-DE" dirty="0">
                <a:solidFill>
                  <a:schemeClr val="tx1"/>
                </a:solidFill>
              </a:rPr>
              <a:t> $250,000 in 2017; </a:t>
            </a:r>
          </a:p>
          <a:p>
            <a:pPr fontAlgn="base"/>
            <a:r>
              <a:rPr lang="de-DE" dirty="0" err="1">
                <a:solidFill>
                  <a:schemeClr val="tx1"/>
                </a:solidFill>
              </a:rPr>
              <a:t>Funding</a:t>
            </a:r>
            <a:r>
              <a:rPr lang="de-DE" dirty="0">
                <a:solidFill>
                  <a:schemeClr val="tx1"/>
                </a:solidFill>
              </a:rPr>
              <a:t> </a:t>
            </a:r>
            <a:r>
              <a:rPr lang="de-DE" dirty="0" err="1">
                <a:solidFill>
                  <a:schemeClr val="tx1"/>
                </a:solidFill>
              </a:rPr>
              <a:t>is</a:t>
            </a:r>
            <a:r>
              <a:rPr lang="de-DE" dirty="0">
                <a:solidFill>
                  <a:schemeClr val="tx1"/>
                </a:solidFill>
              </a:rPr>
              <a:t> </a:t>
            </a:r>
            <a:r>
              <a:rPr lang="de-DE" dirty="0" err="1">
                <a:solidFill>
                  <a:schemeClr val="tx1"/>
                </a:solidFill>
              </a:rPr>
              <a:t>available</a:t>
            </a:r>
            <a:r>
              <a:rPr lang="de-DE" dirty="0">
                <a:solidFill>
                  <a:schemeClr val="tx1"/>
                </a:solidFill>
              </a:rPr>
              <a:t> </a:t>
            </a:r>
            <a:r>
              <a:rPr lang="de-DE" dirty="0" err="1">
                <a:solidFill>
                  <a:schemeClr val="tx1"/>
                </a:solidFill>
              </a:rPr>
              <a:t>to</a:t>
            </a:r>
            <a:r>
              <a:rPr lang="de-DE" dirty="0">
                <a:solidFill>
                  <a:schemeClr val="tx1"/>
                </a:solidFill>
              </a:rPr>
              <a:t> </a:t>
            </a:r>
            <a:r>
              <a:rPr lang="de-DE" dirty="0" err="1">
                <a:solidFill>
                  <a:schemeClr val="tx1"/>
                </a:solidFill>
              </a:rPr>
              <a:t>members</a:t>
            </a:r>
            <a:r>
              <a:rPr lang="de-DE" dirty="0">
                <a:solidFill>
                  <a:schemeClr val="tx1"/>
                </a:solidFill>
              </a:rPr>
              <a:t> </a:t>
            </a:r>
            <a:r>
              <a:rPr lang="de-DE" dirty="0" err="1">
                <a:solidFill>
                  <a:schemeClr val="tx1"/>
                </a:solidFill>
              </a:rPr>
              <a:t>of</a:t>
            </a:r>
            <a:r>
              <a:rPr lang="de-DE" dirty="0">
                <a:solidFill>
                  <a:schemeClr val="tx1"/>
                </a:solidFill>
              </a:rPr>
              <a:t> </a:t>
            </a:r>
            <a:r>
              <a:rPr lang="de-DE" dirty="0" err="1">
                <a:solidFill>
                  <a:schemeClr val="tx1"/>
                </a:solidFill>
              </a:rPr>
              <a:t>the</a:t>
            </a:r>
            <a:r>
              <a:rPr lang="de-DE" dirty="0">
                <a:solidFill>
                  <a:schemeClr val="tx1"/>
                </a:solidFill>
              </a:rPr>
              <a:t> </a:t>
            </a:r>
            <a:r>
              <a:rPr lang="de-DE" dirty="0" err="1">
                <a:solidFill>
                  <a:schemeClr val="tx1"/>
                </a:solidFill>
              </a:rPr>
              <a:t>community</a:t>
            </a:r>
            <a:r>
              <a:rPr lang="de-DE" dirty="0">
                <a:solidFill>
                  <a:schemeClr val="tx1"/>
                </a:solidFill>
              </a:rPr>
              <a:t> </a:t>
            </a:r>
            <a:r>
              <a:rPr lang="de-DE" dirty="0" err="1">
                <a:solidFill>
                  <a:schemeClr val="tx1"/>
                </a:solidFill>
              </a:rPr>
              <a:t>who</a:t>
            </a:r>
            <a:r>
              <a:rPr lang="de-DE" dirty="0">
                <a:solidFill>
                  <a:schemeClr val="tx1"/>
                </a:solidFill>
              </a:rPr>
              <a:t> </a:t>
            </a:r>
            <a:r>
              <a:rPr lang="de-DE" dirty="0" err="1">
                <a:solidFill>
                  <a:schemeClr val="tx1"/>
                </a:solidFill>
              </a:rPr>
              <a:t>propose</a:t>
            </a:r>
            <a:r>
              <a:rPr lang="de-DE" dirty="0">
                <a:solidFill>
                  <a:schemeClr val="tx1"/>
                </a:solidFill>
              </a:rPr>
              <a:t> </a:t>
            </a:r>
            <a:r>
              <a:rPr lang="de-DE" dirty="0" err="1">
                <a:solidFill>
                  <a:schemeClr val="tx1"/>
                </a:solidFill>
              </a:rPr>
              <a:t>solutions</a:t>
            </a:r>
            <a:r>
              <a:rPr lang="de-DE" dirty="0">
                <a:solidFill>
                  <a:schemeClr val="tx1"/>
                </a:solidFill>
              </a:rPr>
              <a:t> </a:t>
            </a:r>
            <a:r>
              <a:rPr lang="de-DE" dirty="0" err="1">
                <a:solidFill>
                  <a:schemeClr val="tx1"/>
                </a:solidFill>
              </a:rPr>
              <a:t>to</a:t>
            </a:r>
            <a:r>
              <a:rPr lang="de-DE" dirty="0">
                <a:solidFill>
                  <a:schemeClr val="tx1"/>
                </a:solidFill>
              </a:rPr>
              <a:t> </a:t>
            </a:r>
            <a:r>
              <a:rPr lang="de-DE" dirty="0" err="1">
                <a:solidFill>
                  <a:schemeClr val="tx1"/>
                </a:solidFill>
              </a:rPr>
              <a:t>meet</a:t>
            </a:r>
            <a:r>
              <a:rPr lang="de-DE" dirty="0">
                <a:solidFill>
                  <a:schemeClr val="tx1"/>
                </a:solidFill>
              </a:rPr>
              <a:t> </a:t>
            </a:r>
            <a:r>
              <a:rPr lang="de-DE" dirty="0" err="1">
                <a:solidFill>
                  <a:schemeClr val="tx1"/>
                </a:solidFill>
              </a:rPr>
              <a:t>challenges</a:t>
            </a:r>
            <a:r>
              <a:rPr lang="de-DE" dirty="0">
                <a:solidFill>
                  <a:schemeClr val="tx1"/>
                </a:solidFill>
              </a:rPr>
              <a:t> </a:t>
            </a:r>
            <a:r>
              <a:rPr lang="de-DE" dirty="0" err="1">
                <a:solidFill>
                  <a:schemeClr val="tx1"/>
                </a:solidFill>
              </a:rPr>
              <a:t>identified</a:t>
            </a:r>
            <a:r>
              <a:rPr lang="de-DE" dirty="0">
                <a:solidFill>
                  <a:schemeClr val="tx1"/>
                </a:solidFill>
              </a:rPr>
              <a:t> </a:t>
            </a:r>
            <a:r>
              <a:rPr lang="de-DE" dirty="0" err="1">
                <a:solidFill>
                  <a:schemeClr val="tx1"/>
                </a:solidFill>
              </a:rPr>
              <a:t>by</a:t>
            </a:r>
            <a:r>
              <a:rPr lang="de-DE" dirty="0">
                <a:solidFill>
                  <a:schemeClr val="tx1"/>
                </a:solidFill>
              </a:rPr>
              <a:t> </a:t>
            </a:r>
            <a:r>
              <a:rPr lang="de-DE" dirty="0" err="1">
                <a:solidFill>
                  <a:schemeClr val="tx1"/>
                </a:solidFill>
              </a:rPr>
              <a:t>the</a:t>
            </a:r>
            <a:r>
              <a:rPr lang="de-DE" dirty="0">
                <a:solidFill>
                  <a:schemeClr val="tx1"/>
                </a:solidFill>
              </a:rPr>
              <a:t> Data </a:t>
            </a:r>
            <a:r>
              <a:rPr lang="de-DE" dirty="0" err="1">
                <a:solidFill>
                  <a:schemeClr val="tx1"/>
                </a:solidFill>
              </a:rPr>
              <a:t>Use</a:t>
            </a:r>
            <a:r>
              <a:rPr lang="de-DE" dirty="0">
                <a:solidFill>
                  <a:schemeClr val="tx1"/>
                </a:solidFill>
              </a:rPr>
              <a:t> Task Force </a:t>
            </a:r>
            <a:r>
              <a:rPr lang="de-DE" dirty="0" err="1">
                <a:solidFill>
                  <a:schemeClr val="tx1"/>
                </a:solidFill>
              </a:rPr>
              <a:t>and</a:t>
            </a:r>
            <a:r>
              <a:rPr lang="de-DE" dirty="0">
                <a:solidFill>
                  <a:schemeClr val="tx1"/>
                </a:solidFill>
              </a:rPr>
              <a:t> </a:t>
            </a:r>
            <a:r>
              <a:rPr lang="de-DE" dirty="0" err="1">
                <a:solidFill>
                  <a:schemeClr val="tx1"/>
                </a:solidFill>
              </a:rPr>
              <a:t>outlined</a:t>
            </a:r>
            <a:r>
              <a:rPr lang="de-DE" dirty="0">
                <a:solidFill>
                  <a:schemeClr val="tx1"/>
                </a:solidFill>
              </a:rPr>
              <a:t> in </a:t>
            </a:r>
            <a:r>
              <a:rPr lang="de-DE" dirty="0" err="1">
                <a:solidFill>
                  <a:schemeClr val="tx1"/>
                </a:solidFill>
              </a:rPr>
              <a:t>RfPs</a:t>
            </a:r>
            <a:r>
              <a:rPr lang="de-DE" dirty="0">
                <a:solidFill>
                  <a:schemeClr val="tx1"/>
                </a:solidFill>
              </a:rPr>
              <a:t>;</a:t>
            </a:r>
          </a:p>
          <a:p>
            <a:pPr fontAlgn="base"/>
            <a:r>
              <a:rPr lang="de-DE" dirty="0">
                <a:solidFill>
                  <a:schemeClr val="tx1"/>
                </a:solidFill>
              </a:rPr>
              <a:t>United </a:t>
            </a:r>
            <a:r>
              <a:rPr lang="de-DE" dirty="0" err="1">
                <a:solidFill>
                  <a:schemeClr val="tx1"/>
                </a:solidFill>
              </a:rPr>
              <a:t>Nations</a:t>
            </a:r>
            <a:r>
              <a:rPr lang="de-DE" dirty="0">
                <a:solidFill>
                  <a:schemeClr val="tx1"/>
                </a:solidFill>
              </a:rPr>
              <a:t> Development Programme (UNDP) </a:t>
            </a:r>
            <a:r>
              <a:rPr lang="de-DE" dirty="0" err="1">
                <a:solidFill>
                  <a:schemeClr val="tx1"/>
                </a:solidFill>
              </a:rPr>
              <a:t>is</a:t>
            </a:r>
            <a:r>
              <a:rPr lang="de-DE" dirty="0">
                <a:solidFill>
                  <a:schemeClr val="tx1"/>
                </a:solidFill>
              </a:rPr>
              <a:t> </a:t>
            </a:r>
            <a:r>
              <a:rPr lang="de-DE" dirty="0" err="1">
                <a:solidFill>
                  <a:schemeClr val="tx1"/>
                </a:solidFill>
              </a:rPr>
              <a:t>the</a:t>
            </a:r>
            <a:r>
              <a:rPr lang="de-DE" dirty="0">
                <a:solidFill>
                  <a:schemeClr val="tx1"/>
                </a:solidFill>
              </a:rPr>
              <a:t> </a:t>
            </a:r>
            <a:r>
              <a:rPr lang="de-DE" dirty="0" err="1">
                <a:solidFill>
                  <a:schemeClr val="tx1"/>
                </a:solidFill>
              </a:rPr>
              <a:t>fund’s</a:t>
            </a:r>
            <a:r>
              <a:rPr lang="de-DE" dirty="0">
                <a:solidFill>
                  <a:schemeClr val="tx1"/>
                </a:solidFill>
              </a:rPr>
              <a:t> </a:t>
            </a:r>
            <a:r>
              <a:rPr lang="de-DE" dirty="0" err="1">
                <a:solidFill>
                  <a:schemeClr val="tx1"/>
                </a:solidFill>
              </a:rPr>
              <a:t>official</a:t>
            </a:r>
            <a:r>
              <a:rPr lang="de-DE" dirty="0">
                <a:solidFill>
                  <a:schemeClr val="tx1"/>
                </a:solidFill>
              </a:rPr>
              <a:t> </a:t>
            </a:r>
            <a:r>
              <a:rPr lang="de-DE" dirty="0" err="1">
                <a:solidFill>
                  <a:schemeClr val="tx1"/>
                </a:solidFill>
              </a:rPr>
              <a:t>administrator</a:t>
            </a:r>
            <a:r>
              <a:rPr lang="de-DE" dirty="0">
                <a:solidFill>
                  <a:schemeClr val="tx1"/>
                </a:solidFill>
              </a:rPr>
              <a:t> </a:t>
            </a:r>
            <a:r>
              <a:rPr lang="de-DE" dirty="0" err="1">
                <a:solidFill>
                  <a:schemeClr val="tx1"/>
                </a:solidFill>
              </a:rPr>
              <a:t>and</a:t>
            </a:r>
            <a:r>
              <a:rPr lang="de-DE" dirty="0">
                <a:solidFill>
                  <a:schemeClr val="tx1"/>
                </a:solidFill>
              </a:rPr>
              <a:t> </a:t>
            </a:r>
            <a:r>
              <a:rPr lang="de-DE" dirty="0" err="1">
                <a:solidFill>
                  <a:schemeClr val="tx1"/>
                </a:solidFill>
              </a:rPr>
              <a:t>works</a:t>
            </a:r>
            <a:r>
              <a:rPr lang="de-DE" dirty="0">
                <a:solidFill>
                  <a:schemeClr val="tx1"/>
                </a:solidFill>
              </a:rPr>
              <a:t> </a:t>
            </a:r>
            <a:r>
              <a:rPr lang="de-DE" dirty="0" err="1">
                <a:solidFill>
                  <a:schemeClr val="tx1"/>
                </a:solidFill>
              </a:rPr>
              <a:t>with</a:t>
            </a:r>
            <a:r>
              <a:rPr lang="de-DE" dirty="0">
                <a:solidFill>
                  <a:schemeClr val="tx1"/>
                </a:solidFill>
              </a:rPr>
              <a:t> </a:t>
            </a:r>
            <a:r>
              <a:rPr lang="de-DE" dirty="0" err="1">
                <a:solidFill>
                  <a:schemeClr val="tx1"/>
                </a:solidFill>
              </a:rPr>
              <a:t>the</a:t>
            </a:r>
            <a:r>
              <a:rPr lang="de-DE" dirty="0">
                <a:solidFill>
                  <a:schemeClr val="tx1"/>
                </a:solidFill>
              </a:rPr>
              <a:t> Data </a:t>
            </a:r>
            <a:r>
              <a:rPr lang="de-DE" dirty="0" err="1">
                <a:solidFill>
                  <a:schemeClr val="tx1"/>
                </a:solidFill>
              </a:rPr>
              <a:t>Use</a:t>
            </a:r>
            <a:r>
              <a:rPr lang="de-DE" dirty="0">
                <a:solidFill>
                  <a:schemeClr val="tx1"/>
                </a:solidFill>
              </a:rPr>
              <a:t> Task Force </a:t>
            </a:r>
            <a:r>
              <a:rPr lang="de-DE" dirty="0" err="1">
                <a:solidFill>
                  <a:schemeClr val="tx1"/>
                </a:solidFill>
              </a:rPr>
              <a:t>to</a:t>
            </a:r>
            <a:r>
              <a:rPr lang="de-DE" dirty="0">
                <a:solidFill>
                  <a:schemeClr val="tx1"/>
                </a:solidFill>
              </a:rPr>
              <a:t> </a:t>
            </a:r>
            <a:r>
              <a:rPr lang="de-DE" dirty="0" err="1">
                <a:solidFill>
                  <a:schemeClr val="tx1"/>
                </a:solidFill>
              </a:rPr>
              <a:t>prepare</a:t>
            </a:r>
            <a:r>
              <a:rPr lang="de-DE" dirty="0">
                <a:solidFill>
                  <a:schemeClr val="tx1"/>
                </a:solidFill>
              </a:rPr>
              <a:t> Terms </a:t>
            </a:r>
            <a:r>
              <a:rPr lang="de-DE" dirty="0" err="1">
                <a:solidFill>
                  <a:schemeClr val="tx1"/>
                </a:solidFill>
              </a:rPr>
              <a:t>of</a:t>
            </a:r>
            <a:r>
              <a:rPr lang="de-DE" dirty="0">
                <a:solidFill>
                  <a:schemeClr val="tx1"/>
                </a:solidFill>
              </a:rPr>
              <a:t> Reference </a:t>
            </a:r>
            <a:r>
              <a:rPr lang="de-DE" dirty="0" err="1">
                <a:solidFill>
                  <a:schemeClr val="tx1"/>
                </a:solidFill>
              </a:rPr>
              <a:t>documents</a:t>
            </a:r>
            <a:r>
              <a:rPr lang="de-DE" dirty="0">
                <a:solidFill>
                  <a:schemeClr val="tx1"/>
                </a:solidFill>
              </a:rPr>
              <a:t> </a:t>
            </a:r>
            <a:r>
              <a:rPr lang="de-DE" dirty="0" err="1">
                <a:solidFill>
                  <a:schemeClr val="tx1"/>
                </a:solidFill>
              </a:rPr>
              <a:t>for</a:t>
            </a:r>
            <a:r>
              <a:rPr lang="de-DE" dirty="0">
                <a:solidFill>
                  <a:schemeClr val="tx1"/>
                </a:solidFill>
              </a:rPr>
              <a:t> </a:t>
            </a:r>
            <a:r>
              <a:rPr lang="de-DE" dirty="0" err="1">
                <a:solidFill>
                  <a:schemeClr val="tx1"/>
                </a:solidFill>
              </a:rPr>
              <a:t>each</a:t>
            </a:r>
            <a:r>
              <a:rPr lang="de-DE" dirty="0">
                <a:solidFill>
                  <a:schemeClr val="tx1"/>
                </a:solidFill>
              </a:rPr>
              <a:t> </a:t>
            </a:r>
            <a:r>
              <a:rPr lang="de-DE" dirty="0" err="1">
                <a:solidFill>
                  <a:schemeClr val="tx1"/>
                </a:solidFill>
              </a:rPr>
              <a:t>strategic</a:t>
            </a:r>
            <a:r>
              <a:rPr lang="de-DE" dirty="0">
                <a:solidFill>
                  <a:schemeClr val="tx1"/>
                </a:solidFill>
              </a:rPr>
              <a:t> </a:t>
            </a:r>
            <a:r>
              <a:rPr lang="de-DE" dirty="0" err="1">
                <a:solidFill>
                  <a:schemeClr val="tx1"/>
                </a:solidFill>
              </a:rPr>
              <a:t>objective</a:t>
            </a:r>
            <a:r>
              <a:rPr lang="de-DE" dirty="0">
                <a:solidFill>
                  <a:schemeClr val="tx1"/>
                </a:solidFill>
              </a:rPr>
              <a:t>. </a:t>
            </a:r>
          </a:p>
          <a:p>
            <a:pPr fontAlgn="base"/>
            <a:r>
              <a:rPr lang="de-DE" dirty="0" err="1">
                <a:solidFill>
                  <a:schemeClr val="tx1"/>
                </a:solidFill>
              </a:rPr>
              <a:t>During</a:t>
            </a:r>
            <a:r>
              <a:rPr lang="de-DE" dirty="0">
                <a:solidFill>
                  <a:schemeClr val="tx1"/>
                </a:solidFill>
              </a:rPr>
              <a:t> </a:t>
            </a:r>
            <a:r>
              <a:rPr lang="de-DE" dirty="0" err="1">
                <a:solidFill>
                  <a:schemeClr val="tx1"/>
                </a:solidFill>
              </a:rPr>
              <a:t>each</a:t>
            </a:r>
            <a:r>
              <a:rPr lang="de-DE" dirty="0">
                <a:solidFill>
                  <a:schemeClr val="tx1"/>
                </a:solidFill>
              </a:rPr>
              <a:t> </a:t>
            </a:r>
            <a:r>
              <a:rPr lang="de-DE" dirty="0" err="1">
                <a:solidFill>
                  <a:schemeClr val="tx1"/>
                </a:solidFill>
              </a:rPr>
              <a:t>contracting</a:t>
            </a:r>
            <a:r>
              <a:rPr lang="de-DE" dirty="0">
                <a:solidFill>
                  <a:schemeClr val="tx1"/>
                </a:solidFill>
              </a:rPr>
              <a:t> </a:t>
            </a:r>
            <a:r>
              <a:rPr lang="de-DE" dirty="0" err="1">
                <a:solidFill>
                  <a:schemeClr val="tx1"/>
                </a:solidFill>
              </a:rPr>
              <a:t>period</a:t>
            </a:r>
            <a:r>
              <a:rPr lang="de-DE" dirty="0">
                <a:solidFill>
                  <a:schemeClr val="tx1"/>
                </a:solidFill>
              </a:rPr>
              <a:t>, </a:t>
            </a:r>
            <a:r>
              <a:rPr lang="de-DE" dirty="0" err="1">
                <a:solidFill>
                  <a:schemeClr val="tx1"/>
                </a:solidFill>
              </a:rPr>
              <a:t>proposals</a:t>
            </a:r>
            <a:r>
              <a:rPr lang="de-DE" dirty="0">
                <a:solidFill>
                  <a:schemeClr val="tx1"/>
                </a:solidFill>
              </a:rPr>
              <a:t> </a:t>
            </a:r>
            <a:r>
              <a:rPr lang="de-DE" dirty="0" err="1">
                <a:solidFill>
                  <a:schemeClr val="tx1"/>
                </a:solidFill>
              </a:rPr>
              <a:t>are</a:t>
            </a:r>
            <a:r>
              <a:rPr lang="de-DE" dirty="0">
                <a:solidFill>
                  <a:schemeClr val="tx1"/>
                </a:solidFill>
              </a:rPr>
              <a:t> </a:t>
            </a:r>
            <a:r>
              <a:rPr lang="de-DE" dirty="0" err="1">
                <a:solidFill>
                  <a:schemeClr val="tx1"/>
                </a:solidFill>
              </a:rPr>
              <a:t>welcomed</a:t>
            </a:r>
            <a:r>
              <a:rPr lang="de-DE" dirty="0">
                <a:solidFill>
                  <a:schemeClr val="tx1"/>
                </a:solidFill>
              </a:rPr>
              <a:t> </a:t>
            </a:r>
            <a:r>
              <a:rPr lang="de-DE" dirty="0" err="1">
                <a:solidFill>
                  <a:schemeClr val="tx1"/>
                </a:solidFill>
              </a:rPr>
              <a:t>from</a:t>
            </a:r>
            <a:r>
              <a:rPr lang="de-DE" dirty="0">
                <a:solidFill>
                  <a:schemeClr val="tx1"/>
                </a:solidFill>
              </a:rPr>
              <a:t> </a:t>
            </a:r>
            <a:r>
              <a:rPr lang="de-DE" dirty="0" err="1">
                <a:solidFill>
                  <a:schemeClr val="tx1"/>
                </a:solidFill>
              </a:rPr>
              <a:t>any</a:t>
            </a:r>
            <a:r>
              <a:rPr lang="de-DE" dirty="0">
                <a:solidFill>
                  <a:schemeClr val="tx1"/>
                </a:solidFill>
              </a:rPr>
              <a:t> </a:t>
            </a:r>
            <a:r>
              <a:rPr lang="de-DE" dirty="0" err="1">
                <a:solidFill>
                  <a:schemeClr val="tx1"/>
                </a:solidFill>
              </a:rPr>
              <a:t>organisation</a:t>
            </a:r>
            <a:r>
              <a:rPr lang="de-DE" dirty="0">
                <a:solidFill>
                  <a:schemeClr val="tx1"/>
                </a:solidFill>
              </a:rPr>
              <a:t> </a:t>
            </a:r>
            <a:r>
              <a:rPr lang="de-DE" dirty="0" err="1">
                <a:solidFill>
                  <a:schemeClr val="tx1"/>
                </a:solidFill>
              </a:rPr>
              <a:t>with</a:t>
            </a:r>
            <a:r>
              <a:rPr lang="de-DE" dirty="0">
                <a:solidFill>
                  <a:schemeClr val="tx1"/>
                </a:solidFill>
              </a:rPr>
              <a:t> </a:t>
            </a:r>
            <a:r>
              <a:rPr lang="de-DE" dirty="0" err="1">
                <a:solidFill>
                  <a:schemeClr val="tx1"/>
                </a:solidFill>
              </a:rPr>
              <a:t>ideas</a:t>
            </a:r>
            <a:r>
              <a:rPr lang="de-DE" dirty="0">
                <a:solidFill>
                  <a:schemeClr val="tx1"/>
                </a:solidFill>
              </a:rPr>
              <a:t> </a:t>
            </a:r>
            <a:r>
              <a:rPr lang="de-DE" dirty="0" err="1">
                <a:solidFill>
                  <a:schemeClr val="tx1"/>
                </a:solidFill>
              </a:rPr>
              <a:t>of</a:t>
            </a:r>
            <a:r>
              <a:rPr lang="de-DE" dirty="0">
                <a:solidFill>
                  <a:schemeClr val="tx1"/>
                </a:solidFill>
              </a:rPr>
              <a:t> </a:t>
            </a:r>
            <a:r>
              <a:rPr lang="de-DE" dirty="0" err="1">
                <a:solidFill>
                  <a:schemeClr val="tx1"/>
                </a:solidFill>
              </a:rPr>
              <a:t>how</a:t>
            </a:r>
            <a:r>
              <a:rPr lang="de-DE" dirty="0">
                <a:solidFill>
                  <a:schemeClr val="tx1"/>
                </a:solidFill>
              </a:rPr>
              <a:t> </a:t>
            </a:r>
            <a:r>
              <a:rPr lang="de-DE" dirty="0" err="1">
                <a:solidFill>
                  <a:schemeClr val="tx1"/>
                </a:solidFill>
              </a:rPr>
              <a:t>to</a:t>
            </a:r>
            <a:r>
              <a:rPr lang="de-DE" dirty="0">
                <a:solidFill>
                  <a:schemeClr val="tx1"/>
                </a:solidFill>
              </a:rPr>
              <a:t> </a:t>
            </a:r>
            <a:r>
              <a:rPr lang="de-DE" dirty="0" err="1">
                <a:solidFill>
                  <a:schemeClr val="tx1"/>
                </a:solidFill>
              </a:rPr>
              <a:t>overcome</a:t>
            </a:r>
            <a:r>
              <a:rPr lang="de-DE" dirty="0">
                <a:solidFill>
                  <a:schemeClr val="tx1"/>
                </a:solidFill>
              </a:rPr>
              <a:t> </a:t>
            </a:r>
            <a:r>
              <a:rPr lang="de-DE" dirty="0" err="1">
                <a:solidFill>
                  <a:schemeClr val="tx1"/>
                </a:solidFill>
              </a:rPr>
              <a:t>the</a:t>
            </a:r>
            <a:r>
              <a:rPr lang="de-DE" dirty="0">
                <a:solidFill>
                  <a:schemeClr val="tx1"/>
                </a:solidFill>
              </a:rPr>
              <a:t> </a:t>
            </a:r>
            <a:r>
              <a:rPr lang="de-DE" dirty="0" err="1">
                <a:solidFill>
                  <a:schemeClr val="tx1"/>
                </a:solidFill>
              </a:rPr>
              <a:t>barriers</a:t>
            </a:r>
            <a:r>
              <a:rPr lang="de-DE" dirty="0">
                <a:solidFill>
                  <a:schemeClr val="tx1"/>
                </a:solidFill>
              </a:rPr>
              <a:t> </a:t>
            </a:r>
            <a:r>
              <a:rPr lang="de-DE" dirty="0" err="1">
                <a:solidFill>
                  <a:schemeClr val="tx1"/>
                </a:solidFill>
              </a:rPr>
              <a:t>to</a:t>
            </a:r>
            <a:r>
              <a:rPr lang="de-DE" dirty="0">
                <a:solidFill>
                  <a:schemeClr val="tx1"/>
                </a:solidFill>
              </a:rPr>
              <a:t> </a:t>
            </a:r>
            <a:r>
              <a:rPr lang="de-DE" dirty="0" err="1">
                <a:solidFill>
                  <a:schemeClr val="tx1"/>
                </a:solidFill>
              </a:rPr>
              <a:t>data</a:t>
            </a:r>
            <a:r>
              <a:rPr lang="de-DE" dirty="0">
                <a:solidFill>
                  <a:schemeClr val="tx1"/>
                </a:solidFill>
              </a:rPr>
              <a:t> </a:t>
            </a:r>
            <a:r>
              <a:rPr lang="de-DE" dirty="0" err="1">
                <a:solidFill>
                  <a:schemeClr val="tx1"/>
                </a:solidFill>
              </a:rPr>
              <a:t>use</a:t>
            </a:r>
            <a:r>
              <a:rPr lang="de-DE" dirty="0">
                <a:solidFill>
                  <a:schemeClr val="tx1"/>
                </a:solidFill>
              </a:rPr>
              <a:t>.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6" name="Google Shape;96;p18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19050" tIns="19050" rIns="19050" bIns="1905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A6779"/>
              </a:buClr>
              <a:buSzPts val="200"/>
              <a:buFont typeface="Arial"/>
              <a:buNone/>
            </a:pPr>
            <a:fld id="{00000000-1234-1234-1234-123412341234}" type="slidenum">
              <a:rPr lang="en" sz="800" b="0" i="0" u="none" strike="noStrike" cap="none">
                <a:solidFill>
                  <a:srgbClr val="1A6779"/>
                </a:solidFill>
                <a:latin typeface="Arial"/>
                <a:ea typeface="Arial"/>
                <a:cs typeface="Arial"/>
                <a:sym typeface="Arial"/>
              </a:rPr>
              <a:t>6</a:t>
            </a:fld>
            <a:endParaRPr sz="800" b="0" i="0" u="none" strike="noStrike" cap="none">
              <a:solidFill>
                <a:srgbClr val="1A677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7" name="Google Shape;97;p18"/>
          <p:cNvSpPr txBox="1"/>
          <p:nvPr/>
        </p:nvSpPr>
        <p:spPr>
          <a:xfrm>
            <a:off x="375918" y="240996"/>
            <a:ext cx="7773900" cy="55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050" tIns="19050" rIns="19050" bIns="19050" anchor="t" anchorCtr="0">
            <a:noAutofit/>
          </a:bodyPr>
          <a:lstStyle/>
          <a:p>
            <a:pPr marL="0" marR="0" lvl="0" indent="0" algn="l" rtl="0">
              <a:lnSpc>
                <a:spcPct val="143750"/>
              </a:lnSpc>
              <a:spcBef>
                <a:spcPts val="0"/>
              </a:spcBef>
              <a:spcAft>
                <a:spcPts val="0"/>
              </a:spcAft>
              <a:buClr>
                <a:srgbClr val="1A6779"/>
              </a:buClr>
              <a:buSzPts val="800"/>
              <a:buFont typeface="Arial"/>
              <a:buNone/>
            </a:pPr>
            <a:r>
              <a:rPr lang="en" sz="3000" b="1" i="0" u="none" strike="noStrike" cap="none" dirty="0">
                <a:solidFill>
                  <a:srgbClr val="1A6779"/>
                </a:solidFill>
                <a:latin typeface="Arial"/>
                <a:ea typeface="Arial"/>
                <a:cs typeface="Arial"/>
                <a:sym typeface="Arial"/>
              </a:rPr>
              <a:t>IATI Data Use Fund</a:t>
            </a:r>
            <a:endParaRPr sz="3000" b="1" i="0" u="none" strike="noStrike" cap="none" dirty="0">
              <a:solidFill>
                <a:srgbClr val="1A677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ED0ABE57-8873-474B-99B7-5556F898C034}"/>
              </a:ext>
            </a:extLst>
          </p:cNvPr>
          <p:cNvSpPr/>
          <p:nvPr/>
        </p:nvSpPr>
        <p:spPr>
          <a:xfrm>
            <a:off x="3092824" y="4734076"/>
            <a:ext cx="3460376" cy="29279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5439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21"/>
          <p:cNvSpPr txBox="1">
            <a:spLocks noGrp="1"/>
          </p:cNvSpPr>
          <p:nvPr>
            <p:ph type="sldNum" idx="12"/>
          </p:nvPr>
        </p:nvSpPr>
        <p:spPr>
          <a:xfrm>
            <a:off x="8597433" y="4781233"/>
            <a:ext cx="95700" cy="14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050" tIns="19050" rIns="19050" bIns="1905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A6779"/>
              </a:buClr>
              <a:buSzPts val="200"/>
              <a:buFont typeface="Arial"/>
              <a:buNone/>
            </a:pPr>
            <a:fld id="{00000000-1234-1234-1234-123412341234}" type="slidenum">
              <a:rPr lang="en" sz="800" b="0" i="0" u="none" strike="noStrike" cap="none">
                <a:solidFill>
                  <a:srgbClr val="1A6779"/>
                </a:solidFill>
                <a:latin typeface="Arial"/>
                <a:ea typeface="Arial"/>
                <a:cs typeface="Arial"/>
                <a:sym typeface="Arial"/>
              </a:rPr>
              <a:t>7</a:t>
            </a:fld>
            <a:endParaRPr sz="800" b="0" i="0" u="none" strike="noStrike" cap="none">
              <a:solidFill>
                <a:srgbClr val="1A677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3" name="Google Shape;133;p21"/>
          <p:cNvSpPr txBox="1"/>
          <p:nvPr/>
        </p:nvSpPr>
        <p:spPr>
          <a:xfrm>
            <a:off x="375918" y="240996"/>
            <a:ext cx="7773900" cy="55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050" tIns="19050" rIns="19050" bIns="19050" anchor="t" anchorCtr="0">
            <a:noAutofit/>
          </a:bodyPr>
          <a:lstStyle/>
          <a:p>
            <a:pPr marL="0" marR="0" lvl="0" indent="0" algn="l" rtl="0">
              <a:lnSpc>
                <a:spcPct val="143750"/>
              </a:lnSpc>
              <a:spcBef>
                <a:spcPts val="0"/>
              </a:spcBef>
              <a:spcAft>
                <a:spcPts val="0"/>
              </a:spcAft>
              <a:buClr>
                <a:srgbClr val="1A6779"/>
              </a:buClr>
              <a:buSzPts val="800"/>
              <a:buFont typeface="Arial"/>
              <a:buNone/>
            </a:pPr>
            <a:r>
              <a:rPr lang="en" sz="3000" b="1">
                <a:solidFill>
                  <a:srgbClr val="1A6779"/>
                </a:solidFill>
              </a:rPr>
              <a:t>DUF Challenges and Contracting</a:t>
            </a:r>
            <a:endParaRPr sz="3000" b="1" i="0" u="none" strike="noStrike" cap="none">
              <a:solidFill>
                <a:srgbClr val="1A677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134" name="Google Shape;134;p21"/>
          <p:cNvGraphicFramePr/>
          <p:nvPr>
            <p:extLst>
              <p:ext uri="{D42A27DB-BD31-4B8C-83A1-F6EECF244321}">
                <p14:modId xmlns:p14="http://schemas.microsoft.com/office/powerpoint/2010/main" val="1627527814"/>
              </p:ext>
            </p:extLst>
          </p:nvPr>
        </p:nvGraphicFramePr>
        <p:xfrm>
          <a:off x="425208" y="903801"/>
          <a:ext cx="8267925" cy="3855570"/>
        </p:xfrm>
        <a:graphic>
          <a:graphicData uri="http://schemas.openxmlformats.org/drawingml/2006/table">
            <a:tbl>
              <a:tblPr>
                <a:noFill/>
                <a:tableStyleId>{4173A1CB-F8D4-4959-8702-76B924A54F9A}</a:tableStyleId>
              </a:tblPr>
              <a:tblGrid>
                <a:gridCol w="42553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12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Outcome</a:t>
                      </a:r>
                      <a:endParaRPr sz="1200"/>
                    </a:p>
                  </a:txBody>
                  <a:tcPr marL="91425" marR="91425" marT="91425" marB="91425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Status</a:t>
                      </a:r>
                      <a:endParaRPr sz="1200"/>
                    </a:p>
                  </a:txBody>
                  <a:tcPr marL="91425" marR="91425" marT="91425" marB="91425"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highlight>
                            <a:srgbClr val="FFFFFF"/>
                          </a:highlight>
                        </a:rPr>
                        <a:t>1: Raise awareness of IATI as a source of aid data and and develop a common understanding of the priority needs of different user groups.</a:t>
                      </a:r>
                      <a:endParaRPr sz="12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dirty="0"/>
                        <a:t>2 activities completed:</a:t>
                      </a:r>
                      <a:endParaRPr sz="1200" dirty="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dirty="0"/>
                        <a:t>Innovative approaches to raise awareness and data use:</a:t>
                      </a:r>
                      <a:endParaRPr sz="1200" dirty="0"/>
                    </a:p>
                    <a:p>
                      <a:pPr marL="457200" lvl="0" indent="-3048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Char char="➢"/>
                      </a:pPr>
                      <a:r>
                        <a:rPr lang="en" sz="1200" dirty="0"/>
                        <a:t>Uganda (Oxfam America)</a:t>
                      </a:r>
                      <a:endParaRPr sz="1200" dirty="0"/>
                    </a:p>
                    <a:p>
                      <a:pPr marL="457200" lvl="0" indent="-3048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Char char="➢"/>
                      </a:pPr>
                      <a:r>
                        <a:rPr lang="en" sz="1200" dirty="0"/>
                        <a:t>Ghana (Africa Open Data)</a:t>
                      </a:r>
                      <a:endParaRPr sz="1200" dirty="0"/>
                    </a:p>
                  </a:txBody>
                  <a:tcPr marL="91425" marR="91425" marT="91425" marB="91425">
                    <a:solidFill>
                      <a:srgbClr val="00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</a:rPr>
                        <a:t>2: Improve data quality and usability in order to assure users of its reliability, including through the development of feedback mechanisms.</a:t>
                      </a:r>
                      <a:endParaRPr sz="1200">
                        <a:solidFill>
                          <a:schemeClr val="dk1"/>
                        </a:solidFill>
                        <a:highlight>
                          <a:srgbClr val="FFFFFF"/>
                        </a:highlight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dirty="0"/>
                        <a:t>1 activity about to start:</a:t>
                      </a:r>
                      <a:endParaRPr sz="1200" dirty="0"/>
                    </a:p>
                    <a:p>
                      <a:pPr marL="457200" lvl="0" indent="-3048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Char char="➢"/>
                      </a:pPr>
                      <a:r>
                        <a:rPr lang="en" sz="1200" dirty="0"/>
                        <a:t>User research on user-publisher feedback loops (Young Innovations)</a:t>
                      </a:r>
                      <a:endParaRPr sz="1200" dirty="0"/>
                    </a:p>
                  </a:txBody>
                  <a:tcPr marL="91425" marR="91425" marT="91425" marB="91425"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highlight>
                            <a:srgbClr val="FFFFFF"/>
                          </a:highlight>
                        </a:rPr>
                        <a:t>3: Improve existing tools and develop new, user-friendly tools that help multiple actors access and use IATI data</a:t>
                      </a:r>
                      <a:endParaRPr sz="1200">
                        <a:solidFill>
                          <a:schemeClr val="dk1"/>
                        </a:solidFill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dirty="0"/>
                        <a:t>1 activity completed:</a:t>
                      </a:r>
                      <a:endParaRPr sz="1200" dirty="0"/>
                    </a:p>
                    <a:p>
                      <a:pPr marL="457200" lvl="0" indent="-3048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Char char="➢"/>
                      </a:pPr>
                      <a:r>
                        <a:rPr lang="en" sz="1200" dirty="0"/>
                        <a:t>“IATI tool guide” (Development Gateway)</a:t>
                      </a:r>
                      <a:endParaRPr sz="1200" dirty="0"/>
                    </a:p>
                  </a:txBody>
                  <a:tcPr marL="91425" marR="91425" marT="91425" marB="91425">
                    <a:solidFill>
                      <a:srgbClr val="00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highlight>
                            <a:srgbClr val="FFFFFF"/>
                          </a:highlight>
                        </a:rPr>
                        <a:t>4: Improve guidance, training and support for specific user groups.</a:t>
                      </a:r>
                      <a:endParaRPr sz="1200">
                        <a:solidFill>
                          <a:schemeClr val="dk1"/>
                        </a:solidFill>
                        <a:highlight>
                          <a:srgbClr val="FFFFFF"/>
                        </a:highlight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dirty="0"/>
                        <a:t>No </a:t>
                      </a:r>
                      <a:r>
                        <a:rPr lang="en" sz="1200" dirty="0" err="1"/>
                        <a:t>RfPs</a:t>
                      </a:r>
                      <a:r>
                        <a:rPr lang="en" sz="1200" dirty="0"/>
                        <a:t> developed yet – waiting for new datastore to be in place</a:t>
                      </a:r>
                      <a:endParaRPr sz="1200" dirty="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dirty="0">
                          <a:solidFill>
                            <a:schemeClr val="dk1"/>
                          </a:solidFill>
                          <a:highlight>
                            <a:srgbClr val="FFFFFF"/>
                          </a:highlight>
                        </a:rPr>
                        <a:t>5: Promote integration of IATI data into partner country aid systems and processes.</a:t>
                      </a:r>
                      <a:endParaRPr sz="1200" dirty="0">
                        <a:solidFill>
                          <a:schemeClr val="dk1"/>
                        </a:solidFill>
                        <a:highlight>
                          <a:srgbClr val="FFFFFF"/>
                        </a:highlight>
                      </a:endParaRPr>
                    </a:p>
                  </a:txBody>
                  <a:tcPr marL="91425" marR="91425" marT="91425" marB="9142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dirty="0"/>
                        <a:t>1 activity completed:</a:t>
                      </a:r>
                      <a:endParaRPr sz="1200" dirty="0"/>
                    </a:p>
                    <a:p>
                      <a:pPr marL="457200" lvl="0" indent="-3048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Char char="➢"/>
                      </a:pPr>
                      <a:r>
                        <a:rPr lang="en" sz="1200" dirty="0"/>
                        <a:t>IATI-AIMS integration – Senegal (Development Gateway)</a:t>
                      </a:r>
                      <a:endParaRPr sz="1200" dirty="0"/>
                    </a:p>
                  </a:txBody>
                  <a:tcPr marL="91425" marR="91425" marT="91425" marB="91425">
                    <a:solidFill>
                      <a:srgbClr val="00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15C86503-5F8F-DD4F-9257-C5F40F28AB1A}"/>
              </a:ext>
            </a:extLst>
          </p:cNvPr>
          <p:cNvSpPr/>
          <p:nvPr/>
        </p:nvSpPr>
        <p:spPr>
          <a:xfrm>
            <a:off x="3092824" y="4769936"/>
            <a:ext cx="3460376" cy="29279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24"/>
          <p:cNvSpPr txBox="1"/>
          <p:nvPr/>
        </p:nvSpPr>
        <p:spPr>
          <a:xfrm>
            <a:off x="1104299" y="654424"/>
            <a:ext cx="7645253" cy="40251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 dirty="0"/>
              <a:t>Questions: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" sz="3000" dirty="0"/>
          </a:p>
          <a:p>
            <a:pPr marL="457200" lvl="0" indent="-45720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" sz="2400" dirty="0"/>
              <a:t>What should the Task Force focus on besides the DUF?</a:t>
            </a:r>
          </a:p>
          <a:p>
            <a:pPr marL="457200" lvl="0" indent="-45720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" sz="2400" dirty="0"/>
              <a:t>What are your expectations regarding the DUF?</a:t>
            </a:r>
          </a:p>
          <a:p>
            <a:pPr marL="457200" lvl="0" indent="-45720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" sz="2400" dirty="0"/>
              <a:t>What could we do better in order to serve the IATI community better?</a:t>
            </a:r>
            <a:endParaRPr sz="2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1008</TotalTime>
  <Words>771</Words>
  <Application>Microsoft Office PowerPoint</Application>
  <PresentationFormat>On-screen Show (16:9)</PresentationFormat>
  <Paragraphs>104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Helvetica Neue</vt:lpstr>
      <vt:lpstr>Helvetica Neue Light</vt:lpstr>
      <vt:lpstr>Simple Light</vt:lpstr>
      <vt:lpstr>White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Jahnvi Dave</dc:creator>
  <cp:lastModifiedBy>Jahnvi Dave</cp:lastModifiedBy>
  <cp:revision>10</cp:revision>
  <dcterms:modified xsi:type="dcterms:W3CDTF">2018-11-15T11:08:26Z</dcterms:modified>
</cp:coreProperties>
</file>