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7" r:id="rId3"/>
    <p:sldId id="308" r:id="rId4"/>
    <p:sldId id="310" r:id="rId5"/>
    <p:sldId id="322" r:id="rId6"/>
    <p:sldId id="323" r:id="rId7"/>
    <p:sldId id="324" r:id="rId8"/>
    <p:sldId id="325" r:id="rId9"/>
    <p:sldId id="316" r:id="rId1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99FF"/>
    <a:srgbClr val="DDDDDD"/>
    <a:srgbClr val="333333"/>
    <a:srgbClr val="4D4D4D"/>
    <a:srgbClr val="B2B2B2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8" autoAdjust="0"/>
    <p:restoredTop sz="77167" autoAdjust="0"/>
  </p:normalViewPr>
  <p:slideViewPr>
    <p:cSldViewPr>
      <p:cViewPr>
        <p:scale>
          <a:sx n="75" d="100"/>
          <a:sy n="75" d="100"/>
        </p:scale>
        <p:origin x="-810" y="-192"/>
      </p:cViewPr>
      <p:guideLst>
        <p:guide orient="horz" pos="754"/>
        <p:guide orient="horz" pos="4020"/>
        <p:guide orient="horz" pos="618"/>
        <p:guide pos="158"/>
        <p:guide pos="3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8B9EA302-F42C-42B7-819E-8F10FB6EE8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0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fld id="{100246C5-EDD5-4FE1-BE98-338A95DD50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80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46C5-EDD5-4FE1-BE98-338A95DD50C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71F0B-F597-4948-B5E5-8BB5A07BED0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AE793-D69B-4784-989E-506BB9F85F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6EB93-9898-47D4-9295-CB0A0D879BD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84510-1046-4A01-B33B-613B9D2A2F6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84510-1046-4A01-B33B-613B9D2A2F6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84510-1046-4A01-B33B-613B9D2A2F6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46C5-EDD5-4FE1-BE98-338A95DD50C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DE082-D5EA-4B8B-A14B-93CD585309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F49B2-FF9A-47AC-A541-57A9ACE4F9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5BD4-7DA9-4243-9F9A-AD437C925A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985F9-26A5-432D-B7B4-93E381418D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5977F-E8AC-4ABB-B4AE-F7FA79C977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636E4-1E81-4DC1-9C95-13363EC26B5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9EDBF-D245-4A65-BF32-14366037C0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45057-9A6D-4E09-9AE8-9F682B8E2B3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3CFFB-CAFE-4E6F-8F41-826E9119A4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B57AA-8526-45A6-A391-52ACD3B571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6D88E-6EDE-4932-ACFF-C0C0C6DCB4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b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7974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fld id="{EAA68673-3F16-4790-A520-D0D4B1B36CFE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2" name="Picture 8" descr="multilanguage_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8538" y="6453188"/>
            <a:ext cx="4824412" cy="2841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lobalfund.org/en/performancebasedfunding/methodolog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701800"/>
            <a:ext cx="8207375" cy="2519363"/>
          </a:xfrm>
          <a:noFill/>
          <a:ln/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CH" sz="6000" b="1" dirty="0"/>
              <a:t>Performance Web</a:t>
            </a:r>
          </a:p>
          <a:p>
            <a:pPr algn="l">
              <a:spcBef>
                <a:spcPct val="0"/>
              </a:spcBef>
            </a:pPr>
            <a:r>
              <a:rPr lang="fr-CH" b="1" dirty="0"/>
              <a:t>The Global Fund’s New Online Grant Portfolio</a:t>
            </a: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437063"/>
            <a:ext cx="3779837" cy="12350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075239" y="214290"/>
            <a:ext cx="3854479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36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3600" b="1" dirty="0"/>
              <a:t>Performance Web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2400" b="1" dirty="0"/>
              <a:t>Phase I </a:t>
            </a:r>
            <a:r>
              <a:rPr lang="fr-CH" sz="2400" b="1" dirty="0" smtClean="0"/>
              <a:t>– Information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1400" b="1" dirty="0" smtClean="0">
                <a:solidFill>
                  <a:srgbClr val="FF0000"/>
                </a:solidFill>
              </a:rPr>
              <a:t>http://www.theglobalfund.org/en/performance/</a:t>
            </a:r>
            <a:endParaRPr lang="en-US" sz="1800" b="1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800" b="1" dirty="0" smtClean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 smtClean="0"/>
              <a:t>Sets </a:t>
            </a:r>
            <a:r>
              <a:rPr lang="en-US" sz="1800" b="1" dirty="0"/>
              <a:t>the context of performance-based funding and provides detailed information on the model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8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Provide detailed information on Global Fund and Grant Portfolio Performance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8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Access to critical descriptive text and performance data by partners and implementers worldwide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8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Make Monitoring and Evaluation tools, guidelines and assessments more accessible</a:t>
            </a:r>
          </a:p>
          <a:p>
            <a:pPr>
              <a:lnSpc>
                <a:spcPct val="70000"/>
              </a:lnSpc>
              <a:buClr>
                <a:schemeClr val="tx1"/>
              </a:buClr>
              <a:buFontTx/>
              <a:buNone/>
            </a:pPr>
            <a:endParaRPr lang="en-US" sz="2000" b="1" u="sng" dirty="0"/>
          </a:p>
          <a:p>
            <a:pPr>
              <a:lnSpc>
                <a:spcPct val="70000"/>
              </a:lnSpc>
              <a:buClr>
                <a:schemeClr val="tx1"/>
              </a:buClr>
              <a:buFontTx/>
              <a:buNone/>
            </a:pPr>
            <a:r>
              <a:rPr lang="en-US" sz="2000" b="1" u="sng" dirty="0"/>
              <a:t>Launched September 2009</a:t>
            </a:r>
          </a:p>
        </p:txBody>
      </p:sp>
      <p:pic>
        <p:nvPicPr>
          <p:cNvPr id="102405" name="Picture 5" descr="ScreenShot9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71480"/>
            <a:ext cx="4310062" cy="54086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5041931" y="27004"/>
            <a:ext cx="38877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36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3600" b="1" dirty="0" smtClean="0"/>
              <a:t>Performance </a:t>
            </a:r>
            <a:r>
              <a:rPr lang="fr-CH" sz="3600" b="1" dirty="0"/>
              <a:t>Web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2400" b="1" dirty="0"/>
              <a:t>Phase II – Grant </a:t>
            </a:r>
            <a:r>
              <a:rPr lang="fr-CH" sz="2400" b="1" dirty="0" smtClean="0"/>
              <a:t>Portfolio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24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1400" b="1" dirty="0" smtClean="0">
                <a:solidFill>
                  <a:srgbClr val="FF0000"/>
                </a:solidFill>
              </a:rPr>
              <a:t>http://portfolio.theglobalfund.org</a:t>
            </a:r>
            <a:endParaRPr lang="fr-CH" sz="1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1800" b="1" dirty="0" smtClean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20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fr-CH" sz="1800" b="1" dirty="0"/>
              <a:t>Key Objectives:</a:t>
            </a:r>
            <a:endParaRPr lang="en-US" sz="18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800" b="1" dirty="0"/>
              <a:t>Radically increase transparency and accountability of Global Fund financing and achievements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800" b="1" dirty="0"/>
              <a:t>Communicate global results and breakdowns by regions, countries and grants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800" b="1" dirty="0"/>
              <a:t>Provide direct access to comprehensive and up-to-date information of the latest programmatic, financial and performance data</a:t>
            </a:r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1800" b="1" dirty="0"/>
              <a:t>Direct stakeholders to key performance information on grants</a:t>
            </a:r>
          </a:p>
          <a:p>
            <a:pPr>
              <a:buClr>
                <a:schemeClr val="tx1"/>
              </a:buClr>
              <a:buFontTx/>
              <a:buNone/>
            </a:pPr>
            <a:endParaRPr lang="fr-CH" sz="1800" dirty="0"/>
          </a:p>
        </p:txBody>
      </p:sp>
      <p:pic>
        <p:nvPicPr>
          <p:cNvPr id="104452" name="Picture 4" descr="ScreenShot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571480"/>
            <a:ext cx="4321175" cy="53959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5041931" y="-187310"/>
            <a:ext cx="3887787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36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48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4800" b="1" dirty="0"/>
              <a:t>New</a:t>
            </a:r>
            <a:endParaRPr lang="fr-CH" sz="3600" b="1" dirty="0"/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fr-CH" sz="3600" b="1" dirty="0"/>
              <a:t>Grant Portfolio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fr-CH" sz="2400" b="1" dirty="0"/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Re-engineered content, structure and functionalities of the Grant Portfolio</a:t>
            </a:r>
          </a:p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sz="1800" b="1" dirty="0"/>
              <a:t> </a:t>
            </a:r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/>
              <a:t>Upgraded Country and Grant pages </a:t>
            </a:r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/>
              <a:t>New Regional pages</a:t>
            </a:r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endParaRPr lang="en-US" sz="1800" b="1" dirty="0"/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/>
              <a:t>Extensive (visual) data on all individual Grants and their Performance</a:t>
            </a:r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endParaRPr lang="fr-CH" sz="1800" b="1" dirty="0"/>
          </a:p>
          <a:p>
            <a:pPr marL="342900" indent="-34290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sz="1800" b="1" dirty="0"/>
              <a:t>Advanced Search and Reporting functionalities </a:t>
            </a:r>
            <a:endParaRPr lang="fr-CH" sz="1800" b="1" dirty="0"/>
          </a:p>
          <a:p>
            <a:pPr>
              <a:buClr>
                <a:schemeClr val="tx1"/>
              </a:buClr>
              <a:buFontTx/>
              <a:buNone/>
            </a:pPr>
            <a:endParaRPr lang="fr-CH" sz="1800" dirty="0"/>
          </a:p>
          <a:p>
            <a:pPr>
              <a:buClr>
                <a:schemeClr val="tx1"/>
              </a:buClr>
              <a:buFontTx/>
              <a:buNone/>
            </a:pPr>
            <a:endParaRPr lang="en-US" sz="1800" dirty="0"/>
          </a:p>
        </p:txBody>
      </p:sp>
      <p:pic>
        <p:nvPicPr>
          <p:cNvPr id="112644" name="Picture 4" descr="ScreenShot9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42918"/>
            <a:ext cx="3139796" cy="4033844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12645" name="Picture 5" descr="ScreenShot9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1142984"/>
            <a:ext cx="3152589" cy="395998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12646" name="Picture 6" descr="ScreenShot9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3824" y="1643050"/>
            <a:ext cx="3178175" cy="446563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975"/>
            <a:ext cx="8229600" cy="1143000"/>
          </a:xfrm>
        </p:spPr>
        <p:txBody>
          <a:bodyPr/>
          <a:lstStyle/>
          <a:p>
            <a:r>
              <a:rPr lang="fr-CH" dirty="0" smtClean="0"/>
              <a:t>Afghanistan</a:t>
            </a:r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9336" t="32227" r="20312" b="5517"/>
          <a:stretch>
            <a:fillRect/>
          </a:stretch>
        </p:blipFill>
        <p:spPr bwMode="auto">
          <a:xfrm>
            <a:off x="251520" y="1124744"/>
            <a:ext cx="5644752" cy="5256584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6228184" y="888832"/>
            <a:ext cx="2520280" cy="515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Overview of grants 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en-US" sz="1800" b="1" dirty="0"/>
              <a:t> </a:t>
            </a:r>
            <a:r>
              <a:rPr lang="en-US" sz="1800" b="1" dirty="0" smtClean="0"/>
              <a:t>Grant type, title and grant number</a:t>
            </a:r>
          </a:p>
          <a:p>
            <a:r>
              <a:rPr lang="en-US" sz="1800" b="1" dirty="0"/>
              <a:t> N</a:t>
            </a:r>
            <a:r>
              <a:rPr lang="en-US" sz="1800" b="1" dirty="0" smtClean="0"/>
              <a:t>ame of principal recipient of funding</a:t>
            </a:r>
          </a:p>
          <a:p>
            <a:r>
              <a:rPr lang="en-US" sz="1800" b="1" dirty="0" smtClean="0"/>
              <a:t> Signed grant agreement amount</a:t>
            </a:r>
          </a:p>
          <a:p>
            <a:r>
              <a:rPr lang="en-US" sz="1800" b="1" dirty="0" smtClean="0"/>
              <a:t> Status of implementation</a:t>
            </a:r>
          </a:p>
          <a:p>
            <a:r>
              <a:rPr lang="en-US" sz="1800" b="1" dirty="0" smtClean="0"/>
              <a:t> Performance rating (based on </a:t>
            </a:r>
            <a:r>
              <a:rPr lang="en-US" sz="1800" b="1" dirty="0" smtClean="0">
                <a:hlinkClick r:id="rId4"/>
              </a:rPr>
              <a:t>Global Fund methodology</a:t>
            </a:r>
            <a:r>
              <a:rPr lang="en-US" sz="1800" b="1" dirty="0" smtClean="0"/>
              <a:t>)</a:t>
            </a:r>
          </a:p>
          <a:p>
            <a:endParaRPr lang="en-GB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975"/>
            <a:ext cx="8229600" cy="1143000"/>
          </a:xfrm>
        </p:spPr>
        <p:txBody>
          <a:bodyPr/>
          <a:lstStyle/>
          <a:p>
            <a:r>
              <a:rPr lang="fr-CH" dirty="0" smtClean="0"/>
              <a:t>Afghanistan</a:t>
            </a:r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9336" t="12272" r="19726" b="4785"/>
          <a:stretch>
            <a:fillRect/>
          </a:stretch>
        </p:blipFill>
        <p:spPr bwMode="auto">
          <a:xfrm>
            <a:off x="250825" y="980729"/>
            <a:ext cx="4779034" cy="4536503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228184" y="980728"/>
            <a:ext cx="2808312" cy="5244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Grant details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en-US" sz="1800" dirty="0"/>
              <a:t> </a:t>
            </a:r>
            <a:r>
              <a:rPr lang="en-US" sz="1800" b="1" dirty="0"/>
              <a:t>G</a:t>
            </a:r>
            <a:r>
              <a:rPr lang="en-US" sz="1800" b="1" dirty="0" smtClean="0"/>
              <a:t>rant summary and </a:t>
            </a:r>
            <a:r>
              <a:rPr lang="en-US" sz="1800" b="1" dirty="0" err="1" smtClean="0"/>
              <a:t>programme</a:t>
            </a:r>
            <a:r>
              <a:rPr lang="en-US" sz="1800" b="1" dirty="0" smtClean="0"/>
              <a:t> areas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Financial details, grant dates, status, last disbursement </a:t>
            </a:r>
          </a:p>
          <a:p>
            <a:r>
              <a:rPr lang="en-US" sz="1800" b="1" dirty="0" smtClean="0"/>
              <a:t> Contact details with names, address, phone number, email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Grant documents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Grant </a:t>
            </a:r>
            <a:r>
              <a:rPr lang="en-US" sz="1800" b="1" dirty="0"/>
              <a:t>performance and financial overview</a:t>
            </a:r>
          </a:p>
          <a:p>
            <a:r>
              <a:rPr lang="en-US" sz="1800" b="1" dirty="0"/>
              <a:t> Link to performance indicators and results</a:t>
            </a:r>
            <a:endParaRPr lang="en-GB" sz="1800" b="1" dirty="0"/>
          </a:p>
          <a:p>
            <a:endParaRPr lang="en-US" sz="1800" b="1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17578" t="19775" r="40049" b="17348"/>
          <a:stretch>
            <a:fillRect/>
          </a:stretch>
        </p:blipFill>
        <p:spPr bwMode="auto">
          <a:xfrm>
            <a:off x="1403648" y="1628799"/>
            <a:ext cx="4608512" cy="461105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3975"/>
            <a:ext cx="8229600" cy="1143000"/>
          </a:xfrm>
        </p:spPr>
        <p:txBody>
          <a:bodyPr/>
          <a:lstStyle/>
          <a:p>
            <a:r>
              <a:rPr lang="fr-CH" dirty="0" smtClean="0"/>
              <a:t>Afghanistan</a:t>
            </a:r>
            <a:endParaRPr lang="fr-CH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55576" y="1412776"/>
            <a:ext cx="3960440" cy="3312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27584" y="1484784"/>
            <a:ext cx="3744416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3337" r="20155" b="2628"/>
          <a:stretch/>
        </p:blipFill>
        <p:spPr bwMode="auto">
          <a:xfrm>
            <a:off x="179512" y="1031109"/>
            <a:ext cx="5472608" cy="5154823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796136" y="1024089"/>
            <a:ext cx="324036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Results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smtClean="0"/>
              <a:t> Performance indicators </a:t>
            </a:r>
          </a:p>
          <a:p>
            <a:r>
              <a:rPr lang="en-US" sz="1800" b="1" dirty="0" smtClean="0"/>
              <a:t> Targets with dates and values</a:t>
            </a:r>
          </a:p>
          <a:p>
            <a:r>
              <a:rPr lang="en-US" sz="1800" b="1" dirty="0"/>
              <a:t> R</a:t>
            </a:r>
            <a:r>
              <a:rPr lang="en-US" sz="1800" b="1" dirty="0" smtClean="0"/>
              <a:t>esults with dates and values</a:t>
            </a:r>
          </a:p>
          <a:p>
            <a:r>
              <a:rPr lang="en-US" sz="1800" b="1" dirty="0"/>
              <a:t> </a:t>
            </a:r>
            <a:r>
              <a:rPr lang="en-US" sz="1800" b="1" dirty="0" smtClean="0"/>
              <a:t>Aggregate performance rating</a:t>
            </a:r>
            <a:endParaRPr lang="en-GB" sz="18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aid effectiveness</a:t>
            </a:r>
            <a:endParaRPr lang="en-GB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008063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97171"/>
              </p:ext>
            </p:extLst>
          </p:nvPr>
        </p:nvGraphicFramePr>
        <p:xfrm>
          <a:off x="611560" y="1177156"/>
          <a:ext cx="5299992" cy="5340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23074"/>
                <a:gridCol w="1805492"/>
                <a:gridCol w="609472"/>
                <a:gridCol w="438879"/>
                <a:gridCol w="465933"/>
                <a:gridCol w="757142"/>
              </a:tblGrid>
              <a:tr h="1048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Paris Declaration principle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Global Fund Aid Effectiveness Scorecard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 result (n=8)</a:t>
                      </a:r>
                      <a:r>
                        <a:rPr lang="en-US" sz="1000" baseline="30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2008 portfolio results (n=102)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2010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target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Progress in relation 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 2010 target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591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Ownership &amp; alignment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recorded in national budgets*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48%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32%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85%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lagging behind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Grants aligned with country cycles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85%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76%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nearly met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using public financial management systems*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78%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46%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59%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using national procurement systems*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92%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89%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55%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 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Countries with parallel implementation units*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&lt; 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is predictable &amp; untied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Ratio of actual versus expected disbursements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107%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102%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95%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15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recorded as scheduled*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46%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28%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60%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on-track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15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Untied aid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Harmonization with partners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Aid provided in support for program-based approaches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84%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70%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66%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15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Joint missions with other donors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11%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14%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40%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off-track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15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Joint analytic reports with other donors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45%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30%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50%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on-track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73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Managing for results and accountability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Grants with transparent &amp; monitorable performance frameworks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100%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target met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102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Grants aligned to national monitoring &amp; evaluation systems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80%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75%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Arial"/>
                        </a:rPr>
                        <a:t>90%</a:t>
                      </a:r>
                      <a:endParaRPr lang="en-GB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Arial"/>
                        </a:rPr>
                        <a:t>on-track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144" marR="661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008063" y="1538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84168" y="1196752"/>
            <a:ext cx="3059832" cy="379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Aid effectiveness</a:t>
            </a:r>
          </a:p>
          <a:p>
            <a:pPr>
              <a:buNone/>
            </a:pPr>
            <a:endParaRPr lang="en-US" sz="1800" b="1" dirty="0" smtClean="0"/>
          </a:p>
          <a:p>
            <a:r>
              <a:rPr lang="en-US" sz="1600" b="1" dirty="0"/>
              <a:t> </a:t>
            </a:r>
            <a:r>
              <a:rPr lang="en-US" sz="1600" b="1" dirty="0" smtClean="0"/>
              <a:t>Collected annually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Aggregated to regional level</a:t>
            </a:r>
          </a:p>
          <a:p>
            <a:r>
              <a:rPr lang="en-US" sz="1600" b="1" dirty="0"/>
              <a:t> </a:t>
            </a:r>
            <a:r>
              <a:rPr lang="en-US" sz="1600" b="1" dirty="0" smtClean="0"/>
              <a:t>Used for: </a:t>
            </a:r>
          </a:p>
          <a:p>
            <a:pPr marL="342900" indent="-165100">
              <a:buAutoNum type="arabicParenR"/>
            </a:pPr>
            <a:r>
              <a:rPr lang="en-US" sz="1600" b="1" dirty="0" smtClean="0"/>
              <a:t> results reporting, </a:t>
            </a:r>
          </a:p>
          <a:p>
            <a:pPr marL="342900" indent="-165100">
              <a:buAutoNum type="arabicParenR"/>
            </a:pPr>
            <a:r>
              <a:rPr lang="en-US" sz="1600" b="1" dirty="0" smtClean="0"/>
              <a:t> corporate performance evaluation</a:t>
            </a:r>
          </a:p>
          <a:p>
            <a:pPr marL="342900" indent="-165100">
              <a:buAutoNum type="arabicParenR"/>
            </a:pPr>
            <a:r>
              <a:rPr lang="en-US" sz="1600" b="1" dirty="0" smtClean="0"/>
              <a:t> grant performance assessment</a:t>
            </a:r>
            <a:endParaRPr lang="en-GB" sz="1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Coming up in 2010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Enhanced customization features</a:t>
            </a:r>
          </a:p>
          <a:p>
            <a:r>
              <a:rPr lang="fr-CH" dirty="0"/>
              <a:t>Multiple printer-friendly export formats </a:t>
            </a:r>
            <a:r>
              <a:rPr lang="fr-CH" dirty="0" smtClean="0"/>
              <a:t>for programmatic and financial data  </a:t>
            </a:r>
            <a:r>
              <a:rPr lang="fr-CH" dirty="0"/>
              <a:t>(PDF, Excel)</a:t>
            </a:r>
          </a:p>
          <a:p>
            <a:r>
              <a:rPr lang="fr-CH" dirty="0"/>
              <a:t>Individual data components for use on partners’ sites </a:t>
            </a:r>
            <a:r>
              <a:rPr lang="fr-CH" dirty="0" smtClean="0"/>
              <a:t>(e.g. IATI)</a:t>
            </a:r>
            <a:endParaRPr lang="fr-CH" dirty="0"/>
          </a:p>
          <a:p>
            <a:r>
              <a:rPr lang="fr-CH" dirty="0"/>
              <a:t>Updates &amp; information from partners 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7601</TotalTime>
  <Words>573</Words>
  <Application>Microsoft Office PowerPoint</Application>
  <PresentationFormat>On-screen Show (4:3)</PresentationFormat>
  <Paragraphs>172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Afghanistan</vt:lpstr>
      <vt:lpstr>Afghanistan</vt:lpstr>
      <vt:lpstr>Afghanistan</vt:lpstr>
      <vt:lpstr>Regional aid effectiveness</vt:lpstr>
      <vt:lpstr>Coming up in 2010</vt:lpstr>
    </vt:vector>
  </TitlesOfParts>
  <Company>The Global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Tour</dc:title>
  <dc:creator>John Busch</dc:creator>
  <cp:lastModifiedBy>Gyongyver Eniko Jakab</cp:lastModifiedBy>
  <cp:revision>130</cp:revision>
  <dcterms:created xsi:type="dcterms:W3CDTF">2007-07-31T13:49:51Z</dcterms:created>
  <dcterms:modified xsi:type="dcterms:W3CDTF">2010-10-07T12:23:16Z</dcterms:modified>
</cp:coreProperties>
</file>