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61" r:id="rId3"/>
    <p:sldId id="351" r:id="rId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B97"/>
    <a:srgbClr val="FF483E"/>
    <a:srgbClr val="FF5C3E"/>
    <a:srgbClr val="BBE0E3"/>
    <a:srgbClr val="F2AF00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89520" autoAdjust="0"/>
  </p:normalViewPr>
  <p:slideViewPr>
    <p:cSldViewPr>
      <p:cViewPr>
        <p:scale>
          <a:sx n="66" d="100"/>
          <a:sy n="66" d="100"/>
        </p:scale>
        <p:origin x="-100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88C5D-BBA7-4C8F-BB1B-A57DDA270E6D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03EAA-88A0-4AD3-8635-240975D08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04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0642437A-31EB-43B4-B022-0717BE364F76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670AAF76-4CDF-428B-B361-1D5C6213B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3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0AAF76-4CDF-428B-B361-1D5C6213B4F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0AAF76-4CDF-428B-B361-1D5C6213B4F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6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0AAF76-4CDF-428B-B361-1D5C6213B4F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6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0"/>
            <a:ext cx="5029200" cy="11430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114800"/>
            <a:ext cx="3886200" cy="1752600"/>
          </a:xfrm>
        </p:spPr>
        <p:txBody>
          <a:bodyPr/>
          <a:lstStyle>
            <a:lvl1pPr marL="0" indent="0">
              <a:buFont typeface="Times" pitchFamily="112" charset="0"/>
              <a:buNone/>
              <a:defRPr sz="1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28600"/>
            <a:ext cx="19431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28600"/>
            <a:ext cx="56769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47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Monitoring….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478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Masterfirst slide 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844824"/>
            <a:ext cx="7109792" cy="1656184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</a:rPr>
              <a:t>Update on Monitoring</a:t>
            </a:r>
            <a:endParaRPr lang="en-US" sz="38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33056"/>
            <a:ext cx="7681664" cy="2376264"/>
          </a:xfrm>
        </p:spPr>
        <p:txBody>
          <a:bodyPr/>
          <a:lstStyle/>
          <a:p>
            <a:pPr eaLnBrk="1" hangingPunct="1"/>
            <a:endParaRPr lang="en-GB" sz="2400" dirty="0">
              <a:solidFill>
                <a:schemeClr val="tx1"/>
              </a:solidFill>
            </a:endParaRPr>
          </a:p>
          <a:p>
            <a:pPr eaLnBrk="1" hangingPunct="1"/>
            <a:r>
              <a:rPr lang="en-GB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IATI Steering Committee Meeting</a:t>
            </a: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Copenhagen, 15 October</a:t>
            </a:r>
            <a:endParaRPr lang="fr-FR" sz="24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71656" cy="864096"/>
          </a:xfrm>
        </p:spPr>
        <p:txBody>
          <a:bodyPr/>
          <a:lstStyle/>
          <a:p>
            <a:r>
              <a:rPr lang="en-GB" sz="3200" i="1" dirty="0" smtClean="0">
                <a:solidFill>
                  <a:srgbClr val="FF5C3E"/>
                </a:solidFill>
              </a:rPr>
              <a:t>Strengthening Monitoring Framework and Process</a:t>
            </a:r>
            <a:endParaRPr lang="en-GB" sz="3200" i="1" dirty="0">
              <a:solidFill>
                <a:srgbClr val="FF5C3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87680" cy="5328592"/>
          </a:xfrm>
        </p:spPr>
        <p:txBody>
          <a:bodyPr/>
          <a:lstStyle/>
          <a:p>
            <a:pPr lvl="0">
              <a:spcAft>
                <a:spcPts val="0"/>
              </a:spcAft>
            </a:pPr>
            <a:endParaRPr lang="fr-FR" sz="2400" b="1" dirty="0" smtClean="0">
              <a:solidFill>
                <a:schemeClr val="tx1"/>
              </a:solidFill>
            </a:endParaRPr>
          </a:p>
          <a:p>
            <a:pPr lvl="0">
              <a:spcAft>
                <a:spcPts val="0"/>
              </a:spcAft>
            </a:pPr>
            <a:r>
              <a:rPr lang="fr-FR" sz="2400" b="1" dirty="0" smtClean="0">
                <a:solidFill>
                  <a:schemeClr val="tx1"/>
                </a:solidFill>
              </a:rPr>
              <a:t>A light stock-</a:t>
            </a:r>
            <a:r>
              <a:rPr lang="fr-FR" sz="2400" b="1" dirty="0" err="1" smtClean="0">
                <a:solidFill>
                  <a:schemeClr val="tx1"/>
                </a:solidFill>
              </a:rPr>
              <a:t>take</a:t>
            </a:r>
            <a:r>
              <a:rPr lang="fr-FR" sz="2400" b="1" dirty="0" smtClean="0">
                <a:solidFill>
                  <a:schemeClr val="tx1"/>
                </a:solidFill>
              </a:rPr>
              <a:t>: Compliance to the 2012 agreement</a:t>
            </a:r>
          </a:p>
          <a:p>
            <a:pPr lvl="1">
              <a:spcAft>
                <a:spcPts val="0"/>
              </a:spcAft>
            </a:pPr>
            <a:r>
              <a:rPr lang="fr-FR" sz="2000" dirty="0" err="1" smtClean="0">
                <a:solidFill>
                  <a:schemeClr val="tx1"/>
                </a:solidFill>
              </a:rPr>
              <a:t>Finalising</a:t>
            </a:r>
            <a:r>
              <a:rPr lang="fr-FR" sz="2000" dirty="0" smtClean="0">
                <a:solidFill>
                  <a:schemeClr val="tx1"/>
                </a:solidFill>
              </a:rPr>
              <a:t> the </a:t>
            </a:r>
            <a:r>
              <a:rPr lang="fr-FR" sz="2000" dirty="0" err="1" smtClean="0">
                <a:solidFill>
                  <a:schemeClr val="tx1"/>
                </a:solidFill>
              </a:rPr>
              <a:t>methodology</a:t>
            </a:r>
            <a:r>
              <a:rPr lang="fr-FR" sz="2000" dirty="0" smtClean="0">
                <a:solidFill>
                  <a:schemeClr val="tx1"/>
                </a:solidFill>
              </a:rPr>
              <a:t> for the </a:t>
            </a:r>
            <a:r>
              <a:rPr lang="fr-FR" sz="2000" dirty="0" err="1" smtClean="0">
                <a:solidFill>
                  <a:schemeClr val="tx1"/>
                </a:solidFill>
              </a:rPr>
              <a:t>remaining</a:t>
            </a:r>
            <a:r>
              <a:rPr lang="fr-FR" sz="2000" dirty="0" smtClean="0">
                <a:solidFill>
                  <a:schemeClr val="tx1"/>
                </a:solidFill>
              </a:rPr>
              <a:t> four global pilot </a:t>
            </a:r>
            <a:r>
              <a:rPr lang="fr-FR" sz="2000" dirty="0" err="1" smtClean="0">
                <a:solidFill>
                  <a:schemeClr val="tx1"/>
                </a:solidFill>
              </a:rPr>
              <a:t>indicators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1">
              <a:spcAft>
                <a:spcPts val="0"/>
              </a:spcAft>
            </a:pPr>
            <a:r>
              <a:rPr lang="fr-FR" sz="2000" dirty="0" err="1" smtClean="0">
                <a:solidFill>
                  <a:schemeClr val="tx1"/>
                </a:solidFill>
              </a:rPr>
              <a:t>Reviewing</a:t>
            </a:r>
            <a:r>
              <a:rPr lang="fr-FR" sz="2000" dirty="0" smtClean="0">
                <a:solidFill>
                  <a:schemeClr val="tx1"/>
                </a:solidFill>
              </a:rPr>
              <a:t> feedback, challenges and </a:t>
            </a:r>
            <a:r>
              <a:rPr lang="fr-FR" sz="2000" dirty="0" err="1" smtClean="0">
                <a:solidFill>
                  <a:schemeClr val="tx1"/>
                </a:solidFill>
              </a:rPr>
              <a:t>lessons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around</a:t>
            </a:r>
            <a:r>
              <a:rPr lang="fr-FR" sz="2000" dirty="0" smtClean="0">
                <a:solidFill>
                  <a:schemeClr val="tx1"/>
                </a:solidFill>
              </a:rPr>
              <a:t> the monitoring </a:t>
            </a:r>
            <a:r>
              <a:rPr lang="fr-FR" sz="2000" dirty="0" err="1" smtClean="0">
                <a:solidFill>
                  <a:schemeClr val="tx1"/>
                </a:solidFill>
              </a:rPr>
              <a:t>exercise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1">
              <a:spcAft>
                <a:spcPts val="0"/>
              </a:spcAft>
            </a:pPr>
            <a:endParaRPr lang="fr-FR" sz="2000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fr-FR" sz="2400" b="1" dirty="0" smtClean="0">
                <a:solidFill>
                  <a:schemeClr val="tx1"/>
                </a:solidFill>
              </a:rPr>
              <a:t>A </a:t>
            </a:r>
            <a:r>
              <a:rPr lang="fr-FR" sz="2400" b="1" dirty="0" err="1" smtClean="0">
                <a:solidFill>
                  <a:schemeClr val="tx1"/>
                </a:solidFill>
              </a:rPr>
              <a:t>review</a:t>
            </a:r>
            <a:r>
              <a:rPr lang="fr-FR" sz="2400" b="1" dirty="0" smtClean="0">
                <a:solidFill>
                  <a:schemeClr val="tx1"/>
                </a:solidFill>
              </a:rPr>
              <a:t> to </a:t>
            </a:r>
            <a:r>
              <a:rPr lang="fr-FR" sz="2400" b="1" dirty="0" err="1" smtClean="0">
                <a:solidFill>
                  <a:schemeClr val="tx1"/>
                </a:solidFill>
              </a:rPr>
              <a:t>strengthen</a:t>
            </a:r>
            <a:r>
              <a:rPr lang="fr-FR" sz="2400" b="1" dirty="0" smtClean="0">
                <a:solidFill>
                  <a:schemeClr val="tx1"/>
                </a:solidFill>
              </a:rPr>
              <a:t> the </a:t>
            </a:r>
            <a:r>
              <a:rPr lang="fr-FR" sz="2400" b="1" dirty="0" smtClean="0">
                <a:solidFill>
                  <a:schemeClr val="tx1"/>
                </a:solidFill>
              </a:rPr>
              <a:t>relevance for Post-2015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>
              <a:spcAft>
                <a:spcPts val="0"/>
              </a:spcAft>
            </a:pPr>
            <a:r>
              <a:rPr lang="fr-FR" sz="2000" dirty="0">
                <a:solidFill>
                  <a:schemeClr val="tx1"/>
                </a:solidFill>
              </a:rPr>
              <a:t>Identification of relevant </a:t>
            </a:r>
            <a:r>
              <a:rPr lang="fr-FR" sz="2000" dirty="0" err="1">
                <a:solidFill>
                  <a:schemeClr val="tx1"/>
                </a:solidFill>
              </a:rPr>
              <a:t>existing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indicators</a:t>
            </a:r>
            <a:r>
              <a:rPr lang="fr-FR" sz="2000" dirty="0">
                <a:solidFill>
                  <a:schemeClr val="tx1"/>
                </a:solidFill>
              </a:rPr>
              <a:t> and/or </a:t>
            </a:r>
            <a:r>
              <a:rPr lang="fr-FR" sz="2000" dirty="0" err="1">
                <a:solidFill>
                  <a:schemeClr val="tx1"/>
                </a:solidFill>
              </a:rPr>
              <a:t>additional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indicators</a:t>
            </a:r>
            <a:endParaRPr lang="fr-FR" sz="2000" dirty="0">
              <a:solidFill>
                <a:schemeClr val="tx1"/>
              </a:solidFill>
            </a:endParaRPr>
          </a:p>
          <a:p>
            <a:pPr lvl="1">
              <a:spcAft>
                <a:spcPts val="0"/>
              </a:spcAft>
            </a:pPr>
            <a:r>
              <a:rPr lang="fr-FR" sz="2000" dirty="0" err="1">
                <a:solidFill>
                  <a:schemeClr val="tx1"/>
                </a:solidFill>
              </a:rPr>
              <a:t>Preparation</a:t>
            </a:r>
            <a:r>
              <a:rPr lang="fr-FR" sz="2000" dirty="0">
                <a:solidFill>
                  <a:schemeClr val="tx1"/>
                </a:solidFill>
              </a:rPr>
              <a:t> of a </a:t>
            </a:r>
            <a:r>
              <a:rPr lang="fr-FR" sz="2000" dirty="0" err="1">
                <a:solidFill>
                  <a:schemeClr val="tx1"/>
                </a:solidFill>
              </a:rPr>
              <a:t>refined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monitoring </a:t>
            </a:r>
            <a:r>
              <a:rPr lang="fr-FR" sz="2000" dirty="0" err="1" smtClean="0">
                <a:solidFill>
                  <a:schemeClr val="tx1"/>
                </a:solidFill>
              </a:rPr>
              <a:t>framework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1">
              <a:spcAft>
                <a:spcPts val="0"/>
              </a:spcAft>
            </a:pPr>
            <a:endParaRPr lang="fr-FR" sz="20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fr-FR" sz="2400" b="1" dirty="0" smtClean="0">
                <a:solidFill>
                  <a:schemeClr val="tx1"/>
                </a:solidFill>
              </a:rPr>
              <a:t>Independent </a:t>
            </a:r>
            <a:r>
              <a:rPr lang="fr-FR" sz="2400" b="1" dirty="0" err="1" smtClean="0">
                <a:solidFill>
                  <a:schemeClr val="tx1"/>
                </a:solidFill>
              </a:rPr>
              <a:t>Advisory</a:t>
            </a:r>
            <a:r>
              <a:rPr lang="fr-FR" sz="2400" b="1" dirty="0" smtClean="0">
                <a:solidFill>
                  <a:schemeClr val="tx1"/>
                </a:solidFill>
              </a:rPr>
              <a:t> Group</a:t>
            </a:r>
          </a:p>
          <a:p>
            <a:pPr marL="457200" lvl="1" indent="0">
              <a:spcAft>
                <a:spcPts val="0"/>
              </a:spcAft>
              <a:buNone/>
            </a:pPr>
            <a:endParaRPr lang="fr-FR" sz="2400" b="1" dirty="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602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71656" cy="1143000"/>
          </a:xfrm>
        </p:spPr>
        <p:txBody>
          <a:bodyPr/>
          <a:lstStyle/>
          <a:p>
            <a:r>
              <a:rPr lang="fr-FR" sz="3200" i="1" dirty="0" err="1" smtClean="0">
                <a:solidFill>
                  <a:srgbClr val="FF5C3E"/>
                </a:solidFill>
              </a:rPr>
              <a:t>Transparency</a:t>
            </a:r>
            <a:r>
              <a:rPr lang="fr-FR" sz="3200" i="1" dirty="0" smtClean="0">
                <a:solidFill>
                  <a:srgbClr val="FF5C3E"/>
                </a:solidFill>
              </a:rPr>
              <a:t> </a:t>
            </a:r>
            <a:r>
              <a:rPr lang="fr-FR" sz="3200" i="1" dirty="0" err="1" smtClean="0">
                <a:solidFill>
                  <a:srgbClr val="FF5C3E"/>
                </a:solidFill>
              </a:rPr>
              <a:t>Indicator</a:t>
            </a:r>
            <a:r>
              <a:rPr lang="fr-FR" sz="3200" i="1" dirty="0" smtClean="0">
                <a:solidFill>
                  <a:srgbClr val="FF5C3E"/>
                </a:solidFill>
              </a:rPr>
              <a:t> – </a:t>
            </a:r>
            <a:r>
              <a:rPr lang="fr-FR" sz="3200" i="1" dirty="0" err="1" smtClean="0">
                <a:solidFill>
                  <a:srgbClr val="FF5C3E"/>
                </a:solidFill>
              </a:rPr>
              <a:t>Moving</a:t>
            </a:r>
            <a:r>
              <a:rPr lang="fr-FR" sz="3200" i="1" dirty="0" smtClean="0">
                <a:solidFill>
                  <a:srgbClr val="FF5C3E"/>
                </a:solidFill>
              </a:rPr>
              <a:t> </a:t>
            </a:r>
            <a:r>
              <a:rPr lang="fr-FR" sz="3200" i="1" dirty="0" err="1" smtClean="0">
                <a:solidFill>
                  <a:srgbClr val="FF5C3E"/>
                </a:solidFill>
              </a:rPr>
              <a:t>Forward</a:t>
            </a:r>
            <a:endParaRPr lang="en-GB" sz="3200" i="1" dirty="0">
              <a:solidFill>
                <a:srgbClr val="FF5C3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87680" cy="4933528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</a:pPr>
            <a:r>
              <a:rPr lang="en-GB" sz="2400" u="sng" dirty="0" smtClean="0">
                <a:solidFill>
                  <a:schemeClr val="tx1"/>
                </a:solidFill>
              </a:rPr>
              <a:t>Issues</a:t>
            </a:r>
            <a:r>
              <a:rPr lang="en-GB" sz="2400" u="sng" dirty="0" smtClean="0">
                <a:solidFill>
                  <a:schemeClr val="tx1"/>
                </a:solidFill>
              </a:rPr>
              <a:t>: </a:t>
            </a:r>
            <a:endParaRPr lang="en-GB" sz="2400" u="sng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A </a:t>
            </a:r>
            <a:r>
              <a:rPr lang="en-GB" sz="2400" dirty="0">
                <a:solidFill>
                  <a:schemeClr val="tx1"/>
                </a:solidFill>
              </a:rPr>
              <a:t>revised measurement approach to reporting in three systems (CRS, FSS, and IATI)</a:t>
            </a: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How to assess </a:t>
            </a:r>
            <a:r>
              <a:rPr lang="en-GB" sz="2400" dirty="0" smtClean="0">
                <a:solidFill>
                  <a:schemeClr val="tx1"/>
                </a:solidFill>
              </a:rPr>
              <a:t>quality</a:t>
            </a:r>
            <a:endParaRPr lang="en-GB" sz="2400" dirty="0" smtClean="0">
              <a:solidFill>
                <a:schemeClr val="tx1"/>
              </a:solidFill>
            </a:endParaRPr>
          </a:p>
          <a:p>
            <a:pPr lvl="0">
              <a:spcAft>
                <a:spcPts val="0"/>
              </a:spcAft>
            </a:pPr>
            <a:endParaRPr lang="en-GB" sz="2400" dirty="0">
              <a:solidFill>
                <a:schemeClr val="tx1"/>
              </a:solidFill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Explore differentiate assessment of timeliness, comprehensiveness and forward-looking nature between reporting systems</a:t>
            </a: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2400" u="sng" dirty="0">
                <a:solidFill>
                  <a:schemeClr val="tx1"/>
                </a:solidFill>
              </a:rPr>
              <a:t>Proposed </a:t>
            </a:r>
            <a:r>
              <a:rPr lang="en-GB" sz="2400" u="sng" dirty="0" smtClean="0">
                <a:solidFill>
                  <a:schemeClr val="tx1"/>
                </a:solidFill>
              </a:rPr>
              <a:t>process</a:t>
            </a:r>
          </a:p>
          <a:p>
            <a:pPr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Time-bound technical working group to explore technical recommendation on refinements (compliance) and relevance</a:t>
            </a:r>
          </a:p>
          <a:p>
            <a:pPr marL="0" indent="0">
              <a:spcAft>
                <a:spcPts val="0"/>
              </a:spcAft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lvl="0">
              <a:spcAft>
                <a:spcPts val="0"/>
              </a:spcAft>
            </a:pPr>
            <a:endParaRPr lang="en-GB" sz="2400" dirty="0">
              <a:solidFill>
                <a:schemeClr val="tx1"/>
              </a:solidFill>
            </a:endParaRP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</a:endParaRP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847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EDC_Presentation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6316</TotalTime>
  <Words>131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GPEDC_Presentation_Template</vt:lpstr>
      <vt:lpstr>Update on Monitoring</vt:lpstr>
      <vt:lpstr>Strengthening Monitoring Framework and Process</vt:lpstr>
      <vt:lpstr>Transparency Indicator – Moving Forward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Kilpelainen_H</dc:creator>
  <cp:lastModifiedBy>Yuko Suzuki</cp:lastModifiedBy>
  <cp:revision>331</cp:revision>
  <cp:lastPrinted>2014-10-14T16:03:12Z</cp:lastPrinted>
  <dcterms:created xsi:type="dcterms:W3CDTF">2013-03-21T10:34:35Z</dcterms:created>
  <dcterms:modified xsi:type="dcterms:W3CDTF">2014-10-15T09:23:46Z</dcterms:modified>
</cp:coreProperties>
</file>