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25" r:id="rId1"/>
  </p:sldMasterIdLst>
  <p:notesMasterIdLst>
    <p:notesMasterId r:id="rId13"/>
  </p:notesMasterIdLst>
  <p:sldIdLst>
    <p:sldId id="267" r:id="rId2"/>
    <p:sldId id="271" r:id="rId3"/>
    <p:sldId id="282" r:id="rId4"/>
    <p:sldId id="284" r:id="rId5"/>
    <p:sldId id="272" r:id="rId6"/>
    <p:sldId id="274" r:id="rId7"/>
    <p:sldId id="275" r:id="rId8"/>
    <p:sldId id="277" r:id="rId9"/>
    <p:sldId id="278" r:id="rId10"/>
    <p:sldId id="283" r:id="rId11"/>
    <p:sldId id="279"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191" autoAdjust="0"/>
    <p:restoredTop sz="94660"/>
  </p:normalViewPr>
  <p:slideViewPr>
    <p:cSldViewPr snapToGrid="0">
      <p:cViewPr varScale="1">
        <p:scale>
          <a:sx n="74" d="100"/>
          <a:sy n="74" d="100"/>
        </p:scale>
        <p:origin x="204"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CFE75E-055D-48CA-9E9D-79B407DF5E23}" type="datetimeFigureOut">
              <a:rPr lang="en-US" smtClean="0"/>
              <a:t>10/15/2014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C73BEA-42B1-4256-B1F3-C94ECB139911}" type="slidenum">
              <a:rPr lang="en-US" smtClean="0"/>
              <a:t>‹#›</a:t>
            </a:fld>
            <a:endParaRPr lang="en-US"/>
          </a:p>
        </p:txBody>
      </p:sp>
    </p:spTree>
    <p:extLst>
      <p:ext uri="{BB962C8B-B14F-4D97-AF65-F5344CB8AC3E}">
        <p14:creationId xmlns:p14="http://schemas.microsoft.com/office/powerpoint/2010/main" val="2349102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fr-FR" dirty="0" smtClean="0"/>
          </a:p>
        </p:txBody>
      </p:sp>
      <p:sp>
        <p:nvSpPr>
          <p:cNvPr id="4" name="Slide Number Placeholder 3"/>
          <p:cNvSpPr>
            <a:spLocks noGrp="1"/>
          </p:cNvSpPr>
          <p:nvPr>
            <p:ph type="sldNum" sz="quarter" idx="5"/>
          </p:nvPr>
        </p:nvSpPr>
        <p:spPr/>
        <p:txBody>
          <a:bodyPr/>
          <a:lstStyle/>
          <a:p>
            <a:pPr>
              <a:defRPr/>
            </a:pPr>
            <a:fld id="{68FFFE6C-6A6B-4138-82AD-490B98F2EFE3}" type="slidenum">
              <a:rPr lang="en-US" smtClean="0">
                <a:solidFill>
                  <a:prstClr val="black"/>
                </a:solidFill>
              </a:rPr>
              <a:pPr>
                <a:defRPr/>
              </a:pPr>
              <a:t>1</a:t>
            </a:fld>
            <a:endParaRPr lang="en-US">
              <a:solidFill>
                <a:prstClr val="black"/>
              </a:solidFill>
            </a:endParaRPr>
          </a:p>
        </p:txBody>
      </p:sp>
    </p:spTree>
    <p:extLst>
      <p:ext uri="{BB962C8B-B14F-4D97-AF65-F5344CB8AC3E}">
        <p14:creationId xmlns:p14="http://schemas.microsoft.com/office/powerpoint/2010/main" val="1789906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C316F65E-C0DC-4647-A650-0212A96BFD7F}" type="slidenum">
              <a:rPr lang="en-US" smtClean="0"/>
              <a:pPr>
                <a:defRPr/>
              </a:pPr>
              <a:t>11</a:t>
            </a:fld>
            <a:endParaRPr lang="en-US"/>
          </a:p>
        </p:txBody>
      </p:sp>
    </p:spTree>
    <p:extLst>
      <p:ext uri="{BB962C8B-B14F-4D97-AF65-F5344CB8AC3E}">
        <p14:creationId xmlns:p14="http://schemas.microsoft.com/office/powerpoint/2010/main" val="11033585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0" y="6172200"/>
            <a:ext cx="121920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defRPr/>
            </a:pPr>
            <a:endParaRPr lang="en-US" sz="1800">
              <a:solidFill>
                <a:srgbClr val="FFFFFF"/>
              </a:solidFill>
            </a:endParaRPr>
          </a:p>
        </p:txBody>
      </p:sp>
      <p:sp>
        <p:nvSpPr>
          <p:cNvPr id="5" name="Rectangle 4"/>
          <p:cNvSpPr/>
          <p:nvPr userDrawn="1"/>
        </p:nvSpPr>
        <p:spPr>
          <a:xfrm>
            <a:off x="3454400" y="1371600"/>
            <a:ext cx="8331200" cy="236220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defRPr/>
            </a:pPr>
            <a:endParaRPr lang="en-US" sz="1800">
              <a:solidFill>
                <a:srgbClr val="FFFFFF"/>
              </a:solidFill>
            </a:endParaRPr>
          </a:p>
        </p:txBody>
      </p:sp>
      <p:sp>
        <p:nvSpPr>
          <p:cNvPr id="6" name="Rectangle 5"/>
          <p:cNvSpPr/>
          <p:nvPr userDrawn="1"/>
        </p:nvSpPr>
        <p:spPr>
          <a:xfrm>
            <a:off x="3454400" y="1371600"/>
            <a:ext cx="304800" cy="23622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defRPr/>
            </a:pPr>
            <a:endParaRPr lang="en-US" sz="1800">
              <a:solidFill>
                <a:srgbClr val="FFFFFF"/>
              </a:solidFill>
            </a:endParaRPr>
          </a:p>
        </p:txBody>
      </p:sp>
      <p:sp>
        <p:nvSpPr>
          <p:cNvPr id="7" name="Subtitle 2"/>
          <p:cNvSpPr txBox="1">
            <a:spLocks/>
          </p:cNvSpPr>
          <p:nvPr userDrawn="1"/>
        </p:nvSpPr>
        <p:spPr>
          <a:xfrm>
            <a:off x="3860800" y="1371600"/>
            <a:ext cx="7924800" cy="2362200"/>
          </a:xfrm>
          <a:prstGeom prst="rect">
            <a:avLst/>
          </a:prstGeom>
        </p:spPr>
        <p:txBody>
          <a:bodyPr anchor="ctr">
            <a:normAutofit/>
          </a:bodyPr>
          <a:lstStyle/>
          <a:p>
            <a:pPr marL="342900" indent="-342900" algn="ctr" defTabSz="914400">
              <a:spcBef>
                <a:spcPts val="600"/>
              </a:spcBef>
              <a:spcAft>
                <a:spcPts val="600"/>
              </a:spcAft>
              <a:buFont typeface="Arial" pitchFamily="34" charset="0"/>
              <a:buNone/>
              <a:defRPr/>
            </a:pPr>
            <a:r>
              <a:rPr lang="en-GB" sz="2800" b="1" dirty="0" smtClean="0">
                <a:solidFill>
                  <a:prstClr val="black"/>
                </a:solidFill>
                <a:latin typeface="Calibri" pitchFamily="34" charset="0"/>
                <a:cs typeface="Arial" charset="0"/>
              </a:rPr>
              <a:t>AIMS Implementation in Rwanda – Progress and Challenges</a:t>
            </a:r>
            <a:br>
              <a:rPr lang="en-GB" sz="2800" b="1" dirty="0" smtClean="0">
                <a:solidFill>
                  <a:prstClr val="black"/>
                </a:solidFill>
                <a:latin typeface="Calibri" pitchFamily="34" charset="0"/>
                <a:cs typeface="Arial" charset="0"/>
              </a:rPr>
            </a:br>
            <a:r>
              <a:rPr lang="en-GB" sz="2800" b="1" dirty="0" smtClean="0">
                <a:solidFill>
                  <a:prstClr val="black"/>
                </a:solidFill>
                <a:latin typeface="Calibri" pitchFamily="34" charset="0"/>
                <a:cs typeface="Arial" charset="0"/>
              </a:rPr>
              <a:t/>
            </a:r>
            <a:br>
              <a:rPr lang="en-GB" sz="2800" b="1" dirty="0" smtClean="0">
                <a:solidFill>
                  <a:prstClr val="black"/>
                </a:solidFill>
                <a:latin typeface="Calibri" pitchFamily="34" charset="0"/>
                <a:cs typeface="Arial" charset="0"/>
              </a:rPr>
            </a:br>
            <a:r>
              <a:rPr lang="en-GB" sz="2000" b="1" dirty="0" smtClean="0">
                <a:solidFill>
                  <a:prstClr val="black"/>
                </a:solidFill>
                <a:latin typeface="Calibri" pitchFamily="34" charset="0"/>
                <a:cs typeface="Arial" charset="0"/>
              </a:rPr>
              <a:t>Bipartite Learning Exchange </a:t>
            </a:r>
            <a:br>
              <a:rPr lang="en-GB" sz="2000" b="1" dirty="0" smtClean="0">
                <a:solidFill>
                  <a:prstClr val="black"/>
                </a:solidFill>
                <a:latin typeface="Calibri" pitchFamily="34" charset="0"/>
                <a:cs typeface="Arial" charset="0"/>
              </a:rPr>
            </a:br>
            <a:r>
              <a:rPr lang="en-GB" sz="2000" b="1" dirty="0" smtClean="0">
                <a:solidFill>
                  <a:prstClr val="black"/>
                </a:solidFill>
                <a:latin typeface="Calibri" pitchFamily="34" charset="0"/>
                <a:cs typeface="Arial" charset="0"/>
              </a:rPr>
              <a:t>(Rwanda - Swaziland)</a:t>
            </a:r>
            <a:endParaRPr lang="en-US" sz="2600" b="1" spc="150" dirty="0">
              <a:solidFill>
                <a:prstClr val="black"/>
              </a:solidFill>
              <a:ea typeface="Times New Roman"/>
              <a:cs typeface="Arial" charset="0"/>
            </a:endParaRPr>
          </a:p>
        </p:txBody>
      </p:sp>
      <p:pic>
        <p:nvPicPr>
          <p:cNvPr id="10" name="Picture 1" descr="armoirie"/>
          <p:cNvPicPr>
            <a:picLocks noChangeAspect="1" noChangeArrowheads="1"/>
          </p:cNvPicPr>
          <p:nvPr userDrawn="1"/>
        </p:nvPicPr>
        <p:blipFill>
          <a:blip r:embed="rId2" cstate="print"/>
          <a:srcRect/>
          <a:stretch>
            <a:fillRect/>
          </a:stretch>
        </p:blipFill>
        <p:spPr bwMode="auto">
          <a:xfrm rot="10800000" flipH="1" flipV="1">
            <a:off x="304800" y="1350964"/>
            <a:ext cx="2946400" cy="2382837"/>
          </a:xfrm>
          <a:prstGeom prst="rect">
            <a:avLst/>
          </a:prstGeom>
          <a:noFill/>
          <a:ln w="9525">
            <a:noFill/>
            <a:miter lim="800000"/>
            <a:headEnd/>
            <a:tailEnd/>
          </a:ln>
        </p:spPr>
      </p:pic>
      <p:sp>
        <p:nvSpPr>
          <p:cNvPr id="11" name="Subtitle 8"/>
          <p:cNvSpPr txBox="1">
            <a:spLocks/>
          </p:cNvSpPr>
          <p:nvPr userDrawn="1"/>
        </p:nvSpPr>
        <p:spPr>
          <a:xfrm>
            <a:off x="3860800" y="6248400"/>
            <a:ext cx="7823200" cy="609600"/>
          </a:xfrm>
          <a:prstGeom prst="rect">
            <a:avLst/>
          </a:prstGeom>
        </p:spPr>
        <p:txBody>
          <a:bodyPr>
            <a:normAutofit/>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defTabSz="914400">
              <a:spcBef>
                <a:spcPts val="600"/>
              </a:spcBef>
              <a:buClr>
                <a:srgbClr val="00B0F0"/>
              </a:buClr>
              <a:buSzPct val="76000"/>
              <a:buFont typeface="Symbol"/>
              <a:buNone/>
              <a:defRPr/>
            </a:pPr>
            <a:endParaRPr lang="en-US" sz="1050" dirty="0">
              <a:solidFill>
                <a:srgbClr val="DDE9EC"/>
              </a:solidFill>
            </a:endParaRPr>
          </a:p>
        </p:txBody>
      </p:sp>
      <p:sp>
        <p:nvSpPr>
          <p:cNvPr id="12" name="Rectangle 11"/>
          <p:cNvSpPr/>
          <p:nvPr userDrawn="1"/>
        </p:nvSpPr>
        <p:spPr>
          <a:xfrm>
            <a:off x="3454400" y="4191000"/>
            <a:ext cx="304800" cy="990600"/>
          </a:xfrm>
          <a:prstGeom prst="rect">
            <a:avLst/>
          </a:prstGeom>
          <a:solidFill>
            <a:schemeClr val="accent3"/>
          </a:solidFill>
          <a:ln w="6350" cap="rnd" cmpd="sng" algn="ctr">
            <a:solidFill>
              <a:schemeClr val="accent3"/>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defRPr/>
            </a:pPr>
            <a:endParaRPr lang="en-US" sz="1800">
              <a:solidFill>
                <a:srgbClr val="FFFFFF"/>
              </a:solidFill>
            </a:endParaRPr>
          </a:p>
        </p:txBody>
      </p:sp>
      <p:sp>
        <p:nvSpPr>
          <p:cNvPr id="13" name="Rectangle 12"/>
          <p:cNvSpPr/>
          <p:nvPr userDrawn="1"/>
        </p:nvSpPr>
        <p:spPr>
          <a:xfrm>
            <a:off x="3450167" y="4191000"/>
            <a:ext cx="8343900" cy="990600"/>
          </a:xfrm>
          <a:prstGeom prst="rect">
            <a:avLst/>
          </a:prstGeom>
          <a:noFill/>
          <a:ln w="6350" cap="rnd" cmpd="sng" algn="ctr">
            <a:solidFill>
              <a:schemeClr val="accent3"/>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defRPr/>
            </a:pPr>
            <a:endParaRPr lang="en-US" sz="1800">
              <a:solidFill>
                <a:srgbClr val="FFFFFF"/>
              </a:solidFill>
            </a:endParaRPr>
          </a:p>
        </p:txBody>
      </p:sp>
      <p:sp>
        <p:nvSpPr>
          <p:cNvPr id="8" name="Title 7"/>
          <p:cNvSpPr>
            <a:spLocks noGrp="1"/>
          </p:cNvSpPr>
          <p:nvPr>
            <p:ph type="ctrTitle"/>
          </p:nvPr>
        </p:nvSpPr>
        <p:spPr>
          <a:xfrm>
            <a:off x="3860800" y="4267200"/>
            <a:ext cx="7823199" cy="457200"/>
          </a:xfrm>
          <a:prstGeom prst="rect">
            <a:avLst/>
          </a:prstGeom>
        </p:spPr>
        <p:txBody>
          <a:bodyPr anchor="t" anchorCtr="0">
            <a:normAutofit/>
          </a:bodyPr>
          <a:lstStyle>
            <a:lvl1pPr algn="r">
              <a:defRPr sz="2400" baseline="0">
                <a:solidFill>
                  <a:schemeClr val="tx1"/>
                </a:solidFill>
                <a:latin typeface="+mn-lt"/>
              </a:defRPr>
            </a:lvl1pPr>
          </a:lstStyle>
          <a:p>
            <a:r>
              <a:rPr lang="en-US" dirty="0" smtClean="0"/>
              <a:t>Click to edit Master title style</a:t>
            </a:r>
            <a:endParaRPr lang="en-US" dirty="0"/>
          </a:p>
        </p:txBody>
      </p:sp>
      <p:sp>
        <p:nvSpPr>
          <p:cNvPr id="9" name="Subtitle 8"/>
          <p:cNvSpPr>
            <a:spLocks noGrp="1"/>
          </p:cNvSpPr>
          <p:nvPr>
            <p:ph type="subTitle" idx="1"/>
          </p:nvPr>
        </p:nvSpPr>
        <p:spPr>
          <a:xfrm>
            <a:off x="3860800" y="4724400"/>
            <a:ext cx="7823199" cy="457200"/>
          </a:xfrm>
        </p:spPr>
        <p:txBody>
          <a:bodyPr/>
          <a:lstStyle>
            <a:lvl1pPr marL="0" indent="0" algn="r">
              <a:buNone/>
              <a:defRPr sz="2000" baseline="0">
                <a:solidFill>
                  <a:schemeClr val="tx2"/>
                </a:solidFill>
                <a:latin typeface="+mn-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edit Master subtitle style</a:t>
            </a:r>
            <a:endParaRPr lang="en-US" dirty="0"/>
          </a:p>
        </p:txBody>
      </p:sp>
    </p:spTree>
    <p:extLst>
      <p:ext uri="{BB962C8B-B14F-4D97-AF65-F5344CB8AC3E}">
        <p14:creationId xmlns:p14="http://schemas.microsoft.com/office/powerpoint/2010/main" val="3157564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4_Title Only">
    <p:spTree>
      <p:nvGrpSpPr>
        <p:cNvPr id="1" name=""/>
        <p:cNvGrpSpPr/>
        <p:nvPr/>
      </p:nvGrpSpPr>
      <p:grpSpPr>
        <a:xfrm>
          <a:off x="0" y="0"/>
          <a:ext cx="0" cy="0"/>
          <a:chOff x="0" y="0"/>
          <a:chExt cx="0" cy="0"/>
        </a:xfrm>
      </p:grpSpPr>
      <p:sp>
        <p:nvSpPr>
          <p:cNvPr id="3" name="Straight Connector 2"/>
          <p:cNvSpPr>
            <a:spLocks noChangeShapeType="1"/>
          </p:cNvSpPr>
          <p:nvPr userDrawn="1"/>
        </p:nvSpPr>
        <p:spPr bwMode="auto">
          <a:xfrm>
            <a:off x="1625601" y="1066800"/>
            <a:ext cx="10240433" cy="0"/>
          </a:xfrm>
          <a:prstGeom prst="line">
            <a:avLst/>
          </a:prstGeom>
          <a:ln w="57150">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a:lstStyle/>
          <a:p>
            <a:pPr defTabSz="914400">
              <a:defRPr/>
            </a:pPr>
            <a:endParaRPr lang="en-US" sz="1800">
              <a:ln>
                <a:solidFill>
                  <a:prstClr val="black"/>
                </a:solidFill>
              </a:ln>
              <a:solidFill>
                <a:prstClr val="black"/>
              </a:solidFill>
            </a:endParaRPr>
          </a:p>
        </p:txBody>
      </p:sp>
      <p:sp>
        <p:nvSpPr>
          <p:cNvPr id="2" name="Title 1"/>
          <p:cNvSpPr>
            <a:spLocks noGrp="1"/>
          </p:cNvSpPr>
          <p:nvPr>
            <p:ph type="title"/>
          </p:nvPr>
        </p:nvSpPr>
        <p:spPr>
          <a:xfrm>
            <a:off x="1625600" y="228600"/>
            <a:ext cx="10261600" cy="838200"/>
          </a:xfrm>
          <a:prstGeom prst="rect">
            <a:avLst/>
          </a:prstGeom>
        </p:spPr>
        <p:txBody>
          <a:bodyPr anchor="b" anchorCtr="0"/>
          <a:lstStyle>
            <a:lvl1pPr>
              <a:defRPr sz="2800">
                <a:solidFill>
                  <a:schemeClr val="tx1"/>
                </a:solidFill>
                <a:latin typeface="+mn-lt"/>
              </a:defRPr>
            </a:lvl1pPr>
          </a:lstStyle>
          <a:p>
            <a:r>
              <a:rPr lang="en-US" smtClean="0"/>
              <a:t>Click to edit Master title style</a:t>
            </a:r>
            <a:endParaRPr lang="en-US" dirty="0"/>
          </a:p>
        </p:txBody>
      </p:sp>
      <p:sp>
        <p:nvSpPr>
          <p:cNvPr id="4" name="Slide Number Placeholder 5"/>
          <p:cNvSpPr>
            <a:spLocks noGrp="1"/>
          </p:cNvSpPr>
          <p:nvPr>
            <p:ph type="sldNum" sz="quarter" idx="10"/>
          </p:nvPr>
        </p:nvSpPr>
        <p:spPr>
          <a:xfrm>
            <a:off x="9347200" y="6416676"/>
            <a:ext cx="2641600" cy="365125"/>
          </a:xfrm>
          <a:prstGeom prst="rect">
            <a:avLst/>
          </a:prstGeom>
        </p:spPr>
        <p:txBody>
          <a:bodyPr anchor="b" anchorCtr="0"/>
          <a:lstStyle>
            <a:lvl1pPr algn="r" fontAlgn="auto">
              <a:spcBef>
                <a:spcPts val="0"/>
              </a:spcBef>
              <a:spcAft>
                <a:spcPts val="0"/>
              </a:spcAft>
              <a:defRPr sz="1000">
                <a:solidFill>
                  <a:schemeClr val="tx2"/>
                </a:solidFill>
                <a:latin typeface="+mn-lt"/>
                <a:cs typeface="+mn-cs"/>
              </a:defRPr>
            </a:lvl1pPr>
          </a:lstStyle>
          <a:p>
            <a:pPr defTabSz="914400">
              <a:defRPr/>
            </a:pPr>
            <a:fld id="{E75678C2-F0F4-49E9-A68D-2683355DFCA8}" type="slidenum">
              <a:rPr lang="en-US" smtClean="0">
                <a:solidFill>
                  <a:srgbClr val="464653"/>
                </a:solidFill>
              </a:rPr>
              <a:pPr defTabSz="914400">
                <a:defRPr/>
              </a:pPr>
              <a:t>‹#›</a:t>
            </a:fld>
            <a:endParaRPr lang="en-US" dirty="0">
              <a:solidFill>
                <a:srgbClr val="464653"/>
              </a:solidFill>
            </a:endParaRPr>
          </a:p>
        </p:txBody>
      </p:sp>
    </p:spTree>
    <p:extLst>
      <p:ext uri="{BB962C8B-B14F-4D97-AF65-F5344CB8AC3E}">
        <p14:creationId xmlns:p14="http://schemas.microsoft.com/office/powerpoint/2010/main" val="1309626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25600" y="533400"/>
            <a:ext cx="9956800" cy="884238"/>
          </a:xfrm>
          <a:prstGeom prst="rect">
            <a:avLst/>
          </a:prstGeom>
        </p:spPr>
        <p:txBody>
          <a:bodyPr/>
          <a:lstStyle>
            <a:lvl1pPr>
              <a:defRPr>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304800" y="1447800"/>
            <a:ext cx="11277600" cy="46815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09600" y="6356351"/>
            <a:ext cx="28448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Arial" charset="0"/>
                <a:cs typeface="+mn-cs"/>
              </a:defRPr>
            </a:lvl1pPr>
          </a:lstStyle>
          <a:p>
            <a:pPr defTabSz="914400" fontAlgn="base">
              <a:spcBef>
                <a:spcPct val="0"/>
              </a:spcBef>
              <a:spcAft>
                <a:spcPct val="0"/>
              </a:spcAft>
              <a:defRPr/>
            </a:pPr>
            <a:fld id="{D9C39114-F28C-4290-8309-2D88A15D6081}" type="datetime1">
              <a:rPr lang="en-US" smtClean="0">
                <a:solidFill>
                  <a:prstClr val="black"/>
                </a:solidFill>
              </a:rPr>
              <a:pPr defTabSz="914400" fontAlgn="base">
                <a:spcBef>
                  <a:spcPct val="0"/>
                </a:spcBef>
                <a:spcAft>
                  <a:spcPct val="0"/>
                </a:spcAft>
                <a:defRPr/>
              </a:pPr>
              <a:t>10/15/2014</a:t>
            </a:fld>
            <a:endParaRPr lang="fr-BE">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Arial" charset="0"/>
                <a:cs typeface="+mn-cs"/>
              </a:defRPr>
            </a:lvl1pPr>
          </a:lstStyle>
          <a:p>
            <a:pPr defTabSz="914400" fontAlgn="base">
              <a:spcBef>
                <a:spcPct val="0"/>
              </a:spcBef>
              <a:spcAft>
                <a:spcPct val="0"/>
              </a:spcAft>
              <a:defRPr/>
            </a:pPr>
            <a:endParaRPr lang="fr-BE">
              <a:solidFill>
                <a:prstClr val="black"/>
              </a:solidFill>
            </a:endParaRPr>
          </a:p>
        </p:txBody>
      </p:sp>
      <p:sp>
        <p:nvSpPr>
          <p:cNvPr id="6" name="Slide Number Placeholder 5"/>
          <p:cNvSpPr>
            <a:spLocks noGrp="1"/>
          </p:cNvSpPr>
          <p:nvPr>
            <p:ph type="sldNum" sz="quarter" idx="12"/>
          </p:nvPr>
        </p:nvSpPr>
        <p:spPr>
          <a:xfrm>
            <a:off x="9347200" y="6416676"/>
            <a:ext cx="2641600" cy="365125"/>
          </a:xfrm>
          <a:prstGeom prst="rect">
            <a:avLst/>
          </a:prstGeom>
        </p:spPr>
        <p:txBody>
          <a:bodyPr/>
          <a:lstStyle>
            <a:lvl1pPr>
              <a:defRPr>
                <a:latin typeface="Arial" charset="0"/>
                <a:cs typeface="+mn-cs"/>
              </a:defRPr>
            </a:lvl1pPr>
          </a:lstStyle>
          <a:p>
            <a:pPr defTabSz="914400" fontAlgn="base">
              <a:spcBef>
                <a:spcPct val="0"/>
              </a:spcBef>
              <a:spcAft>
                <a:spcPct val="0"/>
              </a:spcAft>
              <a:defRPr/>
            </a:pPr>
            <a:fld id="{75A2A763-6EA4-4EC1-AAA0-6A44277E9A09}" type="slidenum">
              <a:rPr lang="en-US" smtClean="0">
                <a:solidFill>
                  <a:prstClr val="black"/>
                </a:solidFill>
              </a:rPr>
              <a:pPr defTabSz="914400" fontAlgn="base">
                <a:spcBef>
                  <a:spcPct val="0"/>
                </a:spcBef>
                <a:spcAft>
                  <a:spcPct val="0"/>
                </a:spcAft>
                <a:defRPr/>
              </a:pPr>
              <a:t>‹#›</a:t>
            </a:fld>
            <a:endParaRPr lang="en-US" dirty="0">
              <a:solidFill>
                <a:prstClr val="black"/>
              </a:solidFill>
            </a:endParaRPr>
          </a:p>
        </p:txBody>
      </p:sp>
    </p:spTree>
    <p:extLst>
      <p:ext uri="{BB962C8B-B14F-4D97-AF65-F5344CB8AC3E}">
        <p14:creationId xmlns:p14="http://schemas.microsoft.com/office/powerpoint/2010/main" val="41402763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ext Placeholder 12"/>
          <p:cNvSpPr>
            <a:spLocks noGrp="1"/>
          </p:cNvSpPr>
          <p:nvPr>
            <p:ph type="body" idx="1"/>
          </p:nvPr>
        </p:nvSpPr>
        <p:spPr bwMode="auto">
          <a:xfrm>
            <a:off x="203200" y="1219200"/>
            <a:ext cx="113792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28" name="Straight Connector 27"/>
          <p:cNvSpPr>
            <a:spLocks noChangeShapeType="1"/>
          </p:cNvSpPr>
          <p:nvPr/>
        </p:nvSpPr>
        <p:spPr bwMode="auto">
          <a:xfrm>
            <a:off x="203201" y="6629400"/>
            <a:ext cx="11741151" cy="0"/>
          </a:xfrm>
          <a:prstGeom prst="line">
            <a:avLst/>
          </a:prstGeom>
          <a:ln>
            <a:solidFill>
              <a:schemeClr val="tx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a:lstStyle/>
          <a:p>
            <a:pPr defTabSz="914400">
              <a:defRPr/>
            </a:pPr>
            <a:endParaRPr lang="en-US" sz="1800">
              <a:solidFill>
                <a:prstClr val="black"/>
              </a:solidFill>
            </a:endParaRPr>
          </a:p>
        </p:txBody>
      </p:sp>
      <p:pic>
        <p:nvPicPr>
          <p:cNvPr id="1028" name="Picture 1" descr="armoirie"/>
          <p:cNvPicPr>
            <a:picLocks noChangeAspect="1" noChangeArrowheads="1"/>
          </p:cNvPicPr>
          <p:nvPr/>
        </p:nvPicPr>
        <p:blipFill>
          <a:blip r:embed="rId5" cstate="print"/>
          <a:srcRect/>
          <a:stretch>
            <a:fillRect/>
          </a:stretch>
        </p:blipFill>
        <p:spPr bwMode="auto">
          <a:xfrm rot="10800000" flipH="1" flipV="1">
            <a:off x="203200" y="152400"/>
            <a:ext cx="1016000" cy="820738"/>
          </a:xfrm>
          <a:prstGeom prst="rect">
            <a:avLst/>
          </a:prstGeom>
          <a:noFill/>
          <a:ln w="9525">
            <a:solidFill>
              <a:schemeClr val="bg1"/>
            </a:solidFill>
            <a:miter lim="800000"/>
            <a:headEnd/>
            <a:tailEnd/>
          </a:ln>
        </p:spPr>
      </p:pic>
    </p:spTree>
    <p:extLst>
      <p:ext uri="{BB962C8B-B14F-4D97-AF65-F5344CB8AC3E}">
        <p14:creationId xmlns:p14="http://schemas.microsoft.com/office/powerpoint/2010/main" val="4188072335"/>
      </p:ext>
    </p:extLst>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Lst>
  <p:hf hdr="0" ftr="0" dt="0"/>
  <p:txStyles>
    <p:titleStyle>
      <a:lvl1pPr algn="l" rtl="0" fontAlgn="base">
        <a:spcBef>
          <a:spcPct val="0"/>
        </a:spcBef>
        <a:spcAft>
          <a:spcPct val="0"/>
        </a:spcAft>
        <a:defRPr sz="3200" kern="1200">
          <a:solidFill>
            <a:schemeClr val="tx2"/>
          </a:solidFill>
          <a:latin typeface="+mj-lt"/>
          <a:ea typeface="+mj-ea"/>
          <a:cs typeface="+mj-cs"/>
        </a:defRPr>
      </a:lvl1pPr>
      <a:lvl2pPr algn="l" rtl="0" fontAlgn="base">
        <a:spcBef>
          <a:spcPct val="0"/>
        </a:spcBef>
        <a:spcAft>
          <a:spcPct val="0"/>
        </a:spcAft>
        <a:defRPr sz="3200">
          <a:solidFill>
            <a:schemeClr val="tx2"/>
          </a:solidFill>
          <a:latin typeface="Bookman Old Style" pitchFamily="18" charset="0"/>
        </a:defRPr>
      </a:lvl2pPr>
      <a:lvl3pPr algn="l" rtl="0" fontAlgn="base">
        <a:spcBef>
          <a:spcPct val="0"/>
        </a:spcBef>
        <a:spcAft>
          <a:spcPct val="0"/>
        </a:spcAft>
        <a:defRPr sz="3200">
          <a:solidFill>
            <a:schemeClr val="tx2"/>
          </a:solidFill>
          <a:latin typeface="Bookman Old Style" pitchFamily="18" charset="0"/>
        </a:defRPr>
      </a:lvl3pPr>
      <a:lvl4pPr algn="l" rtl="0" fontAlgn="base">
        <a:spcBef>
          <a:spcPct val="0"/>
        </a:spcBef>
        <a:spcAft>
          <a:spcPct val="0"/>
        </a:spcAft>
        <a:defRPr sz="3200">
          <a:solidFill>
            <a:schemeClr val="tx2"/>
          </a:solidFill>
          <a:latin typeface="Bookman Old Style" pitchFamily="18" charset="0"/>
        </a:defRPr>
      </a:lvl4pPr>
      <a:lvl5pPr algn="l" rtl="0" fontAlgn="base">
        <a:spcBef>
          <a:spcPct val="0"/>
        </a:spcBef>
        <a:spcAft>
          <a:spcPct val="0"/>
        </a:spcAft>
        <a:defRPr sz="3200">
          <a:solidFill>
            <a:schemeClr val="tx2"/>
          </a:solidFill>
          <a:latin typeface="Bookman Old Style" pitchFamily="18" charset="0"/>
        </a:defRPr>
      </a:lvl5pPr>
      <a:lvl6pPr marL="457200" algn="l" rtl="0" eaLnBrk="1" fontAlgn="base" hangingPunct="1">
        <a:spcBef>
          <a:spcPct val="0"/>
        </a:spcBef>
        <a:spcAft>
          <a:spcPct val="0"/>
        </a:spcAft>
        <a:defRPr sz="3200">
          <a:solidFill>
            <a:schemeClr val="tx2"/>
          </a:solidFill>
          <a:latin typeface="Bookman Old Style" pitchFamily="18" charset="0"/>
        </a:defRPr>
      </a:lvl6pPr>
      <a:lvl7pPr marL="914400" algn="l" rtl="0" eaLnBrk="1" fontAlgn="base" hangingPunct="1">
        <a:spcBef>
          <a:spcPct val="0"/>
        </a:spcBef>
        <a:spcAft>
          <a:spcPct val="0"/>
        </a:spcAft>
        <a:defRPr sz="3200">
          <a:solidFill>
            <a:schemeClr val="tx2"/>
          </a:solidFill>
          <a:latin typeface="Bookman Old Style" pitchFamily="18" charset="0"/>
        </a:defRPr>
      </a:lvl7pPr>
      <a:lvl8pPr marL="1371600" algn="l" rtl="0" eaLnBrk="1" fontAlgn="base" hangingPunct="1">
        <a:spcBef>
          <a:spcPct val="0"/>
        </a:spcBef>
        <a:spcAft>
          <a:spcPct val="0"/>
        </a:spcAft>
        <a:defRPr sz="3200">
          <a:solidFill>
            <a:schemeClr val="tx2"/>
          </a:solidFill>
          <a:latin typeface="Bookman Old Style" pitchFamily="18" charset="0"/>
        </a:defRPr>
      </a:lvl8pPr>
      <a:lvl9pPr marL="1828800" algn="l" rtl="0" eaLnBrk="1" fontAlgn="base" hangingPunct="1">
        <a:spcBef>
          <a:spcPct val="0"/>
        </a:spcBef>
        <a:spcAft>
          <a:spcPct val="0"/>
        </a:spcAft>
        <a:defRPr sz="3200">
          <a:solidFill>
            <a:schemeClr val="tx2"/>
          </a:solidFill>
          <a:latin typeface="Bookman Old Style" pitchFamily="18" charset="0"/>
        </a:defRPr>
      </a:lvl9pPr>
    </p:titleStyle>
    <p:bodyStyle>
      <a:lvl1pPr marL="273050" indent="-273050" algn="l" rtl="0" fontAlgn="base">
        <a:spcBef>
          <a:spcPts val="600"/>
        </a:spcBef>
        <a:spcAft>
          <a:spcPct val="0"/>
        </a:spcAft>
        <a:buClr>
          <a:schemeClr val="accent1"/>
        </a:buClr>
        <a:buSzPct val="76000"/>
        <a:buFont typeface="Wingdings 3" pitchFamily="18" charset="2"/>
        <a:buChar char=""/>
        <a:defRPr sz="2400" kern="1200">
          <a:solidFill>
            <a:schemeClr val="tx1"/>
          </a:solidFill>
          <a:latin typeface="+mn-lt"/>
          <a:ea typeface="+mn-ea"/>
          <a:cs typeface="+mn-cs"/>
        </a:defRPr>
      </a:lvl1pPr>
      <a:lvl2pPr marL="547688" indent="-273050" algn="l" rtl="0" fontAlgn="base">
        <a:spcBef>
          <a:spcPts val="500"/>
        </a:spcBef>
        <a:spcAft>
          <a:spcPct val="0"/>
        </a:spcAft>
        <a:buClr>
          <a:schemeClr val="accent2"/>
        </a:buClr>
        <a:buSzPct val="76000"/>
        <a:buFont typeface="Wingdings 3" pitchFamily="18" charset="2"/>
        <a:buChar char=""/>
        <a:defRPr sz="2000" kern="1200">
          <a:solidFill>
            <a:schemeClr val="tx2"/>
          </a:solidFill>
          <a:latin typeface="+mn-lt"/>
          <a:ea typeface="+mn-ea"/>
          <a:cs typeface="+mn-cs"/>
        </a:defRPr>
      </a:lvl2pPr>
      <a:lvl3pPr marL="822325" indent="-228600" algn="l" rtl="0" fontAlgn="base">
        <a:spcBef>
          <a:spcPts val="500"/>
        </a:spcBef>
        <a:spcAft>
          <a:spcPct val="0"/>
        </a:spcAft>
        <a:buClr>
          <a:srgbClr val="BCBCBC"/>
        </a:buClr>
        <a:buSzPct val="76000"/>
        <a:buFont typeface="Wingdings 3" pitchFamily="18" charset="2"/>
        <a:buChar char=""/>
        <a:defRPr sz="2400" kern="1200">
          <a:solidFill>
            <a:schemeClr val="tx1"/>
          </a:solidFill>
          <a:latin typeface="+mn-lt"/>
          <a:ea typeface="+mn-ea"/>
          <a:cs typeface="+mn-cs"/>
        </a:defRPr>
      </a:lvl3pPr>
      <a:lvl4pPr marL="1096963" indent="-228600" algn="l" rtl="0" fontAlgn="base">
        <a:spcBef>
          <a:spcPts val="400"/>
        </a:spcBef>
        <a:spcAft>
          <a:spcPct val="0"/>
        </a:spcAft>
        <a:buClr>
          <a:srgbClr val="23A900"/>
        </a:buClr>
        <a:buSzPct val="70000"/>
        <a:buFont typeface="Wingdings" pitchFamily="2" charset="2"/>
        <a:buChar char=""/>
        <a:defRPr sz="2000" kern="1200">
          <a:solidFill>
            <a:schemeClr val="tx1"/>
          </a:solidFill>
          <a:latin typeface="+mn-lt"/>
          <a:ea typeface="+mn-ea"/>
          <a:cs typeface="+mn-cs"/>
        </a:defRPr>
      </a:lvl4pPr>
      <a:lvl5pPr marL="1371600" indent="-228600" algn="l" rtl="0" fontAlgn="base">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dad.synisys.com/dadrwanda"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hyperlink" Target="http://www.devpartners.gov.rw/"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3.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bwMode="auto">
          <a:xfrm>
            <a:off x="1828800" y="838200"/>
            <a:ext cx="8686800" cy="2743200"/>
          </a:xfrm>
          <a:ln>
            <a:miter lim="800000"/>
            <a:headEnd/>
            <a:tailEnd/>
          </a:ln>
        </p:spPr>
        <p:txBody>
          <a:bodyPr vert="horz" wrap="square" lIns="91440" tIns="45720" rIns="91440" bIns="45720" numCol="1" anchor="b" anchorCtr="0" compatLnSpc="1">
            <a:prstTxWarp prst="textNoShape">
              <a:avLst/>
            </a:prstTxWarp>
          </a:bodyPr>
          <a:lstStyle/>
          <a:p>
            <a:r>
              <a:rPr lang="en-US" sz="3600" dirty="0"/>
              <a:t/>
            </a:r>
            <a:br>
              <a:rPr lang="en-US" sz="3600" dirty="0"/>
            </a:br>
            <a:r>
              <a:rPr lang="en-US" sz="3200" dirty="0"/>
              <a:t> </a:t>
            </a:r>
            <a:r>
              <a:rPr lang="en-US" sz="3600" b="1" dirty="0" smtClean="0">
                <a:solidFill>
                  <a:schemeClr val="accent4"/>
                </a:solidFill>
                <a:latin typeface="Candara" pitchFamily="34" charset="0"/>
                <a:cs typeface="Arial" pitchFamily="34" charset="0"/>
              </a:rPr>
              <a:t>DAD-Rwanda</a:t>
            </a:r>
            <a:r>
              <a:rPr lang="en-US" sz="3600" b="1" dirty="0">
                <a:solidFill>
                  <a:schemeClr val="accent4"/>
                </a:solidFill>
                <a:latin typeface="Candara" pitchFamily="34" charset="0"/>
                <a:cs typeface="Arial" pitchFamily="34" charset="0"/>
              </a:rPr>
              <a:t>, </a:t>
            </a:r>
            <a:r>
              <a:rPr lang="en-US" sz="3600" dirty="0"/>
              <a:t/>
            </a:r>
            <a:br>
              <a:rPr lang="en-US" sz="3600" dirty="0"/>
            </a:br>
            <a:r>
              <a:rPr lang="en-US" sz="3600" dirty="0"/>
              <a:t> </a:t>
            </a:r>
            <a:r>
              <a:rPr lang="en-US" sz="3600" b="1" dirty="0">
                <a:solidFill>
                  <a:schemeClr val="accent4"/>
                </a:solidFill>
                <a:latin typeface="Candara" pitchFamily="34" charset="0"/>
                <a:cs typeface="Arial" pitchFamily="34" charset="0"/>
              </a:rPr>
              <a:t>IATI INTEGRATION 	</a:t>
            </a:r>
            <a:br>
              <a:rPr lang="en-US" sz="3600" b="1" dirty="0">
                <a:solidFill>
                  <a:schemeClr val="accent4"/>
                </a:solidFill>
                <a:latin typeface="Candara" pitchFamily="34" charset="0"/>
                <a:cs typeface="Arial" pitchFamily="34" charset="0"/>
              </a:rPr>
            </a:br>
            <a:r>
              <a:rPr lang="en-US" sz="3200" b="1" dirty="0">
                <a:solidFill>
                  <a:schemeClr val="accent4"/>
                </a:solidFill>
                <a:latin typeface="Candara" pitchFamily="34" charset="0"/>
                <a:cs typeface="Arial" pitchFamily="34" charset="0"/>
              </a:rPr>
              <a:t>	</a:t>
            </a:r>
            <a:br>
              <a:rPr lang="en-US" sz="3200" b="1" dirty="0">
                <a:solidFill>
                  <a:schemeClr val="accent4"/>
                </a:solidFill>
                <a:latin typeface="Candara" pitchFamily="34" charset="0"/>
                <a:cs typeface="Arial" pitchFamily="34" charset="0"/>
              </a:rPr>
            </a:br>
            <a:endParaRPr lang="en-US" sz="3200" b="1" dirty="0">
              <a:solidFill>
                <a:schemeClr val="accent4"/>
              </a:solidFill>
              <a:latin typeface="Candara" pitchFamily="34" charset="0"/>
              <a:cs typeface="Arial" pitchFamily="34" charset="0"/>
            </a:endParaRPr>
          </a:p>
        </p:txBody>
      </p:sp>
      <p:sp>
        <p:nvSpPr>
          <p:cNvPr id="6147" name="Content Placeholder 2"/>
          <p:cNvSpPr>
            <a:spLocks noGrp="1"/>
          </p:cNvSpPr>
          <p:nvPr>
            <p:ph sz="quarter" idx="4294967295"/>
          </p:nvPr>
        </p:nvSpPr>
        <p:spPr>
          <a:xfrm>
            <a:off x="1905000" y="3124200"/>
            <a:ext cx="8534400" cy="3352800"/>
          </a:xfrm>
        </p:spPr>
        <p:txBody>
          <a:bodyPr/>
          <a:lstStyle/>
          <a:p>
            <a:pPr marL="0" indent="0" algn="ctr" eaLnBrk="0" hangingPunct="0">
              <a:spcBef>
                <a:spcPct val="20000"/>
              </a:spcBef>
              <a:buNone/>
              <a:defRPr/>
            </a:pPr>
            <a:r>
              <a:rPr lang="it-IT" sz="4000" kern="0" dirty="0">
                <a:latin typeface="Georgia" pitchFamily="18" charset="0"/>
              </a:rPr>
              <a:t> </a:t>
            </a:r>
          </a:p>
          <a:p>
            <a:pPr marL="0" indent="0" algn="r" eaLnBrk="0" hangingPunct="0">
              <a:spcBef>
                <a:spcPct val="20000"/>
              </a:spcBef>
              <a:buNone/>
              <a:defRPr/>
            </a:pPr>
            <a:r>
              <a:rPr lang="it-IT" kern="0" dirty="0" smtClean="0">
                <a:latin typeface="Georgia" pitchFamily="18" charset="0"/>
              </a:rPr>
              <a:t>Copenhagen ,  Denmark</a:t>
            </a:r>
            <a:endParaRPr lang="it-IT" kern="0" dirty="0">
              <a:latin typeface="Georgia" pitchFamily="18" charset="0"/>
            </a:endParaRPr>
          </a:p>
          <a:p>
            <a:pPr marL="0" indent="0" algn="r" eaLnBrk="0" hangingPunct="0">
              <a:spcBef>
                <a:spcPct val="20000"/>
              </a:spcBef>
              <a:buNone/>
              <a:defRPr/>
            </a:pPr>
            <a:r>
              <a:rPr lang="it-IT" kern="0" dirty="0" smtClean="0">
                <a:latin typeface="Georgia" pitchFamily="18" charset="0"/>
              </a:rPr>
              <a:t>IATI </a:t>
            </a:r>
            <a:r>
              <a:rPr lang="en-US" kern="0" dirty="0">
                <a:latin typeface="Georgia" pitchFamily="18" charset="0"/>
              </a:rPr>
              <a:t>Steering Committee </a:t>
            </a:r>
            <a:endParaRPr lang="it-IT" kern="0" dirty="0">
              <a:latin typeface="Georgia" pitchFamily="18" charset="0"/>
            </a:endParaRPr>
          </a:p>
          <a:p>
            <a:pPr marL="0" indent="0" algn="r" eaLnBrk="0" hangingPunct="0">
              <a:spcBef>
                <a:spcPct val="20000"/>
              </a:spcBef>
              <a:buNone/>
              <a:defRPr/>
            </a:pPr>
            <a:r>
              <a:rPr lang="it-IT" kern="0" dirty="0" smtClean="0">
                <a:latin typeface="Georgia" pitchFamily="18" charset="0"/>
              </a:rPr>
              <a:t>October, </a:t>
            </a:r>
            <a:r>
              <a:rPr lang="ro-RO" kern="0" dirty="0" smtClean="0">
                <a:latin typeface="Georgia" pitchFamily="18" charset="0"/>
              </a:rPr>
              <a:t> 201</a:t>
            </a:r>
            <a:r>
              <a:rPr lang="en-US" kern="0" dirty="0">
                <a:latin typeface="Georgia" pitchFamily="18" charset="0"/>
              </a:rPr>
              <a:t>4</a:t>
            </a:r>
          </a:p>
          <a:p>
            <a:pPr>
              <a:buFont typeface="Wingdings 3" pitchFamily="18" charset="2"/>
              <a:buNone/>
            </a:pPr>
            <a:r>
              <a:rPr lang="en-US" sz="1800" b="1" dirty="0">
                <a:latin typeface="Bookman Old Style" pitchFamily="18" charset="0"/>
                <a:cs typeface="Arial" charset="0"/>
              </a:rPr>
              <a:t>Marie-Ange INGABIRE</a:t>
            </a:r>
          </a:p>
          <a:p>
            <a:pPr>
              <a:buFont typeface="Wingdings 3" pitchFamily="18" charset="2"/>
              <a:buNone/>
            </a:pPr>
            <a:r>
              <a:rPr lang="en-US" sz="1800" b="1" dirty="0">
                <a:latin typeface="Bookman Old Style" pitchFamily="18" charset="0"/>
                <a:cs typeface="Arial" charset="0"/>
              </a:rPr>
              <a:t>External Finance Unit (EFU)</a:t>
            </a:r>
          </a:p>
          <a:p>
            <a:pPr>
              <a:buFont typeface="Wingdings 3" pitchFamily="18" charset="2"/>
              <a:buNone/>
            </a:pPr>
            <a:r>
              <a:rPr lang="en-US" b="1" dirty="0" smtClean="0">
                <a:latin typeface="Bookman Old Style" pitchFamily="18" charset="0"/>
                <a:cs typeface="Arial" charset="0"/>
              </a:rPr>
              <a:t>Ministry of Finance and Economic Planning</a:t>
            </a:r>
          </a:p>
          <a:p>
            <a:pPr>
              <a:buFont typeface="Wingdings 3" pitchFamily="18" charset="2"/>
              <a:buNone/>
            </a:pPr>
            <a:r>
              <a:rPr lang="en-US" sz="2800" b="1" dirty="0">
                <a:latin typeface="Bookman Old Style" pitchFamily="18" charset="0"/>
                <a:cs typeface="Arial" charset="0"/>
              </a:rPr>
              <a:t>RWANDA</a:t>
            </a:r>
          </a:p>
          <a:p>
            <a:pPr eaLnBrk="1" hangingPunct="1">
              <a:buFont typeface="Wingdings 3" pitchFamily="18" charset="2"/>
              <a:buNone/>
            </a:pPr>
            <a:endParaRPr lang="en-US" dirty="0" smtClean="0"/>
          </a:p>
          <a:p>
            <a:pPr eaLnBrk="1" hangingPunct="1">
              <a:buFont typeface="Wingdings 3" pitchFamily="18" charset="2"/>
              <a:buNone/>
            </a:pPr>
            <a:endParaRPr lang="en-US" dirty="0" smtClean="0"/>
          </a:p>
          <a:p>
            <a:pPr eaLnBrk="1" hangingPunct="1">
              <a:buFont typeface="Wingdings 3" pitchFamily="18" charset="2"/>
              <a:buNone/>
            </a:pPr>
            <a:endParaRPr lang="en-US" dirty="0" smtClean="0"/>
          </a:p>
        </p:txBody>
      </p:sp>
      <p:cxnSp>
        <p:nvCxnSpPr>
          <p:cNvPr id="5" name="Connecteur droit 4"/>
          <p:cNvCxnSpPr/>
          <p:nvPr/>
        </p:nvCxnSpPr>
        <p:spPr>
          <a:xfrm>
            <a:off x="2895600" y="2819400"/>
            <a:ext cx="7391400" cy="1588"/>
          </a:xfrm>
          <a:prstGeom prst="line">
            <a:avLst/>
          </a:prstGeom>
          <a:ln cmpd="sng">
            <a:gradFill flip="none" rotWithShape="1">
              <a:gsLst>
                <a:gs pos="0">
                  <a:schemeClr val="accent2"/>
                </a:gs>
                <a:gs pos="50000">
                  <a:schemeClr val="accent1">
                    <a:tint val="44500"/>
                    <a:satMod val="160000"/>
                  </a:schemeClr>
                </a:gs>
                <a:gs pos="100000">
                  <a:schemeClr val="accent1">
                    <a:tint val="23500"/>
                    <a:satMod val="160000"/>
                  </a:schemeClr>
                </a:gs>
              </a:gsLst>
              <a:path path="shape">
                <a:fillToRect l="50000" t="50000" r="50000" b="50000"/>
              </a:path>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33111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6219" y="533400"/>
            <a:ext cx="10689465" cy="884238"/>
          </a:xfrm>
        </p:spPr>
        <p:txBody>
          <a:bodyPr/>
          <a:lstStyle/>
          <a:p>
            <a:r>
              <a:rPr lang="en-US" b="1" dirty="0"/>
              <a:t>IATI Standard </a:t>
            </a:r>
            <a:r>
              <a:rPr lang="en-US" b="1" dirty="0" smtClean="0"/>
              <a:t>Conversion </a:t>
            </a:r>
            <a:r>
              <a:rPr lang="en-US" b="1" dirty="0"/>
              <a:t>to DAD </a:t>
            </a:r>
            <a:r>
              <a:rPr lang="en-US" b="1" dirty="0" smtClean="0"/>
              <a:t>Project Constraints</a:t>
            </a:r>
            <a:r>
              <a:rPr lang="en-US" dirty="0"/>
              <a:t/>
            </a:r>
            <a:br>
              <a:rPr lang="en-US" dirty="0"/>
            </a:br>
            <a:endParaRPr lang="en-US" dirty="0"/>
          </a:p>
        </p:txBody>
      </p:sp>
      <p:sp>
        <p:nvSpPr>
          <p:cNvPr id="3" name="Content Placeholder 2"/>
          <p:cNvSpPr>
            <a:spLocks noGrp="1"/>
          </p:cNvSpPr>
          <p:nvPr>
            <p:ph idx="1"/>
          </p:nvPr>
        </p:nvSpPr>
        <p:spPr>
          <a:xfrm>
            <a:off x="367628" y="1465370"/>
            <a:ext cx="11277600" cy="4903574"/>
          </a:xfrm>
        </p:spPr>
        <p:txBody>
          <a:bodyPr/>
          <a:lstStyle/>
          <a:p>
            <a:r>
              <a:rPr lang="en-US" sz="2800" b="1" dirty="0" smtClean="0"/>
              <a:t>Quality </a:t>
            </a:r>
            <a:r>
              <a:rPr lang="en-US" sz="2800" b="1" dirty="0"/>
              <a:t>and frequency of data </a:t>
            </a:r>
            <a:r>
              <a:rPr lang="en-US" sz="2800" dirty="0"/>
              <a:t>provided by DPs </a:t>
            </a:r>
            <a:r>
              <a:rPr lang="en-US" sz="2800" dirty="0" smtClean="0"/>
              <a:t>to IATI must </a:t>
            </a:r>
            <a:r>
              <a:rPr lang="en-US" sz="2800" dirty="0"/>
              <a:t>be </a:t>
            </a:r>
            <a:r>
              <a:rPr lang="en-US" sz="2800" dirty="0" smtClean="0"/>
              <a:t>improved</a:t>
            </a:r>
          </a:p>
          <a:p>
            <a:r>
              <a:rPr lang="en-US" sz="2800" dirty="0" smtClean="0"/>
              <a:t>It is important to have </a:t>
            </a:r>
            <a:r>
              <a:rPr lang="en-US" sz="2800" b="1" dirty="0" smtClean="0"/>
              <a:t>updated commitment and disbursement data for the current year on a quarterly basis </a:t>
            </a:r>
            <a:r>
              <a:rPr lang="en-US" sz="2800" dirty="0" smtClean="0"/>
              <a:t>so it can be fitted in the </a:t>
            </a:r>
            <a:r>
              <a:rPr lang="en-US" sz="2800" dirty="0" err="1" smtClean="0"/>
              <a:t>GoR’s</a:t>
            </a:r>
            <a:r>
              <a:rPr lang="en-US" sz="2800" dirty="0" smtClean="0"/>
              <a:t> fiscal year (30 June – </a:t>
            </a:r>
            <a:r>
              <a:rPr lang="en-US" sz="2800" dirty="0"/>
              <a:t>1</a:t>
            </a:r>
            <a:r>
              <a:rPr lang="en-US" sz="2800" dirty="0" smtClean="0"/>
              <a:t> July)</a:t>
            </a:r>
          </a:p>
          <a:p>
            <a:r>
              <a:rPr lang="en-US" sz="2800" b="1" dirty="0"/>
              <a:t>F</a:t>
            </a:r>
            <a:r>
              <a:rPr lang="en-US" sz="2800" b="1" dirty="0" smtClean="0"/>
              <a:t>orward-looking </a:t>
            </a:r>
            <a:r>
              <a:rPr lang="en-US" sz="2800" b="1" dirty="0"/>
              <a:t>information </a:t>
            </a:r>
            <a:r>
              <a:rPr lang="en-US" sz="2800" dirty="0" smtClean="0"/>
              <a:t>for the next fiscal year and two outer years at the project level and on a rolling basis is indispensable for budgeting and macro-projections</a:t>
            </a:r>
          </a:p>
          <a:p>
            <a:r>
              <a:rPr lang="en-US" sz="2800" b="1" dirty="0" smtClean="0"/>
              <a:t>Increasing the number of DPs providing good quality data to IATI </a:t>
            </a:r>
            <a:r>
              <a:rPr lang="en-US" sz="2800" dirty="0" smtClean="0"/>
              <a:t>in the run up to the 2015 deadline is critical and requires political commitment at the highest levels</a:t>
            </a:r>
            <a:endParaRPr lang="fr-FR" dirty="0"/>
          </a:p>
          <a:p>
            <a:endParaRPr lang="fr-FR" dirty="0"/>
          </a:p>
          <a:p>
            <a:endParaRPr lang="en-US" dirty="0"/>
          </a:p>
        </p:txBody>
      </p:sp>
      <p:sp>
        <p:nvSpPr>
          <p:cNvPr id="4" name="Slide Number Placeholder 3"/>
          <p:cNvSpPr>
            <a:spLocks noGrp="1"/>
          </p:cNvSpPr>
          <p:nvPr>
            <p:ph type="sldNum" sz="quarter" idx="12"/>
          </p:nvPr>
        </p:nvSpPr>
        <p:spPr/>
        <p:txBody>
          <a:bodyPr/>
          <a:lstStyle/>
          <a:p>
            <a:pPr defTabSz="914400" fontAlgn="base">
              <a:spcBef>
                <a:spcPct val="0"/>
              </a:spcBef>
              <a:spcAft>
                <a:spcPct val="0"/>
              </a:spcAft>
              <a:defRPr/>
            </a:pPr>
            <a:fld id="{75A2A763-6EA4-4EC1-AAA0-6A44277E9A09}" type="slidenum">
              <a:rPr lang="en-US" smtClean="0">
                <a:solidFill>
                  <a:prstClr val="black"/>
                </a:solidFill>
              </a:rPr>
              <a:pPr defTabSz="914400" fontAlgn="base">
                <a:spcBef>
                  <a:spcPct val="0"/>
                </a:spcBef>
                <a:spcAft>
                  <a:spcPct val="0"/>
                </a:spcAft>
                <a:defRPr/>
              </a:pPr>
              <a:t>10</a:t>
            </a:fld>
            <a:endParaRPr lang="en-US" dirty="0">
              <a:solidFill>
                <a:prstClr val="black"/>
              </a:solidFill>
            </a:endParaRPr>
          </a:p>
        </p:txBody>
      </p:sp>
    </p:spTree>
    <p:extLst>
      <p:ext uri="{BB962C8B-B14F-4D97-AF65-F5344CB8AC3E}">
        <p14:creationId xmlns:p14="http://schemas.microsoft.com/office/powerpoint/2010/main" val="485621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a:xfrm>
            <a:off x="2133600" y="762000"/>
            <a:ext cx="8229600" cy="5638800"/>
          </a:xfrm>
        </p:spPr>
        <p:txBody>
          <a:bodyPr/>
          <a:lstStyle/>
          <a:p>
            <a:pPr algn="ctr">
              <a:buFontTx/>
              <a:buNone/>
            </a:pPr>
            <a:r>
              <a:rPr lang="en-GB" sz="4400" dirty="0">
                <a:solidFill>
                  <a:schemeClr val="tx2"/>
                </a:solidFill>
                <a:latin typeface="Calibri" pitchFamily="34" charset="0"/>
              </a:rPr>
              <a:t>Thank you for your kind attention!</a:t>
            </a:r>
          </a:p>
          <a:p>
            <a:pPr algn="ctr">
              <a:buFontTx/>
              <a:buNone/>
            </a:pPr>
            <a:endParaRPr lang="en-GB" sz="3200" dirty="0">
              <a:solidFill>
                <a:schemeClr val="tx2"/>
              </a:solidFill>
              <a:latin typeface="Calibri" pitchFamily="34" charset="0"/>
            </a:endParaRPr>
          </a:p>
          <a:p>
            <a:pPr algn="ctr">
              <a:buFontTx/>
              <a:buNone/>
            </a:pPr>
            <a:r>
              <a:rPr lang="en-GB" sz="2800" dirty="0">
                <a:solidFill>
                  <a:schemeClr val="tx2"/>
                </a:solidFill>
                <a:latin typeface="Calibri" pitchFamily="34" charset="0"/>
              </a:rPr>
              <a:t>Please visit our </a:t>
            </a:r>
            <a:br>
              <a:rPr lang="en-GB" sz="2800" dirty="0">
                <a:solidFill>
                  <a:schemeClr val="tx2"/>
                </a:solidFill>
                <a:latin typeface="Calibri" pitchFamily="34" charset="0"/>
              </a:rPr>
            </a:br>
            <a:r>
              <a:rPr lang="en-GB" sz="2800" dirty="0">
                <a:solidFill>
                  <a:schemeClr val="tx2"/>
                </a:solidFill>
                <a:latin typeface="Calibri" pitchFamily="34" charset="0"/>
              </a:rPr>
              <a:t>Development Assistance Database</a:t>
            </a:r>
          </a:p>
          <a:p>
            <a:pPr algn="ctr">
              <a:buFontTx/>
              <a:buNone/>
            </a:pPr>
            <a:endParaRPr lang="en-GB" sz="2800" dirty="0">
              <a:solidFill>
                <a:schemeClr val="tx2"/>
              </a:solidFill>
              <a:latin typeface="Calibri" pitchFamily="34" charset="0"/>
            </a:endParaRPr>
          </a:p>
          <a:p>
            <a:pPr algn="ctr">
              <a:buFontTx/>
              <a:buNone/>
            </a:pPr>
            <a:r>
              <a:rPr lang="en-GB" sz="4000" dirty="0">
                <a:solidFill>
                  <a:schemeClr val="tx2"/>
                </a:solidFill>
                <a:latin typeface="Calibri" pitchFamily="34" charset="0"/>
                <a:hlinkClick r:id="rId3"/>
              </a:rPr>
              <a:t>http://dad.synisys.com/dadrwanda</a:t>
            </a:r>
            <a:endParaRPr lang="en-GB" sz="4000" dirty="0">
              <a:solidFill>
                <a:schemeClr val="tx2"/>
              </a:solidFill>
              <a:latin typeface="Calibri" pitchFamily="34" charset="0"/>
            </a:endParaRPr>
          </a:p>
          <a:p>
            <a:pPr algn="ctr">
              <a:buFontTx/>
              <a:buNone/>
            </a:pPr>
            <a:r>
              <a:rPr lang="en-GB" sz="2800" dirty="0">
                <a:solidFill>
                  <a:schemeClr val="tx2"/>
                </a:solidFill>
                <a:latin typeface="Calibri" pitchFamily="34" charset="0"/>
              </a:rPr>
              <a:t>And our Development Partners Website</a:t>
            </a:r>
          </a:p>
          <a:p>
            <a:pPr algn="ctr">
              <a:buFontTx/>
              <a:buNone/>
            </a:pPr>
            <a:r>
              <a:rPr lang="en-GB" sz="4000" dirty="0">
                <a:solidFill>
                  <a:schemeClr val="tx2"/>
                </a:solidFill>
                <a:latin typeface="Calibri" pitchFamily="34" charset="0"/>
                <a:hlinkClick r:id="rId4"/>
              </a:rPr>
              <a:t>www.devpartners.gov.rw</a:t>
            </a:r>
            <a:endParaRPr lang="en-GB" sz="4000" dirty="0">
              <a:solidFill>
                <a:schemeClr val="tx2"/>
              </a:solidFill>
              <a:latin typeface="Calibri" pitchFamily="34" charset="0"/>
            </a:endParaRPr>
          </a:p>
          <a:p>
            <a:pPr algn="ctr">
              <a:buFontTx/>
              <a:buNone/>
            </a:pPr>
            <a:endParaRPr lang="en-GB" sz="4000" dirty="0">
              <a:solidFill>
                <a:schemeClr val="tx2"/>
              </a:solidFill>
              <a:latin typeface="Calibri" pitchFamily="34" charset="0"/>
            </a:endParaRPr>
          </a:p>
          <a:p>
            <a:pPr algn="ctr">
              <a:buFontTx/>
              <a:buNone/>
            </a:pPr>
            <a:endParaRPr lang="en-GB" sz="2800" dirty="0">
              <a:solidFill>
                <a:schemeClr val="tx2"/>
              </a:solidFill>
              <a:latin typeface="Calibri" pitchFamily="34" charset="0"/>
            </a:endParaRPr>
          </a:p>
          <a:p>
            <a:pPr algn="ctr">
              <a:buFontTx/>
              <a:buNone/>
            </a:pPr>
            <a:endParaRPr lang="en-GB" sz="2800" dirty="0">
              <a:solidFill>
                <a:schemeClr val="tx2"/>
              </a:solidFill>
              <a:latin typeface="Calibri" pitchFamily="34" charset="0"/>
            </a:endParaRPr>
          </a:p>
        </p:txBody>
      </p:sp>
      <p:sp>
        <p:nvSpPr>
          <p:cNvPr id="4" name="Slide Number Placeholder 3"/>
          <p:cNvSpPr>
            <a:spLocks noGrp="1"/>
          </p:cNvSpPr>
          <p:nvPr>
            <p:ph type="sldNum" sz="quarter" idx="12"/>
          </p:nvPr>
        </p:nvSpPr>
        <p:spPr>
          <a:xfrm>
            <a:off x="9906000" y="6248401"/>
            <a:ext cx="533400" cy="365125"/>
          </a:xfrm>
        </p:spPr>
        <p:txBody>
          <a:bodyPr vert="horz" wrap="square" lIns="91440" tIns="45720" rIns="91440" bIns="45720" numCol="1" anchor="t" anchorCtr="0" compatLnSpc="1">
            <a:prstTxWarp prst="textNoShape">
              <a:avLst/>
            </a:prstTxWarp>
          </a:bodyPr>
          <a:lstStyle/>
          <a:p>
            <a:pPr>
              <a:defRPr/>
            </a:pPr>
            <a:fld id="{ADCE164E-5574-4932-B826-B209A171DCD3}" type="slidenum">
              <a:rPr lang="en-US" smtClean="0"/>
              <a:pPr>
                <a:defRPr/>
              </a:pPr>
              <a:t>11</a:t>
            </a:fld>
            <a:endParaRPr lang="en-US" dirty="0"/>
          </a:p>
        </p:txBody>
      </p:sp>
    </p:spTree>
    <p:extLst>
      <p:ext uri="{BB962C8B-B14F-4D97-AF65-F5344CB8AC3E}">
        <p14:creationId xmlns:p14="http://schemas.microsoft.com/office/powerpoint/2010/main" val="37833451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0460"/>
            <a:ext cx="10515600" cy="650875"/>
          </a:xfrm>
        </p:spPr>
        <p:txBody>
          <a:bodyPr vert="horz" lIns="91440" tIns="45720" rIns="91440" bIns="45720" rtlCol="0" anchor="ctr">
            <a:normAutofit/>
          </a:bodyPr>
          <a:lstStyle/>
          <a:p>
            <a:r>
              <a:rPr lang="en-US" sz="3000" b="1" dirty="0" smtClean="0">
                <a:solidFill>
                  <a:schemeClr val="accent2"/>
                </a:solidFill>
                <a:latin typeface="Segoe UI" panose="020B0502040204020203" pitchFamily="34" charset="0"/>
                <a:ea typeface="Segoe UI" panose="020B0502040204020203" pitchFamily="34" charset="0"/>
                <a:cs typeface="Segoe UI" panose="020B0502040204020203" pitchFamily="34" charset="0"/>
              </a:rPr>
              <a:t>	Main </a:t>
            </a:r>
            <a:r>
              <a:rPr lang="en-US" sz="3000" b="1" dirty="0">
                <a:solidFill>
                  <a:schemeClr val="accent2"/>
                </a:solidFill>
                <a:latin typeface="Segoe UI" panose="020B0502040204020203" pitchFamily="34" charset="0"/>
                <a:ea typeface="Segoe UI" panose="020B0502040204020203" pitchFamily="34" charset="0"/>
                <a:cs typeface="Segoe UI" panose="020B0502040204020203" pitchFamily="34" charset="0"/>
              </a:rPr>
              <a:t>Topics</a:t>
            </a:r>
          </a:p>
        </p:txBody>
      </p:sp>
      <p:sp>
        <p:nvSpPr>
          <p:cNvPr id="3" name="Content Placeholder 2"/>
          <p:cNvSpPr>
            <a:spLocks noGrp="1"/>
          </p:cNvSpPr>
          <p:nvPr>
            <p:ph idx="1"/>
          </p:nvPr>
        </p:nvSpPr>
        <p:spPr>
          <a:xfrm>
            <a:off x="838200" y="1320800"/>
            <a:ext cx="10958848" cy="4856163"/>
          </a:xfrm>
        </p:spPr>
        <p:txBody>
          <a:bodyPr anchor="ctr">
            <a:normAutofit/>
          </a:bodyPr>
          <a:lstStyle/>
          <a:p>
            <a:pPr>
              <a:lnSpc>
                <a:spcPct val="150000"/>
              </a:lnSpc>
            </a:pPr>
            <a:r>
              <a:rPr lang="en-US" altLang="en-US" sz="3000" b="1"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IATI data to reduce AIMS challenges at the country level</a:t>
            </a:r>
          </a:p>
          <a:p>
            <a:pPr>
              <a:lnSpc>
                <a:spcPct val="150000"/>
              </a:lnSpc>
            </a:pPr>
            <a:r>
              <a:rPr lang="en-US" sz="3000" b="1"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Data Import Service</a:t>
            </a:r>
          </a:p>
          <a:p>
            <a:pPr>
              <a:lnSpc>
                <a:spcPct val="150000"/>
              </a:lnSpc>
            </a:pPr>
            <a:r>
              <a:rPr lang="en-US" sz="3000" b="1"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IATI Projects Mapping and Merging with DAD Projects</a:t>
            </a:r>
          </a:p>
          <a:p>
            <a:pPr>
              <a:lnSpc>
                <a:spcPct val="150000"/>
              </a:lnSpc>
            </a:pPr>
            <a:r>
              <a:rPr lang="en-US" sz="3000" b="1"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DAD-Rwanda</a:t>
            </a:r>
            <a:r>
              <a:rPr lang="en-US" sz="3000" b="1"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IATI </a:t>
            </a:r>
            <a:r>
              <a:rPr lang="en-US" sz="3000" b="1"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Integration </a:t>
            </a:r>
            <a:r>
              <a:rPr lang="en-US" altLang="en-US" sz="3000" b="1"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challenges </a:t>
            </a:r>
            <a:endParaRPr lang="en-US" sz="3000" b="1"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cxnSp>
        <p:nvCxnSpPr>
          <p:cNvPr id="8" name="Straight Connector 7"/>
          <p:cNvCxnSpPr/>
          <p:nvPr/>
        </p:nvCxnSpPr>
        <p:spPr>
          <a:xfrm>
            <a:off x="965200" y="931335"/>
            <a:ext cx="10388600" cy="0"/>
          </a:xfrm>
          <a:prstGeom prst="line">
            <a:avLst/>
          </a:prstGeom>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10843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8039" y="533400"/>
            <a:ext cx="10610761" cy="884238"/>
          </a:xfrm>
        </p:spPr>
        <p:txBody>
          <a:bodyPr/>
          <a:lstStyle/>
          <a:p>
            <a:r>
              <a:rPr lang="en-US" altLang="en-US" sz="3000" b="1" dirty="0" smtClean="0">
                <a:solidFill>
                  <a:schemeClr val="accent2"/>
                </a:solidFill>
                <a:latin typeface="Segoe UI" panose="020B0502040204020203" pitchFamily="34" charset="0"/>
                <a:ea typeface="Segoe UI" panose="020B0502040204020203" pitchFamily="34" charset="0"/>
                <a:cs typeface="Segoe UI" panose="020B0502040204020203" pitchFamily="34" charset="0"/>
              </a:rPr>
              <a:t>IATI </a:t>
            </a:r>
            <a:r>
              <a:rPr lang="en-US" altLang="en-US" sz="3000" b="1" dirty="0">
                <a:solidFill>
                  <a:schemeClr val="accent2"/>
                </a:solidFill>
                <a:latin typeface="Segoe UI" panose="020B0502040204020203" pitchFamily="34" charset="0"/>
                <a:ea typeface="Segoe UI" panose="020B0502040204020203" pitchFamily="34" charset="0"/>
                <a:cs typeface="Segoe UI" panose="020B0502040204020203" pitchFamily="34" charset="0"/>
              </a:rPr>
              <a:t>data </a:t>
            </a:r>
            <a:r>
              <a:rPr lang="en-US" altLang="en-US" sz="3000" b="1" dirty="0" smtClean="0">
                <a:solidFill>
                  <a:schemeClr val="accent2"/>
                </a:solidFill>
                <a:latin typeface="Segoe UI" panose="020B0502040204020203" pitchFamily="34" charset="0"/>
                <a:ea typeface="Segoe UI" panose="020B0502040204020203" pitchFamily="34" charset="0"/>
                <a:cs typeface="Segoe UI" panose="020B0502040204020203" pitchFamily="34" charset="0"/>
              </a:rPr>
              <a:t>to reduce data challenges at </a:t>
            </a:r>
            <a:r>
              <a:rPr lang="en-US" altLang="en-US" sz="3000" b="1" dirty="0">
                <a:solidFill>
                  <a:schemeClr val="accent2"/>
                </a:solidFill>
                <a:latin typeface="Segoe UI" panose="020B0502040204020203" pitchFamily="34" charset="0"/>
                <a:ea typeface="Segoe UI" panose="020B0502040204020203" pitchFamily="34" charset="0"/>
                <a:cs typeface="Segoe UI" panose="020B0502040204020203" pitchFamily="34" charset="0"/>
              </a:rPr>
              <a:t>the country level</a:t>
            </a:r>
            <a:br>
              <a:rPr lang="en-US" altLang="en-US" sz="3000" b="1" dirty="0">
                <a:solidFill>
                  <a:schemeClr val="accent2"/>
                </a:solidFill>
                <a:latin typeface="Segoe UI" panose="020B0502040204020203" pitchFamily="34" charset="0"/>
                <a:ea typeface="Segoe UI" panose="020B0502040204020203" pitchFamily="34" charset="0"/>
                <a:cs typeface="Segoe UI" panose="020B0502040204020203" pitchFamily="34" charset="0"/>
              </a:rPr>
            </a:br>
            <a:endParaRPr lang="en-US" sz="3000" b="1" dirty="0">
              <a:solidFill>
                <a:schemeClr val="accent2"/>
              </a:solidFill>
              <a:latin typeface="Segoe UI" panose="020B0502040204020203" pitchFamily="34" charset="0"/>
              <a:ea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a:xfrm>
            <a:off x="304799" y="1099751"/>
            <a:ext cx="11299065" cy="5572898"/>
          </a:xfrm>
        </p:spPr>
        <p:txBody>
          <a:bodyPr/>
          <a:lstStyle/>
          <a:p>
            <a:pPr marL="273050" lvl="2" indent="-273050">
              <a:spcBef>
                <a:spcPts val="600"/>
              </a:spcBef>
              <a:buClr>
                <a:schemeClr val="accent1"/>
              </a:buClr>
            </a:pPr>
            <a:endParaRPr lang="en-US" altLang="en-US" sz="2800" b="1" dirty="0" smtClean="0"/>
          </a:p>
          <a:p>
            <a:pPr marL="273050" lvl="2" indent="-273050">
              <a:spcBef>
                <a:spcPts val="600"/>
              </a:spcBef>
              <a:buClr>
                <a:schemeClr val="accent1"/>
              </a:buClr>
            </a:pPr>
            <a:r>
              <a:rPr lang="en-US" altLang="en-US" sz="2800" b="1" dirty="0" smtClean="0"/>
              <a:t>Infrequent </a:t>
            </a:r>
            <a:r>
              <a:rPr lang="en-US" altLang="en-US" sz="2800" b="1" dirty="0"/>
              <a:t>updating of </a:t>
            </a:r>
            <a:r>
              <a:rPr lang="en-US" altLang="en-US" sz="2800" b="1" dirty="0" smtClean="0"/>
              <a:t>data </a:t>
            </a:r>
            <a:r>
              <a:rPr lang="en-US" altLang="en-US" sz="2800" b="1" dirty="0"/>
              <a:t>by </a:t>
            </a:r>
            <a:r>
              <a:rPr lang="en-US" altLang="en-US" sz="2800" b="1" dirty="0" smtClean="0"/>
              <a:t>DPs -&gt; </a:t>
            </a:r>
            <a:r>
              <a:rPr lang="en-US" altLang="en-US" sz="2500" dirty="0">
                <a:solidFill>
                  <a:schemeClr val="tx1">
                    <a:lumMod val="75000"/>
                    <a:lumOff val="25000"/>
                  </a:schemeClr>
                </a:solidFill>
              </a:rPr>
              <a:t>IATI data will reduce the burden on the side of DPs to report in the </a:t>
            </a:r>
            <a:r>
              <a:rPr lang="en-US" altLang="en-US" sz="2500" dirty="0" smtClean="0">
                <a:solidFill>
                  <a:schemeClr val="tx1">
                    <a:lumMod val="75000"/>
                    <a:lumOff val="25000"/>
                  </a:schemeClr>
                </a:solidFill>
              </a:rPr>
              <a:t>DAD and motivate them to report regularly by validating data already available from IATI. </a:t>
            </a:r>
          </a:p>
          <a:p>
            <a:pPr marL="547688" lvl="3" indent="-273050">
              <a:spcBef>
                <a:spcPts val="600"/>
              </a:spcBef>
              <a:buClr>
                <a:schemeClr val="accent1"/>
              </a:buClr>
            </a:pPr>
            <a:r>
              <a:rPr lang="en-US" altLang="en-US" sz="2100" dirty="0" smtClean="0">
                <a:solidFill>
                  <a:schemeClr val="tx1">
                    <a:lumMod val="75000"/>
                    <a:lumOff val="25000"/>
                  </a:schemeClr>
                </a:solidFill>
              </a:rPr>
              <a:t>Request is for quarterly reporting but in reality data is provided annually as a preparation for the DPAF and ODA reports</a:t>
            </a:r>
          </a:p>
          <a:p>
            <a:pPr marL="547688" lvl="3" indent="-273050">
              <a:spcBef>
                <a:spcPts val="600"/>
              </a:spcBef>
              <a:buClr>
                <a:schemeClr val="accent1"/>
              </a:buClr>
            </a:pPr>
            <a:endParaRPr lang="en-US" altLang="en-US" sz="2100" dirty="0" smtClean="0">
              <a:solidFill>
                <a:schemeClr val="tx1">
                  <a:lumMod val="75000"/>
                  <a:lumOff val="25000"/>
                </a:schemeClr>
              </a:solidFill>
            </a:endParaRPr>
          </a:p>
          <a:p>
            <a:pPr marL="273050" lvl="2" indent="-273050">
              <a:spcBef>
                <a:spcPts val="600"/>
              </a:spcBef>
              <a:buClr>
                <a:schemeClr val="accent1"/>
              </a:buClr>
            </a:pPr>
            <a:r>
              <a:rPr lang="en-US" altLang="en-US" sz="2800" b="1" dirty="0"/>
              <a:t>Having forward-looking data is critical for budgeting and macro-economic projections-&gt; </a:t>
            </a:r>
            <a:r>
              <a:rPr lang="en-US" altLang="en-US" sz="2800" dirty="0">
                <a:solidFill>
                  <a:schemeClr val="tx1">
                    <a:lumMod val="75000"/>
                    <a:lumOff val="25000"/>
                  </a:schemeClr>
                </a:solidFill>
              </a:rPr>
              <a:t>if IATI publishers provide the planned commitments and disbursements for years n+1, n+2, and n+3 on a rolling basis, this will </a:t>
            </a:r>
            <a:r>
              <a:rPr lang="en-US" altLang="en-US" sz="2800" dirty="0" smtClean="0">
                <a:solidFill>
                  <a:schemeClr val="tx1">
                    <a:lumMod val="75000"/>
                    <a:lumOff val="25000"/>
                  </a:schemeClr>
                </a:solidFill>
              </a:rPr>
              <a:t>represent a </a:t>
            </a:r>
            <a:r>
              <a:rPr lang="en-US" altLang="en-US" sz="2800" dirty="0">
                <a:solidFill>
                  <a:schemeClr val="tx1">
                    <a:lumMod val="75000"/>
                    <a:lumOff val="25000"/>
                  </a:schemeClr>
                </a:solidFill>
              </a:rPr>
              <a:t>huge improvement in the data </a:t>
            </a:r>
            <a:r>
              <a:rPr lang="en-US" altLang="en-US" sz="2800" dirty="0" smtClean="0">
                <a:solidFill>
                  <a:schemeClr val="tx1">
                    <a:lumMod val="75000"/>
                    <a:lumOff val="25000"/>
                  </a:schemeClr>
                </a:solidFill>
              </a:rPr>
              <a:t>availability.</a:t>
            </a:r>
            <a:endParaRPr lang="en-US" altLang="en-US" sz="2500" dirty="0" smtClean="0">
              <a:solidFill>
                <a:schemeClr val="tx1">
                  <a:lumMod val="75000"/>
                  <a:lumOff val="25000"/>
                </a:schemeClr>
              </a:solidFill>
            </a:endParaRPr>
          </a:p>
          <a:p>
            <a:pPr marL="273050" lvl="2" indent="-273050">
              <a:spcBef>
                <a:spcPts val="600"/>
              </a:spcBef>
              <a:buClr>
                <a:schemeClr val="accent1"/>
              </a:buClr>
            </a:pPr>
            <a:endParaRPr lang="en-GB" sz="2800" b="1" dirty="0"/>
          </a:p>
          <a:p>
            <a:pPr marL="273050" lvl="2" indent="-273050">
              <a:spcBef>
                <a:spcPts val="600"/>
              </a:spcBef>
              <a:buClr>
                <a:schemeClr val="accent1"/>
              </a:buClr>
            </a:pPr>
            <a:endParaRPr lang="en-GB" sz="2800" b="1" dirty="0"/>
          </a:p>
          <a:p>
            <a:pPr marL="273050" lvl="2" indent="-273050">
              <a:spcBef>
                <a:spcPts val="600"/>
              </a:spcBef>
              <a:buClr>
                <a:schemeClr val="accent1"/>
              </a:buClr>
            </a:pPr>
            <a:endParaRPr lang="en-US" altLang="en-US" sz="2500" dirty="0" smtClean="0">
              <a:solidFill>
                <a:schemeClr val="tx1">
                  <a:lumMod val="75000"/>
                  <a:lumOff val="25000"/>
                </a:schemeClr>
              </a:solidFill>
            </a:endParaRPr>
          </a:p>
          <a:p>
            <a:pPr marL="273050" lvl="2" indent="-273050">
              <a:spcBef>
                <a:spcPts val="600"/>
              </a:spcBef>
              <a:buClr>
                <a:schemeClr val="accent1"/>
              </a:buClr>
            </a:pPr>
            <a:endParaRPr lang="en-GB" sz="2800" b="1" dirty="0" smtClean="0"/>
          </a:p>
          <a:p>
            <a:pPr marL="273050" lvl="2" indent="-273050">
              <a:spcBef>
                <a:spcPts val="600"/>
              </a:spcBef>
              <a:buClr>
                <a:schemeClr val="accent1"/>
              </a:buClr>
            </a:pPr>
            <a:endParaRPr lang="en-US" altLang="en-US" sz="2500" dirty="0" smtClean="0">
              <a:solidFill>
                <a:schemeClr val="tx1">
                  <a:lumMod val="75000"/>
                  <a:lumOff val="25000"/>
                </a:schemeClr>
              </a:solidFill>
            </a:endParaRPr>
          </a:p>
          <a:p>
            <a:pPr marL="273050" lvl="2" indent="-273050">
              <a:spcBef>
                <a:spcPts val="600"/>
              </a:spcBef>
              <a:buClr>
                <a:schemeClr val="accent1"/>
              </a:buClr>
            </a:pPr>
            <a:endParaRPr lang="en-US" altLang="en-US" sz="2500" dirty="0">
              <a:solidFill>
                <a:schemeClr val="tx1">
                  <a:lumMod val="75000"/>
                  <a:lumOff val="25000"/>
                </a:schemeClr>
              </a:solidFill>
            </a:endParaRPr>
          </a:p>
          <a:p>
            <a:endParaRPr lang="en-US" dirty="0"/>
          </a:p>
        </p:txBody>
      </p:sp>
      <p:sp>
        <p:nvSpPr>
          <p:cNvPr id="4" name="Slide Number Placeholder 3"/>
          <p:cNvSpPr>
            <a:spLocks noGrp="1"/>
          </p:cNvSpPr>
          <p:nvPr>
            <p:ph type="sldNum" sz="quarter" idx="12"/>
          </p:nvPr>
        </p:nvSpPr>
        <p:spPr/>
        <p:txBody>
          <a:bodyPr/>
          <a:lstStyle/>
          <a:p>
            <a:pPr defTabSz="914400" fontAlgn="base">
              <a:spcBef>
                <a:spcPct val="0"/>
              </a:spcBef>
              <a:spcAft>
                <a:spcPct val="0"/>
              </a:spcAft>
              <a:defRPr/>
            </a:pPr>
            <a:fld id="{75A2A763-6EA4-4EC1-AAA0-6A44277E9A09}" type="slidenum">
              <a:rPr lang="en-US" smtClean="0">
                <a:solidFill>
                  <a:prstClr val="black"/>
                </a:solidFill>
              </a:rPr>
              <a:pPr defTabSz="914400" fontAlgn="base">
                <a:spcBef>
                  <a:spcPct val="0"/>
                </a:spcBef>
                <a:spcAft>
                  <a:spcPct val="0"/>
                </a:spcAft>
                <a:defRPr/>
              </a:pPr>
              <a:t>3</a:t>
            </a:fld>
            <a:endParaRPr lang="en-US" dirty="0">
              <a:solidFill>
                <a:prstClr val="black"/>
              </a:solidFill>
            </a:endParaRPr>
          </a:p>
        </p:txBody>
      </p:sp>
    </p:spTree>
    <p:extLst>
      <p:ext uri="{BB962C8B-B14F-4D97-AF65-F5344CB8AC3E}">
        <p14:creationId xmlns:p14="http://schemas.microsoft.com/office/powerpoint/2010/main" val="2741442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8039" y="533400"/>
            <a:ext cx="10610761" cy="884238"/>
          </a:xfrm>
        </p:spPr>
        <p:txBody>
          <a:bodyPr/>
          <a:lstStyle/>
          <a:p>
            <a:r>
              <a:rPr lang="en-US" altLang="en-US" sz="3000" b="1" dirty="0" smtClean="0">
                <a:solidFill>
                  <a:schemeClr val="accent2"/>
                </a:solidFill>
                <a:latin typeface="Segoe UI" panose="020B0502040204020203" pitchFamily="34" charset="0"/>
                <a:ea typeface="Segoe UI" panose="020B0502040204020203" pitchFamily="34" charset="0"/>
                <a:cs typeface="Segoe UI" panose="020B0502040204020203" pitchFamily="34" charset="0"/>
              </a:rPr>
              <a:t>IATI </a:t>
            </a:r>
            <a:r>
              <a:rPr lang="en-US" altLang="en-US" sz="3000" b="1" dirty="0">
                <a:solidFill>
                  <a:schemeClr val="accent2"/>
                </a:solidFill>
                <a:latin typeface="Segoe UI" panose="020B0502040204020203" pitchFamily="34" charset="0"/>
                <a:ea typeface="Segoe UI" panose="020B0502040204020203" pitchFamily="34" charset="0"/>
                <a:cs typeface="Segoe UI" panose="020B0502040204020203" pitchFamily="34" charset="0"/>
              </a:rPr>
              <a:t>data </a:t>
            </a:r>
            <a:r>
              <a:rPr lang="en-US" altLang="en-US" sz="3000" b="1" dirty="0" smtClean="0">
                <a:solidFill>
                  <a:schemeClr val="accent2"/>
                </a:solidFill>
                <a:latin typeface="Segoe UI" panose="020B0502040204020203" pitchFamily="34" charset="0"/>
                <a:ea typeface="Segoe UI" panose="020B0502040204020203" pitchFamily="34" charset="0"/>
                <a:cs typeface="Segoe UI" panose="020B0502040204020203" pitchFamily="34" charset="0"/>
              </a:rPr>
              <a:t>to reduce data challenges at </a:t>
            </a:r>
            <a:r>
              <a:rPr lang="en-US" altLang="en-US" sz="3000" b="1" dirty="0">
                <a:solidFill>
                  <a:schemeClr val="accent2"/>
                </a:solidFill>
                <a:latin typeface="Segoe UI" panose="020B0502040204020203" pitchFamily="34" charset="0"/>
                <a:ea typeface="Segoe UI" panose="020B0502040204020203" pitchFamily="34" charset="0"/>
                <a:cs typeface="Segoe UI" panose="020B0502040204020203" pitchFamily="34" charset="0"/>
              </a:rPr>
              <a:t>the country level</a:t>
            </a:r>
            <a:br>
              <a:rPr lang="en-US" altLang="en-US" sz="3000" b="1" dirty="0">
                <a:solidFill>
                  <a:schemeClr val="accent2"/>
                </a:solidFill>
                <a:latin typeface="Segoe UI" panose="020B0502040204020203" pitchFamily="34" charset="0"/>
                <a:ea typeface="Segoe UI" panose="020B0502040204020203" pitchFamily="34" charset="0"/>
                <a:cs typeface="Segoe UI" panose="020B0502040204020203" pitchFamily="34" charset="0"/>
              </a:rPr>
            </a:br>
            <a:endParaRPr lang="en-US" sz="3000" b="1" dirty="0">
              <a:solidFill>
                <a:schemeClr val="accent2"/>
              </a:solidFill>
              <a:latin typeface="Segoe UI" panose="020B0502040204020203" pitchFamily="34" charset="0"/>
              <a:ea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a:xfrm>
            <a:off x="304799" y="1099751"/>
            <a:ext cx="11299065" cy="5572898"/>
          </a:xfrm>
        </p:spPr>
        <p:txBody>
          <a:bodyPr/>
          <a:lstStyle/>
          <a:p>
            <a:pPr marL="273050" lvl="2" indent="-273050">
              <a:spcBef>
                <a:spcPts val="600"/>
              </a:spcBef>
              <a:buClr>
                <a:schemeClr val="accent1"/>
              </a:buClr>
            </a:pPr>
            <a:endParaRPr lang="en-GB" b="1" dirty="0" smtClean="0"/>
          </a:p>
          <a:p>
            <a:pPr marL="273050" lvl="2" indent="-273050">
              <a:spcBef>
                <a:spcPts val="600"/>
              </a:spcBef>
              <a:buClr>
                <a:schemeClr val="accent1"/>
              </a:buClr>
            </a:pPr>
            <a:r>
              <a:rPr lang="en-GB" b="1" dirty="0" smtClean="0"/>
              <a:t>Not </a:t>
            </a:r>
            <a:r>
              <a:rPr lang="en-GB" b="1" dirty="0"/>
              <a:t>all DPs report through DAD (i.e. emerging donors and non-resident donors) -&gt; </a:t>
            </a:r>
            <a:r>
              <a:rPr lang="en-GB" dirty="0">
                <a:solidFill>
                  <a:schemeClr val="tx1">
                    <a:lumMod val="75000"/>
                    <a:lumOff val="25000"/>
                  </a:schemeClr>
                </a:solidFill>
              </a:rPr>
              <a:t>Encouraging emerging donors to publish on the IATI standard will make their data available for usage at country level. </a:t>
            </a:r>
          </a:p>
          <a:p>
            <a:pPr marL="273050" lvl="2" indent="-273050">
              <a:spcBef>
                <a:spcPts val="600"/>
              </a:spcBef>
              <a:buClr>
                <a:schemeClr val="accent1"/>
              </a:buClr>
            </a:pPr>
            <a:endParaRPr lang="en-GB" dirty="0">
              <a:solidFill>
                <a:schemeClr val="tx1">
                  <a:lumMod val="75000"/>
                  <a:lumOff val="25000"/>
                </a:schemeClr>
              </a:solidFill>
            </a:endParaRPr>
          </a:p>
          <a:p>
            <a:pPr marL="273050" lvl="2" indent="-273050">
              <a:spcBef>
                <a:spcPts val="600"/>
              </a:spcBef>
              <a:buClr>
                <a:schemeClr val="accent1"/>
              </a:buClr>
            </a:pPr>
            <a:r>
              <a:rPr lang="en-GB" b="1" dirty="0"/>
              <a:t>The NGO module was implemented in the DAD and the </a:t>
            </a:r>
            <a:r>
              <a:rPr lang="en-GB" b="1" dirty="0" err="1"/>
              <a:t>GoR</a:t>
            </a:r>
            <a:r>
              <a:rPr lang="en-GB" b="1" dirty="0"/>
              <a:t> is looking at getting data from NGOs) -&gt; </a:t>
            </a:r>
            <a:r>
              <a:rPr lang="en-GB" dirty="0">
                <a:solidFill>
                  <a:schemeClr val="tx1">
                    <a:lumMod val="75000"/>
                    <a:lumOff val="25000"/>
                  </a:schemeClr>
                </a:solidFill>
              </a:rPr>
              <a:t>some International NGOs that are operating in Rwanda are already IATI publishers. </a:t>
            </a:r>
            <a:endParaRPr lang="en-US" dirty="0"/>
          </a:p>
          <a:p>
            <a:pPr marL="0" lvl="2" indent="0">
              <a:spcBef>
                <a:spcPts val="600"/>
              </a:spcBef>
              <a:buClr>
                <a:schemeClr val="accent1"/>
              </a:buClr>
              <a:buNone/>
            </a:pPr>
            <a:endParaRPr lang="en-US" altLang="en-US" sz="2000" dirty="0" smtClean="0">
              <a:solidFill>
                <a:schemeClr val="tx1">
                  <a:lumMod val="75000"/>
                  <a:lumOff val="25000"/>
                </a:schemeClr>
              </a:solidFill>
            </a:endParaRPr>
          </a:p>
          <a:p>
            <a:pPr marL="273050" lvl="2" indent="-273050">
              <a:spcBef>
                <a:spcPts val="600"/>
              </a:spcBef>
              <a:buClr>
                <a:schemeClr val="accent1"/>
              </a:buClr>
            </a:pPr>
            <a:endParaRPr lang="en-US" altLang="en-US" sz="3200" dirty="0" smtClean="0">
              <a:solidFill>
                <a:schemeClr val="tx1">
                  <a:lumMod val="75000"/>
                  <a:lumOff val="25000"/>
                </a:schemeClr>
              </a:solidFill>
            </a:endParaRPr>
          </a:p>
          <a:p>
            <a:pPr marL="273050" lvl="2" indent="-273050">
              <a:spcBef>
                <a:spcPts val="600"/>
              </a:spcBef>
              <a:buClr>
                <a:schemeClr val="accent1"/>
              </a:buClr>
            </a:pPr>
            <a:endParaRPr lang="en-GB" sz="3600" b="1" dirty="0"/>
          </a:p>
          <a:p>
            <a:pPr marL="273050" lvl="2" indent="-273050">
              <a:spcBef>
                <a:spcPts val="600"/>
              </a:spcBef>
              <a:buClr>
                <a:schemeClr val="accent1"/>
              </a:buClr>
            </a:pPr>
            <a:endParaRPr lang="en-GB" sz="2800" b="1" dirty="0"/>
          </a:p>
          <a:p>
            <a:pPr marL="273050" lvl="2" indent="-273050">
              <a:spcBef>
                <a:spcPts val="600"/>
              </a:spcBef>
              <a:buClr>
                <a:schemeClr val="accent1"/>
              </a:buClr>
            </a:pPr>
            <a:endParaRPr lang="en-US" altLang="en-US" sz="2500" dirty="0" smtClean="0">
              <a:solidFill>
                <a:schemeClr val="tx1">
                  <a:lumMod val="75000"/>
                  <a:lumOff val="25000"/>
                </a:schemeClr>
              </a:solidFill>
            </a:endParaRPr>
          </a:p>
          <a:p>
            <a:pPr marL="273050" lvl="2" indent="-273050">
              <a:spcBef>
                <a:spcPts val="600"/>
              </a:spcBef>
              <a:buClr>
                <a:schemeClr val="accent1"/>
              </a:buClr>
            </a:pPr>
            <a:endParaRPr lang="en-GB" sz="2800" b="1" dirty="0" smtClean="0"/>
          </a:p>
          <a:p>
            <a:pPr marL="273050" lvl="2" indent="-273050">
              <a:spcBef>
                <a:spcPts val="600"/>
              </a:spcBef>
              <a:buClr>
                <a:schemeClr val="accent1"/>
              </a:buClr>
            </a:pPr>
            <a:endParaRPr lang="en-US" altLang="en-US" sz="2500" dirty="0" smtClean="0">
              <a:solidFill>
                <a:schemeClr val="tx1">
                  <a:lumMod val="75000"/>
                  <a:lumOff val="25000"/>
                </a:schemeClr>
              </a:solidFill>
            </a:endParaRPr>
          </a:p>
          <a:p>
            <a:pPr marL="273050" lvl="2" indent="-273050">
              <a:spcBef>
                <a:spcPts val="600"/>
              </a:spcBef>
              <a:buClr>
                <a:schemeClr val="accent1"/>
              </a:buClr>
            </a:pPr>
            <a:endParaRPr lang="en-US" altLang="en-US" sz="2500" dirty="0">
              <a:solidFill>
                <a:schemeClr val="tx1">
                  <a:lumMod val="75000"/>
                  <a:lumOff val="25000"/>
                </a:schemeClr>
              </a:solidFill>
            </a:endParaRPr>
          </a:p>
          <a:p>
            <a:endParaRPr lang="en-US" dirty="0"/>
          </a:p>
        </p:txBody>
      </p:sp>
      <p:sp>
        <p:nvSpPr>
          <p:cNvPr id="4" name="Slide Number Placeholder 3"/>
          <p:cNvSpPr>
            <a:spLocks noGrp="1"/>
          </p:cNvSpPr>
          <p:nvPr>
            <p:ph type="sldNum" sz="quarter" idx="12"/>
          </p:nvPr>
        </p:nvSpPr>
        <p:spPr/>
        <p:txBody>
          <a:bodyPr/>
          <a:lstStyle/>
          <a:p>
            <a:pPr defTabSz="914400" fontAlgn="base">
              <a:spcBef>
                <a:spcPct val="0"/>
              </a:spcBef>
              <a:spcAft>
                <a:spcPct val="0"/>
              </a:spcAft>
              <a:defRPr/>
            </a:pPr>
            <a:fld id="{75A2A763-6EA4-4EC1-AAA0-6A44277E9A09}" type="slidenum">
              <a:rPr lang="en-US" smtClean="0">
                <a:solidFill>
                  <a:prstClr val="black"/>
                </a:solidFill>
              </a:rPr>
              <a:pPr defTabSz="914400" fontAlgn="base">
                <a:spcBef>
                  <a:spcPct val="0"/>
                </a:spcBef>
                <a:spcAft>
                  <a:spcPct val="0"/>
                </a:spcAft>
                <a:defRPr/>
              </a:pPr>
              <a:t>4</a:t>
            </a:fld>
            <a:endParaRPr lang="en-US" dirty="0">
              <a:solidFill>
                <a:prstClr val="black"/>
              </a:solidFill>
            </a:endParaRPr>
          </a:p>
        </p:txBody>
      </p:sp>
    </p:spTree>
    <p:extLst>
      <p:ext uri="{BB962C8B-B14F-4D97-AF65-F5344CB8AC3E}">
        <p14:creationId xmlns:p14="http://schemas.microsoft.com/office/powerpoint/2010/main" val="2933862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0460"/>
            <a:ext cx="10515600" cy="650875"/>
          </a:xfrm>
        </p:spPr>
        <p:txBody>
          <a:bodyPr>
            <a:normAutofit/>
          </a:bodyPr>
          <a:lstStyle/>
          <a:p>
            <a:r>
              <a:rPr lang="en-US" sz="3000" b="1" dirty="0" smtClean="0">
                <a:solidFill>
                  <a:schemeClr val="accent2"/>
                </a:solidFill>
                <a:latin typeface="Segoe UI" panose="020B0502040204020203" pitchFamily="34" charset="0"/>
                <a:ea typeface="Segoe UI" panose="020B0502040204020203" pitchFamily="34" charset="0"/>
                <a:cs typeface="Segoe UI" panose="020B0502040204020203" pitchFamily="34" charset="0"/>
              </a:rPr>
              <a:t>	IATI Data Import Service</a:t>
            </a:r>
            <a:endParaRPr lang="en-US" sz="3000" b="1" dirty="0">
              <a:solidFill>
                <a:schemeClr val="accent2"/>
              </a:solidFill>
              <a:latin typeface="Segoe UI" panose="020B0502040204020203" pitchFamily="34" charset="0"/>
              <a:ea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a:xfrm>
            <a:off x="838200" y="1192011"/>
            <a:ext cx="11150600" cy="5109935"/>
          </a:xfrm>
        </p:spPr>
        <p:txBody>
          <a:bodyPr>
            <a:noAutofit/>
          </a:bodyPr>
          <a:lstStyle/>
          <a:p>
            <a:pPr marL="0" indent="0">
              <a:lnSpc>
                <a:spcPct val="100000"/>
              </a:lnSpc>
              <a:spcBef>
                <a:spcPts val="0"/>
              </a:spcBef>
              <a:buNone/>
            </a:pPr>
            <a:r>
              <a:rPr lang="en-GB" sz="2500" dirty="0">
                <a:solidFill>
                  <a:schemeClr val="tx1">
                    <a:lumMod val="75000"/>
                    <a:lumOff val="25000"/>
                  </a:schemeClr>
                </a:solidFill>
              </a:rPr>
              <a:t>The Ministry of Finance and Economic Planning of the Government of Rwanda and Synergy International Systems have signed a Contract </a:t>
            </a:r>
            <a:r>
              <a:rPr lang="en-GB" sz="2500" dirty="0" smtClean="0">
                <a:solidFill>
                  <a:schemeClr val="tx1">
                    <a:lumMod val="75000"/>
                    <a:lumOff val="25000"/>
                  </a:schemeClr>
                </a:solidFill>
              </a:rPr>
              <a:t>to </a:t>
            </a:r>
            <a:r>
              <a:rPr lang="en-GB" sz="2500" dirty="0">
                <a:solidFill>
                  <a:schemeClr val="tx1">
                    <a:lumMod val="75000"/>
                    <a:lumOff val="25000"/>
                  </a:schemeClr>
                </a:solidFill>
              </a:rPr>
              <a:t>implement data import service for </a:t>
            </a:r>
            <a:r>
              <a:rPr lang="en-GB" sz="2500" dirty="0" smtClean="0">
                <a:solidFill>
                  <a:schemeClr val="tx1">
                    <a:lumMod val="75000"/>
                    <a:lumOff val="25000"/>
                  </a:schemeClr>
                </a:solidFill>
              </a:rPr>
              <a:t>automatic data </a:t>
            </a:r>
            <a:r>
              <a:rPr lang="en-GB" sz="2500" dirty="0">
                <a:solidFill>
                  <a:schemeClr val="tx1">
                    <a:lumMod val="75000"/>
                    <a:lumOff val="25000"/>
                  </a:schemeClr>
                </a:solidFill>
              </a:rPr>
              <a:t>transfer from IATI Repository to DAD Rwanda. </a:t>
            </a:r>
            <a:r>
              <a:rPr lang="en-GB" sz="2500" dirty="0" smtClean="0">
                <a:solidFill>
                  <a:schemeClr val="tx1">
                    <a:lumMod val="75000"/>
                    <a:lumOff val="25000"/>
                  </a:schemeClr>
                </a:solidFill>
              </a:rPr>
              <a:t> The </a:t>
            </a:r>
            <a:r>
              <a:rPr lang="en-GB" sz="2500" dirty="0" smtClean="0">
                <a:solidFill>
                  <a:schemeClr val="tx1">
                    <a:lumMod val="75000"/>
                    <a:lumOff val="25000"/>
                  </a:schemeClr>
                </a:solidFill>
              </a:rPr>
              <a:t>work is ongoing and </a:t>
            </a:r>
            <a:r>
              <a:rPr lang="en-GB" sz="2500" dirty="0" smtClean="0">
                <a:solidFill>
                  <a:schemeClr val="tx1">
                    <a:lumMod val="75000"/>
                    <a:lumOff val="25000"/>
                  </a:schemeClr>
                </a:solidFill>
              </a:rPr>
              <a:t>will be completed in December this year.</a:t>
            </a:r>
            <a:endParaRPr lang="en-US" sz="2500" dirty="0" smtClean="0">
              <a:solidFill>
                <a:schemeClr val="tx1">
                  <a:lumMod val="75000"/>
                  <a:lumOff val="25000"/>
                </a:schemeClr>
              </a:solidFill>
            </a:endParaRPr>
          </a:p>
          <a:p>
            <a:pPr marL="0" indent="0">
              <a:lnSpc>
                <a:spcPct val="100000"/>
              </a:lnSpc>
              <a:spcBef>
                <a:spcPts val="0"/>
              </a:spcBef>
              <a:buNone/>
            </a:pPr>
            <a:endParaRPr lang="en-US" sz="2500" u="sng" dirty="0" smtClean="0">
              <a:solidFill>
                <a:schemeClr val="tx1">
                  <a:lumMod val="75000"/>
                  <a:lumOff val="25000"/>
                </a:schemeClr>
              </a:solidFill>
            </a:endParaRPr>
          </a:p>
          <a:p>
            <a:pPr marL="0" indent="0">
              <a:lnSpc>
                <a:spcPct val="100000"/>
              </a:lnSpc>
              <a:spcBef>
                <a:spcPts val="0"/>
              </a:spcBef>
              <a:buNone/>
            </a:pPr>
            <a:r>
              <a:rPr lang="en-US" sz="2500" u="sng" dirty="0" smtClean="0">
                <a:solidFill>
                  <a:schemeClr val="tx1">
                    <a:lumMod val="75000"/>
                    <a:lumOff val="25000"/>
                  </a:schemeClr>
                </a:solidFill>
              </a:rPr>
              <a:t>Key Features</a:t>
            </a:r>
            <a:r>
              <a:rPr lang="en-US" sz="2500" dirty="0" smtClean="0">
                <a:solidFill>
                  <a:schemeClr val="tx1">
                    <a:lumMod val="75000"/>
                    <a:lumOff val="25000"/>
                  </a:schemeClr>
                </a:solidFill>
              </a:rPr>
              <a:t>:</a:t>
            </a:r>
          </a:p>
          <a:p>
            <a:pPr>
              <a:lnSpc>
                <a:spcPct val="100000"/>
              </a:lnSpc>
              <a:spcBef>
                <a:spcPts val="0"/>
              </a:spcBef>
            </a:pPr>
            <a:r>
              <a:rPr lang="en-US" sz="2500" dirty="0" smtClean="0">
                <a:solidFill>
                  <a:schemeClr val="tx1">
                    <a:lumMod val="75000"/>
                    <a:lumOff val="25000"/>
                  </a:schemeClr>
                </a:solidFill>
              </a:rPr>
              <a:t>Through the Data Import service, these systems interoperate to provide a better view of the data. </a:t>
            </a:r>
          </a:p>
          <a:p>
            <a:pPr>
              <a:lnSpc>
                <a:spcPct val="100000"/>
              </a:lnSpc>
              <a:spcBef>
                <a:spcPts val="0"/>
              </a:spcBef>
            </a:pPr>
            <a:r>
              <a:rPr lang="en-US" sz="2500" dirty="0" smtClean="0">
                <a:solidFill>
                  <a:schemeClr val="tx1">
                    <a:lumMod val="75000"/>
                    <a:lumOff val="25000"/>
                  </a:schemeClr>
                </a:solidFill>
              </a:rPr>
              <a:t>The Data Import service ensures integrity and consistency of the project related data. </a:t>
            </a:r>
          </a:p>
          <a:p>
            <a:pPr>
              <a:lnSpc>
                <a:spcPct val="100000"/>
              </a:lnSpc>
              <a:spcBef>
                <a:spcPts val="0"/>
              </a:spcBef>
            </a:pPr>
            <a:r>
              <a:rPr lang="en-US" sz="2500" dirty="0" smtClean="0">
                <a:solidFill>
                  <a:schemeClr val="tx1">
                    <a:lumMod val="75000"/>
                    <a:lumOff val="25000"/>
                  </a:schemeClr>
                </a:solidFill>
              </a:rPr>
              <a:t>It provides means for triggering the data transmission process once the data is entered in the IATI Repository, thus allowing the data to be imported into the DAD Rwanda database for data comparison and analysis.</a:t>
            </a:r>
            <a:endParaRPr lang="en-US" sz="2500" b="1" dirty="0">
              <a:solidFill>
                <a:schemeClr val="tx1">
                  <a:lumMod val="75000"/>
                  <a:lumOff val="25000"/>
                </a:schemeClr>
              </a:solidFill>
            </a:endParaRPr>
          </a:p>
        </p:txBody>
      </p:sp>
      <p:cxnSp>
        <p:nvCxnSpPr>
          <p:cNvPr id="6" name="Straight Connector 5"/>
          <p:cNvCxnSpPr/>
          <p:nvPr/>
        </p:nvCxnSpPr>
        <p:spPr>
          <a:xfrm>
            <a:off x="965200" y="931335"/>
            <a:ext cx="10388600" cy="0"/>
          </a:xfrm>
          <a:prstGeom prst="line">
            <a:avLst/>
          </a:prstGeom>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8476720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0460"/>
            <a:ext cx="10515600" cy="650875"/>
          </a:xfrm>
        </p:spPr>
        <p:txBody>
          <a:bodyPr>
            <a:normAutofit fontScale="90000"/>
          </a:bodyPr>
          <a:lstStyle/>
          <a:p>
            <a:r>
              <a:rPr lang="en-US" sz="3000" b="1" dirty="0" smtClean="0">
                <a:solidFill>
                  <a:schemeClr val="accent2"/>
                </a:solidFill>
                <a:latin typeface="Segoe UI" panose="020B0502040204020203" pitchFamily="34" charset="0"/>
                <a:ea typeface="Segoe UI" panose="020B0502040204020203" pitchFamily="34" charset="0"/>
                <a:cs typeface="Segoe UI" panose="020B0502040204020203" pitchFamily="34" charset="0"/>
              </a:rPr>
              <a:t>	Mapping </a:t>
            </a:r>
            <a:r>
              <a:rPr lang="en-US" sz="3000" b="1" dirty="0">
                <a:solidFill>
                  <a:schemeClr val="accent2"/>
                </a:solidFill>
                <a:latin typeface="Segoe UI" panose="020B0502040204020203" pitchFamily="34" charset="0"/>
                <a:ea typeface="Segoe UI" panose="020B0502040204020203" pitchFamily="34" charset="0"/>
                <a:cs typeface="Segoe UI" panose="020B0502040204020203" pitchFamily="34" charset="0"/>
              </a:rPr>
              <a:t>and Merging IATI Projects with DAD Projects</a:t>
            </a:r>
          </a:p>
        </p:txBody>
      </p:sp>
      <p:sp>
        <p:nvSpPr>
          <p:cNvPr id="3" name="Content Placeholder 2"/>
          <p:cNvSpPr>
            <a:spLocks noGrp="1"/>
          </p:cNvSpPr>
          <p:nvPr>
            <p:ph idx="1"/>
          </p:nvPr>
        </p:nvSpPr>
        <p:spPr>
          <a:xfrm>
            <a:off x="838200" y="1320800"/>
            <a:ext cx="10515600" cy="4856163"/>
          </a:xfrm>
        </p:spPr>
        <p:txBody>
          <a:bodyPr>
            <a:normAutofit/>
          </a:bodyPr>
          <a:lstStyle/>
          <a:p>
            <a:pPr marL="0" indent="0">
              <a:lnSpc>
                <a:spcPct val="100000"/>
              </a:lnSpc>
              <a:buFont typeface="Courier New" panose="02070309020205020404" pitchFamily="49" charset="0"/>
              <a:buNone/>
            </a:pPr>
            <a:r>
              <a:rPr lang="en-US" sz="25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The Data Import service is empowered by an effective transferring mechanism that verified the merging of selected projects from IATI Repository with DAD Rwanda Projects in a way that data integrity and consistency are preserved. </a:t>
            </a:r>
          </a:p>
          <a:p>
            <a:pPr marL="0" indent="0">
              <a:lnSpc>
                <a:spcPct val="100000"/>
              </a:lnSpc>
              <a:buFont typeface="Courier New" panose="02070309020205020404" pitchFamily="49" charset="0"/>
              <a:buNone/>
            </a:pPr>
            <a:endParaRPr lang="en-US" sz="25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marL="0" indent="0">
              <a:lnSpc>
                <a:spcPct val="100000"/>
              </a:lnSpc>
              <a:buNone/>
            </a:pPr>
            <a:r>
              <a:rPr lang="en-US" sz="25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The data merging process is executed in the following steps:</a:t>
            </a:r>
          </a:p>
          <a:p>
            <a:pPr lvl="1">
              <a:lnSpc>
                <a:spcPct val="100000"/>
              </a:lnSpc>
            </a:pPr>
            <a:r>
              <a:rPr lang="en-US" sz="2500" u="sng"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Step 1</a:t>
            </a:r>
            <a:r>
              <a:rPr lang="en-US" sz="25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Identifying and Linking Projects to </a:t>
            </a:r>
            <a:r>
              <a:rPr lang="en-US" sz="25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be </a:t>
            </a:r>
            <a:r>
              <a:rPr lang="en-US" sz="25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t</a:t>
            </a:r>
            <a:r>
              <a:rPr lang="en-US" sz="25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ransferred </a:t>
            </a:r>
            <a:endParaRPr lang="en-US" sz="25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lvl="1">
              <a:lnSpc>
                <a:spcPct val="100000"/>
              </a:lnSpc>
            </a:pPr>
            <a:r>
              <a:rPr lang="en-US" sz="2500" u="sng"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Step 2</a:t>
            </a:r>
            <a:r>
              <a:rPr lang="en-US" sz="25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Verifying Projects </a:t>
            </a:r>
          </a:p>
          <a:p>
            <a:pPr lvl="1">
              <a:lnSpc>
                <a:spcPct val="100000"/>
              </a:lnSpc>
            </a:pPr>
            <a:r>
              <a:rPr lang="en-US" sz="2500" u="sng"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Step 3</a:t>
            </a:r>
            <a:r>
              <a:rPr lang="en-US" sz="25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Mapping Project Fields</a:t>
            </a:r>
          </a:p>
          <a:p>
            <a:pPr lvl="1">
              <a:lnSpc>
                <a:spcPct val="100000"/>
              </a:lnSpc>
            </a:pPr>
            <a:r>
              <a:rPr lang="en-US" sz="2500" u="sng"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Step 4</a:t>
            </a:r>
            <a:r>
              <a:rPr lang="en-US" sz="25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Validating Projects</a:t>
            </a:r>
            <a:endParaRPr lang="en-US" sz="2500" b="1"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a:lnSpc>
                <a:spcPct val="100000"/>
              </a:lnSpc>
            </a:pPr>
            <a:endParaRPr lang="en-US" sz="25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cxnSp>
        <p:nvCxnSpPr>
          <p:cNvPr id="6" name="Straight Connector 5"/>
          <p:cNvCxnSpPr/>
          <p:nvPr/>
        </p:nvCxnSpPr>
        <p:spPr>
          <a:xfrm>
            <a:off x="965200" y="931335"/>
            <a:ext cx="10388600" cy="0"/>
          </a:xfrm>
          <a:prstGeom prst="line">
            <a:avLst/>
          </a:prstGeom>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4321321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0460"/>
            <a:ext cx="10515600" cy="650875"/>
          </a:xfrm>
        </p:spPr>
        <p:txBody>
          <a:bodyPr vert="horz" lIns="91440" tIns="45720" rIns="91440" bIns="45720" rtlCol="0" anchor="ctr">
            <a:normAutofit/>
          </a:bodyPr>
          <a:lstStyle/>
          <a:p>
            <a:r>
              <a:rPr lang="en-US" sz="3000" b="1" dirty="0" smtClean="0">
                <a:solidFill>
                  <a:schemeClr val="accent2"/>
                </a:solidFill>
                <a:latin typeface="Segoe UI" panose="020B0502040204020203" pitchFamily="34" charset="0"/>
                <a:ea typeface="Segoe UI" panose="020B0502040204020203" pitchFamily="34" charset="0"/>
                <a:cs typeface="Segoe UI" panose="020B0502040204020203" pitchFamily="34" charset="0"/>
              </a:rPr>
              <a:t>	My </a:t>
            </a:r>
            <a:r>
              <a:rPr lang="en-US" sz="3000" b="1" dirty="0">
                <a:solidFill>
                  <a:schemeClr val="accent2"/>
                </a:solidFill>
                <a:latin typeface="Segoe UI" panose="020B0502040204020203" pitchFamily="34" charset="0"/>
                <a:ea typeface="Segoe UI" panose="020B0502040204020203" pitchFamily="34" charset="0"/>
                <a:cs typeface="Segoe UI" panose="020B0502040204020203" pitchFamily="34" charset="0"/>
              </a:rPr>
              <a:t>Portfolio – IATI Projects Transfer Screen</a:t>
            </a:r>
          </a:p>
        </p:txBody>
      </p:sp>
      <p:pic>
        <p:nvPicPr>
          <p:cNvPr id="5"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65200" y="1066799"/>
            <a:ext cx="9247746" cy="5305321"/>
          </a:xfrm>
          <a:ln>
            <a:solidFill>
              <a:schemeClr val="tx1">
                <a:lumMod val="50000"/>
                <a:lumOff val="50000"/>
              </a:schemeClr>
            </a:solidFill>
          </a:ln>
        </p:spPr>
      </p:pic>
      <p:cxnSp>
        <p:nvCxnSpPr>
          <p:cNvPr id="8" name="Straight Connector 7"/>
          <p:cNvCxnSpPr/>
          <p:nvPr/>
        </p:nvCxnSpPr>
        <p:spPr>
          <a:xfrm>
            <a:off x="965200" y="931335"/>
            <a:ext cx="10388600" cy="0"/>
          </a:xfrm>
          <a:prstGeom prst="line">
            <a:avLst/>
          </a:prstGeom>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738024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0460"/>
            <a:ext cx="10515600" cy="650875"/>
          </a:xfrm>
        </p:spPr>
        <p:txBody>
          <a:bodyPr vert="horz" lIns="91440" tIns="45720" rIns="91440" bIns="45720" rtlCol="0" anchor="ctr">
            <a:normAutofit/>
          </a:bodyPr>
          <a:lstStyle/>
          <a:p>
            <a:r>
              <a:rPr lang="en-US" sz="3000" b="1" dirty="0" smtClean="0">
                <a:solidFill>
                  <a:schemeClr val="accent2"/>
                </a:solidFill>
                <a:latin typeface="Segoe UI" panose="020B0502040204020203" pitchFamily="34" charset="0"/>
                <a:ea typeface="Segoe UI" panose="020B0502040204020203" pitchFamily="34" charset="0"/>
                <a:cs typeface="Segoe UI" panose="020B0502040204020203" pitchFamily="34" charset="0"/>
              </a:rPr>
              <a:t>	Verifying </a:t>
            </a:r>
            <a:r>
              <a:rPr lang="en-US" sz="3000" b="1" dirty="0">
                <a:solidFill>
                  <a:schemeClr val="accent2"/>
                </a:solidFill>
                <a:latin typeface="Segoe UI" panose="020B0502040204020203" pitchFamily="34" charset="0"/>
                <a:ea typeface="Segoe UI" panose="020B0502040204020203" pitchFamily="34" charset="0"/>
                <a:cs typeface="Segoe UI" panose="020B0502040204020203" pitchFamily="34" charset="0"/>
              </a:rPr>
              <a:t>IATI Projects Subject to Transfer</a:t>
            </a:r>
          </a:p>
        </p:txBody>
      </p:sp>
      <p:pic>
        <p:nvPicPr>
          <p:cNvPr id="5"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r="1000"/>
          <a:stretch/>
        </p:blipFill>
        <p:spPr>
          <a:xfrm>
            <a:off x="2302933" y="1117599"/>
            <a:ext cx="7789333" cy="5304642"/>
          </a:xfrm>
          <a:ln>
            <a:solidFill>
              <a:schemeClr val="tx1">
                <a:lumMod val="50000"/>
                <a:lumOff val="50000"/>
              </a:schemeClr>
            </a:solidFill>
          </a:ln>
        </p:spPr>
      </p:pic>
      <p:cxnSp>
        <p:nvCxnSpPr>
          <p:cNvPr id="8" name="Straight Connector 7"/>
          <p:cNvCxnSpPr/>
          <p:nvPr/>
        </p:nvCxnSpPr>
        <p:spPr>
          <a:xfrm>
            <a:off x="965200" y="931335"/>
            <a:ext cx="10388600" cy="0"/>
          </a:xfrm>
          <a:prstGeom prst="line">
            <a:avLst/>
          </a:prstGeom>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8532599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0460"/>
            <a:ext cx="10515600" cy="650875"/>
          </a:xfrm>
        </p:spPr>
        <p:txBody>
          <a:bodyPr vert="horz" lIns="91440" tIns="45720" rIns="91440" bIns="45720" rtlCol="0" anchor="ctr">
            <a:normAutofit/>
          </a:bodyPr>
          <a:lstStyle/>
          <a:p>
            <a:r>
              <a:rPr lang="en-US" sz="3000" b="1" dirty="0" smtClean="0">
                <a:solidFill>
                  <a:schemeClr val="accent2"/>
                </a:solidFill>
                <a:latin typeface="Segoe UI" panose="020B0502040204020203" pitchFamily="34" charset="0"/>
                <a:ea typeface="Segoe UI" panose="020B0502040204020203" pitchFamily="34" charset="0"/>
                <a:cs typeface="Segoe UI" panose="020B0502040204020203" pitchFamily="34" charset="0"/>
              </a:rPr>
              <a:t>	Comparing </a:t>
            </a:r>
            <a:r>
              <a:rPr lang="en-US" sz="3000" b="1" dirty="0">
                <a:solidFill>
                  <a:schemeClr val="accent2"/>
                </a:solidFill>
                <a:latin typeface="Segoe UI" panose="020B0502040204020203" pitchFamily="34" charset="0"/>
                <a:ea typeface="Segoe UI" panose="020B0502040204020203" pitchFamily="34" charset="0"/>
                <a:cs typeface="Segoe UI" panose="020B0502040204020203" pitchFamily="34" charset="0"/>
              </a:rPr>
              <a:t>and Merging IATI and DAD Projects</a:t>
            </a:r>
          </a:p>
        </p:txBody>
      </p:sp>
      <p:pic>
        <p:nvPicPr>
          <p:cNvPr id="5"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0" y="1144206"/>
            <a:ext cx="5724579" cy="5192061"/>
          </a:xfrm>
          <a:ln>
            <a:solidFill>
              <a:schemeClr val="tx1">
                <a:lumMod val="50000"/>
                <a:lumOff val="50000"/>
              </a:schemeClr>
            </a:solidFill>
          </a:ln>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65311" y="2052106"/>
            <a:ext cx="142875" cy="114300"/>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51847" y="2484144"/>
            <a:ext cx="133350" cy="133350"/>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4836" y="2935233"/>
            <a:ext cx="133350" cy="133350"/>
          </a:xfrm>
          <a:prstGeom prst="rect">
            <a:avLst/>
          </a:prstGeom>
        </p:spPr>
      </p:pic>
      <p:pic>
        <p:nvPicPr>
          <p:cNvPr id="11" name="Picture 10"/>
          <p:cNvPicPr>
            <a:picLocks noChangeAspect="1"/>
          </p:cNvPicPr>
          <p:nvPr/>
        </p:nvPicPr>
        <p:blipFill>
          <a:blip r:embed="rId6"/>
          <a:stretch>
            <a:fillRect/>
          </a:stretch>
        </p:blipFill>
        <p:spPr>
          <a:xfrm>
            <a:off x="7970074" y="4033833"/>
            <a:ext cx="133350" cy="133350"/>
          </a:xfrm>
          <a:prstGeom prst="rect">
            <a:avLst/>
          </a:prstGeom>
        </p:spPr>
      </p:pic>
      <p:pic>
        <p:nvPicPr>
          <p:cNvPr id="12" name="Picture 11"/>
          <p:cNvPicPr>
            <a:picLocks noChangeAspect="1"/>
          </p:cNvPicPr>
          <p:nvPr/>
        </p:nvPicPr>
        <p:blipFill>
          <a:blip r:embed="rId7"/>
          <a:stretch>
            <a:fillRect/>
          </a:stretch>
        </p:blipFill>
        <p:spPr>
          <a:xfrm>
            <a:off x="7976483" y="4504357"/>
            <a:ext cx="133350" cy="133350"/>
          </a:xfrm>
          <a:prstGeom prst="rect">
            <a:avLst/>
          </a:prstGeom>
        </p:spPr>
      </p:pic>
      <p:pic>
        <p:nvPicPr>
          <p:cNvPr id="13" name="Picture 12"/>
          <p:cNvPicPr>
            <a:picLocks noChangeAspect="1"/>
          </p:cNvPicPr>
          <p:nvPr/>
        </p:nvPicPr>
        <p:blipFill>
          <a:blip r:embed="rId8"/>
          <a:stretch>
            <a:fillRect/>
          </a:stretch>
        </p:blipFill>
        <p:spPr>
          <a:xfrm>
            <a:off x="7974836" y="4950441"/>
            <a:ext cx="133350" cy="133350"/>
          </a:xfrm>
          <a:prstGeom prst="rect">
            <a:avLst/>
          </a:prstGeom>
        </p:spPr>
      </p:pic>
      <p:sp>
        <p:nvSpPr>
          <p:cNvPr id="14" name="TextBox 13"/>
          <p:cNvSpPr txBox="1"/>
          <p:nvPr/>
        </p:nvSpPr>
        <p:spPr>
          <a:xfrm>
            <a:off x="7704060" y="1574799"/>
            <a:ext cx="1973340" cy="381000"/>
          </a:xfrm>
          <a:prstGeom prst="rect">
            <a:avLst/>
          </a:prstGeom>
          <a:noFill/>
        </p:spPr>
        <p:txBody>
          <a:bodyPr wrap="square" rtlCol="0">
            <a:spAutoFit/>
          </a:bodyPr>
          <a:lstStyle/>
          <a:p>
            <a:r>
              <a:rPr lang="en-US" u="sng"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Buttons</a:t>
            </a:r>
            <a:r>
              <a:rPr lang="en-US"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t>
            </a:r>
            <a:endParaRPr lang="en-US"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sp>
        <p:nvSpPr>
          <p:cNvPr id="15" name="TextBox 14"/>
          <p:cNvSpPr txBox="1"/>
          <p:nvPr/>
        </p:nvSpPr>
        <p:spPr>
          <a:xfrm>
            <a:off x="7704060" y="3549649"/>
            <a:ext cx="1973340" cy="381000"/>
          </a:xfrm>
          <a:prstGeom prst="rect">
            <a:avLst/>
          </a:prstGeom>
          <a:noFill/>
        </p:spPr>
        <p:txBody>
          <a:bodyPr wrap="square" rtlCol="0">
            <a:spAutoFit/>
          </a:bodyPr>
          <a:lstStyle/>
          <a:p>
            <a:r>
              <a:rPr lang="en-US" u="sng"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Colors</a:t>
            </a:r>
            <a:r>
              <a:rPr lang="en-US"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t>
            </a:r>
            <a:endParaRPr lang="en-US"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sp>
        <p:nvSpPr>
          <p:cNvPr id="16" name="TextBox 15"/>
          <p:cNvSpPr txBox="1"/>
          <p:nvPr/>
        </p:nvSpPr>
        <p:spPr>
          <a:xfrm>
            <a:off x="8229600" y="1893812"/>
            <a:ext cx="1874014" cy="430887"/>
          </a:xfrm>
          <a:prstGeom prst="rect">
            <a:avLst/>
          </a:prstGeom>
          <a:noFill/>
        </p:spPr>
        <p:txBody>
          <a:bodyPr wrap="square" rtlCol="0">
            <a:spAutoFit/>
          </a:bodyPr>
          <a:lstStyle/>
          <a:p>
            <a:r>
              <a:rPr lang="en-US" sz="1100" b="1" dirty="0" smtClean="0">
                <a:solidFill>
                  <a:srgbClr val="3F9E11"/>
                </a:solidFill>
                <a:latin typeface="Segoe UI" panose="020B0502040204020203" pitchFamily="34" charset="0"/>
                <a:ea typeface="Segoe UI" panose="020B0502040204020203" pitchFamily="34" charset="0"/>
                <a:cs typeface="Segoe UI" panose="020B0502040204020203" pitchFamily="34" charset="0"/>
              </a:rPr>
              <a:t>Move data from IATI Project to DAD one</a:t>
            </a:r>
            <a:endParaRPr lang="en-US" sz="1100" b="1" dirty="0">
              <a:solidFill>
                <a:srgbClr val="3F9E11"/>
              </a:solidFill>
              <a:latin typeface="Segoe UI" panose="020B0502040204020203" pitchFamily="34" charset="0"/>
              <a:ea typeface="Segoe UI" panose="020B0502040204020203" pitchFamily="34" charset="0"/>
              <a:cs typeface="Segoe UI" panose="020B0502040204020203" pitchFamily="34" charset="0"/>
            </a:endParaRPr>
          </a:p>
        </p:txBody>
      </p:sp>
      <p:sp>
        <p:nvSpPr>
          <p:cNvPr id="17" name="TextBox 16"/>
          <p:cNvSpPr txBox="1"/>
          <p:nvPr/>
        </p:nvSpPr>
        <p:spPr>
          <a:xfrm>
            <a:off x="8229600" y="2335375"/>
            <a:ext cx="1874014" cy="430887"/>
          </a:xfrm>
          <a:prstGeom prst="rect">
            <a:avLst/>
          </a:prstGeom>
          <a:noFill/>
        </p:spPr>
        <p:txBody>
          <a:bodyPr wrap="square" rtlCol="0">
            <a:spAutoFit/>
          </a:bodyPr>
          <a:lstStyle/>
          <a:p>
            <a:r>
              <a:rPr lang="en-US" sz="1100" b="1" dirty="0" smtClean="0">
                <a:solidFill>
                  <a:srgbClr val="C30000"/>
                </a:solidFill>
                <a:latin typeface="Segoe UI" panose="020B0502040204020203" pitchFamily="34" charset="0"/>
                <a:ea typeface="Segoe UI" panose="020B0502040204020203" pitchFamily="34" charset="0"/>
                <a:cs typeface="Segoe UI" panose="020B0502040204020203" pitchFamily="34" charset="0"/>
              </a:rPr>
              <a:t>Remove data from </a:t>
            </a:r>
          </a:p>
          <a:p>
            <a:r>
              <a:rPr lang="en-US" sz="1100" b="1" dirty="0" smtClean="0">
                <a:solidFill>
                  <a:srgbClr val="C30000"/>
                </a:solidFill>
                <a:latin typeface="Segoe UI" panose="020B0502040204020203" pitchFamily="34" charset="0"/>
                <a:ea typeface="Segoe UI" panose="020B0502040204020203" pitchFamily="34" charset="0"/>
                <a:cs typeface="Segoe UI" panose="020B0502040204020203" pitchFamily="34" charset="0"/>
              </a:rPr>
              <a:t>DAD Project</a:t>
            </a:r>
            <a:endParaRPr lang="en-US" sz="1100" b="1" dirty="0">
              <a:solidFill>
                <a:srgbClr val="C30000"/>
              </a:solidFill>
              <a:latin typeface="Segoe UI" panose="020B0502040204020203" pitchFamily="34" charset="0"/>
              <a:ea typeface="Segoe UI" panose="020B0502040204020203" pitchFamily="34" charset="0"/>
              <a:cs typeface="Segoe UI" panose="020B0502040204020203" pitchFamily="34" charset="0"/>
            </a:endParaRPr>
          </a:p>
        </p:txBody>
      </p:sp>
      <p:sp>
        <p:nvSpPr>
          <p:cNvPr id="18" name="TextBox 17"/>
          <p:cNvSpPr txBox="1"/>
          <p:nvPr/>
        </p:nvSpPr>
        <p:spPr>
          <a:xfrm>
            <a:off x="8229600" y="2786464"/>
            <a:ext cx="1874014" cy="430887"/>
          </a:xfrm>
          <a:prstGeom prst="rect">
            <a:avLst/>
          </a:prstGeom>
          <a:noFill/>
        </p:spPr>
        <p:txBody>
          <a:bodyPr wrap="square" rtlCol="0">
            <a:spAutoFit/>
          </a:bodyPr>
          <a:lstStyle/>
          <a:p>
            <a:r>
              <a:rPr lang="en-US" sz="1100" b="1" dirty="0" smtClean="0">
                <a:solidFill>
                  <a:srgbClr val="008DB0"/>
                </a:solidFill>
                <a:latin typeface="Segoe UI" panose="020B0502040204020203" pitchFamily="34" charset="0"/>
                <a:ea typeface="Segoe UI" panose="020B0502040204020203" pitchFamily="34" charset="0"/>
                <a:cs typeface="Segoe UI" panose="020B0502040204020203" pitchFamily="34" charset="0"/>
              </a:rPr>
              <a:t>Revert / undo applied action (move or remove)</a:t>
            </a:r>
          </a:p>
        </p:txBody>
      </p:sp>
      <p:sp>
        <p:nvSpPr>
          <p:cNvPr id="19" name="TextBox 18"/>
          <p:cNvSpPr txBox="1"/>
          <p:nvPr/>
        </p:nvSpPr>
        <p:spPr>
          <a:xfrm>
            <a:off x="8229600" y="3888990"/>
            <a:ext cx="1874014" cy="430887"/>
          </a:xfrm>
          <a:prstGeom prst="rect">
            <a:avLst/>
          </a:prstGeom>
          <a:noFill/>
        </p:spPr>
        <p:txBody>
          <a:bodyPr wrap="square" rtlCol="0">
            <a:spAutoFit/>
          </a:bodyPr>
          <a:lstStyle/>
          <a:p>
            <a:r>
              <a:rPr lang="en-US" sz="1100" b="1"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Data that differ in two Projects</a:t>
            </a:r>
          </a:p>
        </p:txBody>
      </p:sp>
      <p:sp>
        <p:nvSpPr>
          <p:cNvPr id="20" name="TextBox 19"/>
          <p:cNvSpPr txBox="1"/>
          <p:nvPr/>
        </p:nvSpPr>
        <p:spPr>
          <a:xfrm>
            <a:off x="8229600" y="4351639"/>
            <a:ext cx="1874014" cy="430887"/>
          </a:xfrm>
          <a:prstGeom prst="rect">
            <a:avLst/>
          </a:prstGeom>
          <a:noFill/>
        </p:spPr>
        <p:txBody>
          <a:bodyPr wrap="square" rtlCol="0">
            <a:spAutoFit/>
          </a:bodyPr>
          <a:lstStyle/>
          <a:p>
            <a:r>
              <a:rPr lang="en-US" sz="1100" b="1" dirty="0" smtClean="0">
                <a:solidFill>
                  <a:srgbClr val="3F9E11"/>
                </a:solidFill>
                <a:latin typeface="Segoe UI" panose="020B0502040204020203" pitchFamily="34" charset="0"/>
                <a:ea typeface="Segoe UI" panose="020B0502040204020203" pitchFamily="34" charset="0"/>
                <a:cs typeface="Segoe UI" panose="020B0502040204020203" pitchFamily="34" charset="0"/>
              </a:rPr>
              <a:t>Data moved from IATI Project to DAD one</a:t>
            </a:r>
            <a:endParaRPr lang="en-US" sz="1100" b="1" dirty="0">
              <a:solidFill>
                <a:srgbClr val="3F9E11"/>
              </a:solidFill>
              <a:latin typeface="Segoe UI" panose="020B0502040204020203" pitchFamily="34" charset="0"/>
              <a:ea typeface="Segoe UI" panose="020B0502040204020203" pitchFamily="34" charset="0"/>
              <a:cs typeface="Segoe UI" panose="020B0502040204020203" pitchFamily="34" charset="0"/>
            </a:endParaRPr>
          </a:p>
        </p:txBody>
      </p:sp>
      <p:sp>
        <p:nvSpPr>
          <p:cNvPr id="21" name="TextBox 20"/>
          <p:cNvSpPr txBox="1"/>
          <p:nvPr/>
        </p:nvSpPr>
        <p:spPr>
          <a:xfrm>
            <a:off x="8229600" y="4801512"/>
            <a:ext cx="1874014" cy="430887"/>
          </a:xfrm>
          <a:prstGeom prst="rect">
            <a:avLst/>
          </a:prstGeom>
          <a:noFill/>
        </p:spPr>
        <p:txBody>
          <a:bodyPr wrap="square" rtlCol="0">
            <a:spAutoFit/>
          </a:bodyPr>
          <a:lstStyle/>
          <a:p>
            <a:r>
              <a:rPr lang="en-US" sz="1100" b="1" dirty="0" smtClean="0">
                <a:solidFill>
                  <a:srgbClr val="C30000"/>
                </a:solidFill>
                <a:latin typeface="Segoe UI" panose="020B0502040204020203" pitchFamily="34" charset="0"/>
                <a:ea typeface="Segoe UI" panose="020B0502040204020203" pitchFamily="34" charset="0"/>
                <a:cs typeface="Segoe UI" panose="020B0502040204020203" pitchFamily="34" charset="0"/>
              </a:rPr>
              <a:t>Data removed from </a:t>
            </a:r>
          </a:p>
          <a:p>
            <a:r>
              <a:rPr lang="en-US" sz="1100" b="1" dirty="0" smtClean="0">
                <a:solidFill>
                  <a:srgbClr val="C30000"/>
                </a:solidFill>
                <a:latin typeface="Segoe UI" panose="020B0502040204020203" pitchFamily="34" charset="0"/>
                <a:ea typeface="Segoe UI" panose="020B0502040204020203" pitchFamily="34" charset="0"/>
                <a:cs typeface="Segoe UI" panose="020B0502040204020203" pitchFamily="34" charset="0"/>
              </a:rPr>
              <a:t>DAD </a:t>
            </a:r>
            <a:r>
              <a:rPr lang="en-US" sz="1100" b="1" dirty="0">
                <a:solidFill>
                  <a:srgbClr val="C30000"/>
                </a:solidFill>
                <a:latin typeface="Segoe UI" panose="020B0502040204020203" pitchFamily="34" charset="0"/>
                <a:ea typeface="Segoe UI" panose="020B0502040204020203" pitchFamily="34" charset="0"/>
                <a:cs typeface="Segoe UI" panose="020B0502040204020203" pitchFamily="34" charset="0"/>
              </a:rPr>
              <a:t>Project </a:t>
            </a:r>
            <a:endParaRPr lang="en-US" sz="1100" b="1" dirty="0" smtClean="0">
              <a:solidFill>
                <a:srgbClr val="C30000"/>
              </a:solidFill>
              <a:latin typeface="Segoe UI" panose="020B0502040204020203" pitchFamily="34" charset="0"/>
              <a:ea typeface="Segoe UI" panose="020B0502040204020203" pitchFamily="34" charset="0"/>
              <a:cs typeface="Segoe UI" panose="020B0502040204020203" pitchFamily="34" charset="0"/>
            </a:endParaRPr>
          </a:p>
        </p:txBody>
      </p:sp>
      <p:cxnSp>
        <p:nvCxnSpPr>
          <p:cNvPr id="23" name="Straight Connector 22"/>
          <p:cNvCxnSpPr/>
          <p:nvPr/>
        </p:nvCxnSpPr>
        <p:spPr>
          <a:xfrm>
            <a:off x="965200" y="931335"/>
            <a:ext cx="10388600" cy="0"/>
          </a:xfrm>
          <a:prstGeom prst="line">
            <a:avLst/>
          </a:prstGeom>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9773453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NECOFIN template">
  <a:themeElements>
    <a:clrScheme name="SPU colour scheme">
      <a:dk1>
        <a:sysClr val="windowText" lastClr="000000"/>
      </a:dk1>
      <a:lt1>
        <a:srgbClr val="FFFFFF"/>
      </a:lt1>
      <a:dk2>
        <a:srgbClr val="464653"/>
      </a:dk2>
      <a:lt2>
        <a:srgbClr val="DDE9EC"/>
      </a:lt2>
      <a:accent1>
        <a:srgbClr val="00B0F0"/>
      </a:accent1>
      <a:accent2>
        <a:srgbClr val="29C000"/>
      </a:accent2>
      <a:accent3>
        <a:srgbClr val="FFFF00"/>
      </a:accent3>
      <a:accent4>
        <a:srgbClr val="192EF7"/>
      </a:accent4>
      <a:accent5>
        <a:srgbClr val="F6C120"/>
      </a:accent5>
      <a:accent6>
        <a:srgbClr val="638BAD"/>
      </a:accent6>
      <a:hlink>
        <a:srgbClr val="518592"/>
      </a:hlink>
      <a:folHlink>
        <a:srgbClr val="7F7F7F"/>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341</TotalTime>
  <Words>609</Words>
  <Application>Microsoft Office PowerPoint</Application>
  <PresentationFormat>Widescreen</PresentationFormat>
  <Paragraphs>85</Paragraphs>
  <Slides>11</Slides>
  <Notes>2</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11</vt:i4>
      </vt:variant>
    </vt:vector>
  </HeadingPairs>
  <TitlesOfParts>
    <vt:vector size="24" baseType="lpstr">
      <vt:lpstr>Arial</vt:lpstr>
      <vt:lpstr>Bookman Old Style</vt:lpstr>
      <vt:lpstr>Calibri</vt:lpstr>
      <vt:lpstr>Candara</vt:lpstr>
      <vt:lpstr>Courier New</vt:lpstr>
      <vt:lpstr>Georgia</vt:lpstr>
      <vt:lpstr>Gill Sans MT</vt:lpstr>
      <vt:lpstr>Segoe UI</vt:lpstr>
      <vt:lpstr>Symbol</vt:lpstr>
      <vt:lpstr>Times New Roman</vt:lpstr>
      <vt:lpstr>Wingdings</vt:lpstr>
      <vt:lpstr>Wingdings 3</vt:lpstr>
      <vt:lpstr>MINECOFIN template</vt:lpstr>
      <vt:lpstr>  DAD-Rwanda,   IATI INTEGRATION     </vt:lpstr>
      <vt:lpstr> Main Topics</vt:lpstr>
      <vt:lpstr>IATI data to reduce data challenges at the country level </vt:lpstr>
      <vt:lpstr>IATI data to reduce data challenges at the country level </vt:lpstr>
      <vt:lpstr> IATI Data Import Service</vt:lpstr>
      <vt:lpstr> Mapping and Merging IATI Projects with DAD Projects</vt:lpstr>
      <vt:lpstr> My Portfolio – IATI Projects Transfer Screen</vt:lpstr>
      <vt:lpstr> Verifying IATI Projects Subject to Transfer</vt:lpstr>
      <vt:lpstr> Comparing and Merging IATI and DAD Projects</vt:lpstr>
      <vt:lpstr>IATI Standard Conversion to DAD Project Constraints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DAD RWANDA –  IATI INTEGRATION</dc:title>
  <dc:creator>Anush Kirakosyan</dc:creator>
  <cp:lastModifiedBy>Marie Ange INGABIRE</cp:lastModifiedBy>
  <cp:revision>39</cp:revision>
  <dcterms:created xsi:type="dcterms:W3CDTF">2014-10-09T16:21:05Z</dcterms:created>
  <dcterms:modified xsi:type="dcterms:W3CDTF">2014-10-15T04:59:54Z</dcterms:modified>
</cp:coreProperties>
</file>