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00" r:id="rId3"/>
    <p:sldId id="320" r:id="rId4"/>
    <p:sldId id="316" r:id="rId5"/>
    <p:sldId id="321" r:id="rId6"/>
    <p:sldId id="317" r:id="rId7"/>
    <p:sldId id="326" r:id="rId8"/>
    <p:sldId id="318" r:id="rId9"/>
    <p:sldId id="322" r:id="rId10"/>
    <p:sldId id="323" r:id="rId11"/>
    <p:sldId id="324" r:id="rId12"/>
    <p:sldId id="325" r:id="rId13"/>
    <p:sldId id="319" r:id="rId14"/>
    <p:sldId id="329" r:id="rId15"/>
    <p:sldId id="327" r:id="rId16"/>
    <p:sldId id="332" r:id="rId17"/>
    <p:sldId id="333" r:id="rId18"/>
    <p:sldId id="334" r:id="rId19"/>
    <p:sldId id="335" r:id="rId20"/>
    <p:sldId id="337" r:id="rId21"/>
    <p:sldId id="336" r:id="rId22"/>
    <p:sldId id="338" r:id="rId23"/>
    <p:sldId id="31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9965" autoAdjust="0"/>
  </p:normalViewPr>
  <p:slideViewPr>
    <p:cSldViewPr>
      <p:cViewPr varScale="1">
        <p:scale>
          <a:sx n="72" d="100"/>
          <a:sy n="72" d="100"/>
        </p:scale>
        <p:origin x="-21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B0A8-C62A-EB4F-A77E-1EBA60F79180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52E38-ABB2-1A41-9791-95EA7228C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8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0" y="5715000"/>
            <a:ext cx="2540000" cy="92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pkirby\Desktop\DG_Logo_Tag_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53768"/>
            <a:ext cx="2379333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270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270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pkirby\Desktop\DG_Logo_Tag_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53768"/>
            <a:ext cx="2379333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505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505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794" y="1767840"/>
            <a:ext cx="0" cy="41757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pkirby\Desktop\DG_Logo_Tag_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53768"/>
            <a:ext cx="2379333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pkirby\Desktop\DG_Logo_Tag_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53768"/>
            <a:ext cx="2379333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pkirby\Desktop\DG_Logo_Tag_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53768"/>
            <a:ext cx="2379333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151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3813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76598" y="905712"/>
            <a:ext cx="0" cy="49616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pkirby\Desktop\DG_Logo_Tag_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53768"/>
            <a:ext cx="2379333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02919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373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pkirby\Desktop\DG_Logo_Tag_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53768"/>
            <a:ext cx="2379333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2B14AC-8154-4AC5-BC4B-58D60B9D8251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04A7853-B869-4F79-9FC8-829AE8DCC9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05800" cy="1927225"/>
          </a:xfrm>
        </p:spPr>
        <p:txBody>
          <a:bodyPr/>
          <a:lstStyle/>
          <a:p>
            <a:r>
              <a:rPr lang="en-US" sz="6000" dirty="0" smtClean="0"/>
              <a:t>Development Gateway</a:t>
            </a:r>
            <a:endParaRPr lang="en-US" sz="6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Solutions that empower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266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Stated Needs (skills, tools, data quality)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" r="592"/>
          <a:stretch/>
        </p:blipFill>
        <p:spPr>
          <a:xfrm>
            <a:off x="0" y="1833276"/>
            <a:ext cx="9125712" cy="4034124"/>
          </a:xfrm>
        </p:spPr>
      </p:pic>
    </p:spTree>
    <p:extLst>
      <p:ext uri="{BB962C8B-B14F-4D97-AF65-F5344CB8AC3E}">
        <p14:creationId xmlns:p14="http://schemas.microsoft.com/office/powerpoint/2010/main" val="198117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to IATI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Publication of data in official language of partner country/use of version 2.01 for numerical code lists</a:t>
            </a:r>
          </a:p>
          <a:p>
            <a:endParaRPr lang="en-US" dirty="0"/>
          </a:p>
          <a:p>
            <a:r>
              <a:rPr lang="en-US" dirty="0" smtClean="0"/>
              <a:t>Quarterly publication, at minimum, to match country processes, fiscal years, and data needs</a:t>
            </a:r>
          </a:p>
          <a:p>
            <a:endParaRPr lang="en-US" dirty="0" smtClean="0"/>
          </a:p>
          <a:p>
            <a:r>
              <a:rPr lang="en-US" dirty="0" smtClean="0"/>
              <a:t>Strengthened tools for exploring, filtering, and exporting IATI data (improved stability, additional filters, </a:t>
            </a:r>
            <a:r>
              <a:rPr lang="en-US" dirty="0" err="1" smtClean="0"/>
              <a:t>xls</a:t>
            </a:r>
            <a:r>
              <a:rPr lang="en-US" dirty="0" smtClean="0"/>
              <a:t> export)</a:t>
            </a:r>
          </a:p>
          <a:p>
            <a:endParaRPr lang="en-US" dirty="0" smtClean="0"/>
          </a:p>
          <a:p>
            <a:r>
              <a:rPr lang="en-US" dirty="0" smtClean="0"/>
              <a:t>Publisher narratives explaining data collection process, inclusion/exclusion rules, frequency, QA methods used, and aggregation that make HQ data different from country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to IATI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engagement between HQ and country offices to raise awareness of IATI processes and data</a:t>
            </a:r>
          </a:p>
          <a:p>
            <a:endParaRPr lang="en-US" dirty="0"/>
          </a:p>
          <a:p>
            <a:r>
              <a:rPr lang="en-US" dirty="0" smtClean="0"/>
              <a:t>Creation of documentation/how-to guides for key issues country governments face</a:t>
            </a:r>
          </a:p>
          <a:p>
            <a:pPr lvl="1"/>
            <a:r>
              <a:rPr lang="en-US" dirty="0" smtClean="0"/>
              <a:t>e.g. Determining on/off/through budget status of activity using delivery channel and aid type fields</a:t>
            </a:r>
          </a:p>
          <a:p>
            <a:pPr lvl="1"/>
            <a:endParaRPr lang="en-US" dirty="0"/>
          </a:p>
          <a:p>
            <a:r>
              <a:rPr lang="en-US" dirty="0" smtClean="0"/>
              <a:t>Augment IATI standard upgrade process to deepen engagement with partner countries outside of TAG, message board, and steering committee </a:t>
            </a:r>
            <a:r>
              <a:rPr lang="en-US" dirty="0" err="1" smtClean="0"/>
              <a:t>fora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2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DG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with country governments on data management plans to ensure sustainable incorporation of IATI data</a:t>
            </a:r>
          </a:p>
          <a:p>
            <a:endParaRPr lang="en-US" dirty="0"/>
          </a:p>
          <a:p>
            <a:r>
              <a:rPr lang="en-US" dirty="0" smtClean="0"/>
              <a:t>Disseminate (in English and French) user guide for IATI-AIMS Import Tool</a:t>
            </a:r>
          </a:p>
          <a:p>
            <a:endParaRPr lang="en-US" dirty="0"/>
          </a:p>
          <a:p>
            <a:r>
              <a:rPr lang="en-US" dirty="0" smtClean="0"/>
              <a:t>Update Working Paper 1 and publish Working Paper 2</a:t>
            </a:r>
          </a:p>
          <a:p>
            <a:endParaRPr lang="en-US" dirty="0"/>
          </a:p>
          <a:p>
            <a:r>
              <a:rPr lang="en-US" dirty="0" smtClean="0"/>
              <a:t>Increase number of countries with access to and training on IATI-AIMS Import Tool, IATI data, and data quality assessment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9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IATI-AIMS Import Tool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Processor (1.03, 1.04, 1.05, 2.01 supported)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Upload File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Filter Data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activities for import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 fields to AMP destination fields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 values to AMP destination values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and import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Save mapping template for future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3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Tool Data Transformation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226"/>
          <a:stretch/>
        </p:blipFill>
        <p:spPr>
          <a:xfrm>
            <a:off x="0" y="2085617"/>
            <a:ext cx="9144000" cy="26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4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Select IATI Version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84" r="10414"/>
          <a:stretch/>
        </p:blipFill>
        <p:spPr>
          <a:xfrm>
            <a:off x="0" y="1726978"/>
            <a:ext cx="9144000" cy="3835622"/>
          </a:xfrm>
        </p:spPr>
      </p:pic>
    </p:spTree>
    <p:extLst>
      <p:ext uri="{BB962C8B-B14F-4D97-AF65-F5344CB8AC3E}">
        <p14:creationId xmlns:p14="http://schemas.microsoft.com/office/powerpoint/2010/main" val="390679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 Select File for Import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74" b="-436"/>
          <a:stretch/>
        </p:blipFill>
        <p:spPr>
          <a:xfrm>
            <a:off x="457200" y="1428935"/>
            <a:ext cx="8229600" cy="4674906"/>
          </a:xfrm>
        </p:spPr>
      </p:pic>
    </p:spTree>
    <p:extLst>
      <p:ext uri="{BB962C8B-B14F-4D97-AF65-F5344CB8AC3E}">
        <p14:creationId xmlns:p14="http://schemas.microsoft.com/office/powerpoint/2010/main" val="168952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 Filter to Desired 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5" b="692"/>
          <a:stretch/>
        </p:blipFill>
        <p:spPr>
          <a:xfrm>
            <a:off x="457200" y="1376010"/>
            <a:ext cx="8229600" cy="4780754"/>
          </a:xfrm>
        </p:spPr>
      </p:pic>
    </p:spTree>
    <p:extLst>
      <p:ext uri="{BB962C8B-B14F-4D97-AF65-F5344CB8AC3E}">
        <p14:creationId xmlns:p14="http://schemas.microsoft.com/office/powerpoint/2010/main" val="24510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4: Existing Project IDs Auto-Match, Otherwise Search for Matches/ Import New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6" b="3091"/>
          <a:stretch/>
        </p:blipFill>
        <p:spPr>
          <a:xfrm>
            <a:off x="457200" y="1499499"/>
            <a:ext cx="8229600" cy="4444102"/>
          </a:xfrm>
        </p:spPr>
      </p:pic>
    </p:spTree>
    <p:extLst>
      <p:ext uri="{BB962C8B-B14F-4D97-AF65-F5344CB8AC3E}">
        <p14:creationId xmlns:p14="http://schemas.microsoft.com/office/powerpoint/2010/main" val="195290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 Description and Learning Agenda</a:t>
            </a:r>
            <a:endParaRPr lang="en-US" sz="2200" dirty="0" smtClean="0"/>
          </a:p>
          <a:p>
            <a:endParaRPr lang="en-US" dirty="0"/>
          </a:p>
          <a:p>
            <a:r>
              <a:rPr lang="en-US" dirty="0" smtClean="0"/>
              <a:t>Activities Performed</a:t>
            </a:r>
          </a:p>
          <a:p>
            <a:endParaRPr lang="en-US" dirty="0"/>
          </a:p>
          <a:p>
            <a:r>
              <a:rPr lang="en-US" dirty="0" smtClean="0"/>
              <a:t>Progress Made</a:t>
            </a:r>
          </a:p>
          <a:p>
            <a:endParaRPr lang="en-US" dirty="0"/>
          </a:p>
          <a:p>
            <a:r>
              <a:rPr lang="en-US" dirty="0" smtClean="0"/>
              <a:t>Lessons Learned</a:t>
            </a:r>
          </a:p>
          <a:p>
            <a:endParaRPr lang="en-US" dirty="0" smtClean="0"/>
          </a:p>
          <a:p>
            <a:r>
              <a:rPr lang="en-US" dirty="0" smtClean="0"/>
              <a:t>Recommendations and Next Steps</a:t>
            </a:r>
          </a:p>
          <a:p>
            <a:endParaRPr lang="en-US" dirty="0"/>
          </a:p>
          <a:p>
            <a:r>
              <a:rPr lang="en-US" dirty="0" smtClean="0"/>
              <a:t>IATI-AIMS Import Tool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60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5: Map Fields from IATI-AMP (or load existing template)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099" b="5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927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6: Map Values from IATI-AMP (or load existing template)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594" b="2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0151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7: Review and Approve Import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29" r="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2598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 &amp; 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26073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“core” fields of IATI standard that facilitate country 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Assess data quality of major publishers in each country against “core” fields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Consult with partner country aid coordination/management units on selection of publishers for import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Creation of open source IATI-AIMS import 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prior knowledge and attitudes on IATI of country governments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Import sub-set of publishers identified through steps 1-3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next steps and provide recommendations to IATI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9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(January-June)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identification of “core” fields for country use of IATI</a:t>
            </a:r>
            <a:endParaRPr lang="en-US" dirty="0"/>
          </a:p>
          <a:p>
            <a:r>
              <a:rPr lang="en-US" dirty="0" smtClean="0"/>
              <a:t>Data quality assessment of largest publishers for each country</a:t>
            </a:r>
            <a:endParaRPr lang="en-US" dirty="0"/>
          </a:p>
          <a:p>
            <a:r>
              <a:rPr lang="en-US" dirty="0" smtClean="0"/>
              <a:t>Requirements gathering and development of open source IATI-AIMS Import tool</a:t>
            </a:r>
            <a:endParaRPr lang="en-US" dirty="0"/>
          </a:p>
          <a:p>
            <a:r>
              <a:rPr lang="en-US" dirty="0" smtClean="0"/>
              <a:t>Planning with country governments for timing and substance of Phase II trips</a:t>
            </a:r>
            <a:endParaRPr lang="en-US" dirty="0"/>
          </a:p>
          <a:p>
            <a:r>
              <a:rPr lang="en-US" dirty="0" smtClean="0"/>
              <a:t>Publication of Working Paper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1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 (July-December)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trips to upgrade AMP to latest version, including integration of IATI-AIMS Import Tool</a:t>
            </a:r>
            <a:endParaRPr lang="en-US" dirty="0"/>
          </a:p>
          <a:p>
            <a:r>
              <a:rPr lang="en-US" dirty="0" smtClean="0"/>
              <a:t>Discussion of data quality assessment and selection of publishers for import</a:t>
            </a:r>
            <a:endParaRPr lang="en-US" dirty="0"/>
          </a:p>
          <a:p>
            <a:r>
              <a:rPr lang="en-US" dirty="0" smtClean="0"/>
              <a:t>Identification of import and validation process</a:t>
            </a:r>
            <a:endParaRPr lang="en-US" dirty="0"/>
          </a:p>
          <a:p>
            <a:r>
              <a:rPr lang="en-US" dirty="0" smtClean="0"/>
              <a:t>Training on use of new IATI-AIMS tool</a:t>
            </a:r>
            <a:endParaRPr lang="en-US" dirty="0"/>
          </a:p>
          <a:p>
            <a:r>
              <a:rPr lang="en-US" dirty="0" smtClean="0"/>
              <a:t>Pre- and post-surveys, interviews on prior knowledge and attitude toward IATI</a:t>
            </a:r>
            <a:endParaRPr lang="en-US" dirty="0"/>
          </a:p>
          <a:p>
            <a:r>
              <a:rPr lang="en-US" dirty="0" smtClean="0"/>
              <a:t>Creation of Steering Committee discussion paper, revision of Working Paper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6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Imports to AMP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5" r="-602"/>
          <a:stretch/>
        </p:blipFill>
        <p:spPr>
          <a:xfrm>
            <a:off x="0" y="2330950"/>
            <a:ext cx="9144000" cy="2196101"/>
          </a:xfrm>
        </p:spPr>
      </p:pic>
    </p:spTree>
    <p:extLst>
      <p:ext uri="{BB962C8B-B14F-4D97-AF65-F5344CB8AC3E}">
        <p14:creationId xmlns:p14="http://schemas.microsoft.com/office/powerpoint/2010/main" val="41771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and integration of IATI-AIMS Import Tool took longer than expected</a:t>
            </a:r>
          </a:p>
          <a:p>
            <a:pPr lvl="1"/>
            <a:r>
              <a:rPr lang="en-US" dirty="0" smtClean="0"/>
              <a:t>Creation of a more robust tool than initially anticipated</a:t>
            </a:r>
          </a:p>
          <a:p>
            <a:pPr lvl="1"/>
            <a:endParaRPr lang="en-US" dirty="0"/>
          </a:p>
          <a:p>
            <a:r>
              <a:rPr lang="en-US" dirty="0" smtClean="0"/>
              <a:t>Challenges in training for accessing/assessing IATI data quality (XML, CSV, existing IATI tools)</a:t>
            </a:r>
          </a:p>
          <a:p>
            <a:endParaRPr lang="en-US" dirty="0"/>
          </a:p>
          <a:p>
            <a:r>
              <a:rPr lang="en-US" dirty="0" smtClean="0"/>
              <a:t>Concerns over data provenance, processes, rules for publication/exclusion reduced comfort level for import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3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IATI Knowledge and Use</a:t>
            </a:r>
            <a:endParaRPr lang="en-US" dirty="0"/>
          </a:p>
        </p:txBody>
      </p:sp>
      <p:pic>
        <p:nvPicPr>
          <p:cNvPr id="4" name="Content Placeholder 3" descr="https://lh4.googleusercontent.com/_PCM8ahAysn0_q7oT4_Ut4iKUZXmXrx1UYg7449FZA7-csgT72bgc1tGfgax1SC9XRZXv_1i_avaZFYuAsxv_HW5vVua_EXkm8gpc9DNneGlzzGpYIP8tyAif57SZUDajGElnvF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7" r="172"/>
          <a:stretch/>
        </p:blipFill>
        <p:spPr bwMode="auto">
          <a:xfrm>
            <a:off x="-76200" y="2259396"/>
            <a:ext cx="9144000" cy="2339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6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Post-Assessment of IATI Comfort Levels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" r="-409"/>
          <a:stretch/>
        </p:blipFill>
        <p:spPr>
          <a:xfrm>
            <a:off x="0" y="1727289"/>
            <a:ext cx="9144000" cy="4216311"/>
          </a:xfrm>
        </p:spPr>
      </p:pic>
    </p:spTree>
    <p:extLst>
      <p:ext uri="{BB962C8B-B14F-4D97-AF65-F5344CB8AC3E}">
        <p14:creationId xmlns:p14="http://schemas.microsoft.com/office/powerpoint/2010/main" val="3411131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DG FINAL">
      <a:dk1>
        <a:srgbClr val="292934"/>
      </a:dk1>
      <a:lt1>
        <a:srgbClr val="FFFFFF"/>
      </a:lt1>
      <a:dk2>
        <a:srgbClr val="236192"/>
      </a:dk2>
      <a:lt2>
        <a:srgbClr val="F3F2DC"/>
      </a:lt2>
      <a:accent1>
        <a:srgbClr val="007DBA"/>
      </a:accent1>
      <a:accent2>
        <a:srgbClr val="007DBA"/>
      </a:accent2>
      <a:accent3>
        <a:srgbClr val="FFD100"/>
      </a:accent3>
      <a:accent4>
        <a:srgbClr val="046A38"/>
      </a:accent4>
      <a:accent5>
        <a:srgbClr val="046A38"/>
      </a:accent5>
      <a:accent6>
        <a:srgbClr val="046A38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29107</TotalTime>
  <Words>681</Words>
  <Application>Microsoft Macintosh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Development Gateway</vt:lpstr>
      <vt:lpstr>Overview</vt:lpstr>
      <vt:lpstr>Program Description</vt:lpstr>
      <vt:lpstr>Phase I (January-June)</vt:lpstr>
      <vt:lpstr>Phase II (July-December)</vt:lpstr>
      <vt:lpstr>Funding Imports to AMP</vt:lpstr>
      <vt:lpstr>Challenges Encountered</vt:lpstr>
      <vt:lpstr>Prior IATI Knowledge and Use</vt:lpstr>
      <vt:lpstr>Post-Assessment of IATI Comfort Levels</vt:lpstr>
      <vt:lpstr>Stated Needs (skills, tools, data quality)</vt:lpstr>
      <vt:lpstr>Recommendations to IATI Community</vt:lpstr>
      <vt:lpstr>Recommendations to IATI Community</vt:lpstr>
      <vt:lpstr>Next Steps for DG</vt:lpstr>
      <vt:lpstr>IATI-AIMS Import Tool Steps</vt:lpstr>
      <vt:lpstr>Import Tool Data Transformation Process</vt:lpstr>
      <vt:lpstr>1: Select IATI Version</vt:lpstr>
      <vt:lpstr>2: Select File for Import</vt:lpstr>
      <vt:lpstr>3: Filter to Desired Activities</vt:lpstr>
      <vt:lpstr>4: Existing Project IDs Auto-Match, Otherwise Search for Matches/ Import New</vt:lpstr>
      <vt:lpstr>5: Map Fields from IATI-AMP (or load existing template)</vt:lpstr>
      <vt:lpstr>6: Map Values from IATI-AMP (or load existing template)</vt:lpstr>
      <vt:lpstr>7: Review and Approve Import</vt:lpstr>
      <vt:lpstr>Questions &amp; Open Discussion</vt:lpstr>
    </vt:vector>
  </TitlesOfParts>
  <Company>Development 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Gateway</dc:title>
  <dc:creator>Paige Kirby</dc:creator>
  <cp:lastModifiedBy>Josh Powell</cp:lastModifiedBy>
  <cp:revision>112</cp:revision>
  <dcterms:created xsi:type="dcterms:W3CDTF">2014-10-27T20:19:36Z</dcterms:created>
  <dcterms:modified xsi:type="dcterms:W3CDTF">2015-12-02T21:22:02Z</dcterms:modified>
</cp:coreProperties>
</file>