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90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89E86-699E-4061-8D32-5FF778536ECF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DEF64-97B2-4B83-89DF-2C5BBFBF65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IATI licensing standard is concerned with the last 2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DEF64-97B2-4B83-89DF-2C5BBFBF65A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C2EFCD-A8E2-4972-AD53-BD44D0F1222A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8100E9-0331-4A55-A1E8-0911E1E9C3C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choose/zero/" TargetMode="External"/><Relationship Id="rId2" Type="http://schemas.openxmlformats.org/officeDocument/2006/relationships/hyperlink" Target="http://www.opendatacommons.org/licenses/pdd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/3.0/" TargetMode="External"/><Relationship Id="rId5" Type="http://schemas.openxmlformats.org/officeDocument/2006/relationships/hyperlink" Target="http://www.google.com/url?q=http%3A%2F%2Fwww.opendatacommons.org%2Flicenses%2Fby%2F&amp;sa=D&amp;sntz=1&amp;usg=AFQjCNG2Obn-Ez6CY5q7B-qRC0oS4UhFEQ" TargetMode="External"/><Relationship Id="rId4" Type="http://schemas.openxmlformats.org/officeDocument/2006/relationships/hyperlink" Target="http://creativecommons.org/publicdomai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Open Data Recommendations: Licensing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IATI Licensing </a:t>
            </a:r>
            <a:r>
              <a:rPr lang="en-US" dirty="0" smtClean="0"/>
              <a:t>Working Group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IATI Information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Data Collection</a:t>
            </a:r>
            <a:r>
              <a:rPr lang="en-US" dirty="0" smtClean="0"/>
              <a:t> -- carried </a:t>
            </a:r>
            <a:r>
              <a:rPr lang="en-US" dirty="0" smtClean="0"/>
              <a:t>out by </a:t>
            </a:r>
            <a:r>
              <a:rPr lang="en-US" dirty="0" smtClean="0"/>
              <a:t>member </a:t>
            </a:r>
            <a:r>
              <a:rPr lang="en-US" dirty="0" smtClean="0"/>
              <a:t>organizations according to their own procedures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Technical </a:t>
            </a:r>
            <a:r>
              <a:rPr lang="en-US" b="1" dirty="0" smtClean="0"/>
              <a:t>work</a:t>
            </a:r>
            <a:r>
              <a:rPr lang="en-US" dirty="0" smtClean="0"/>
              <a:t> – </a:t>
            </a:r>
            <a:r>
              <a:rPr lang="en-US" dirty="0" smtClean="0"/>
              <a:t>preparing information for publication in </a:t>
            </a:r>
            <a:r>
              <a:rPr lang="en-US" dirty="0" smtClean="0"/>
              <a:t>formats recommended by the IATI technical standard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Publication </a:t>
            </a:r>
            <a:r>
              <a:rPr lang="en-US" b="1" dirty="0" smtClean="0"/>
              <a:t>on own site</a:t>
            </a:r>
            <a:r>
              <a:rPr lang="en-US" dirty="0" smtClean="0"/>
              <a:t> – Organization and presentation of aid information with access tools on a public </a:t>
            </a:r>
            <a:r>
              <a:rPr lang="en-US" dirty="0" smtClean="0"/>
              <a:t>website, using </a:t>
            </a:r>
            <a:r>
              <a:rPr lang="en-US" dirty="0" smtClean="0"/>
              <a:t>licensing terms and best practices recommended in the IATI Licensing Standard.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Aggregation </a:t>
            </a:r>
            <a:r>
              <a:rPr lang="en-US" b="1" dirty="0" smtClean="0"/>
              <a:t>into the IATI registry</a:t>
            </a:r>
            <a:r>
              <a:rPr lang="en-US" dirty="0" smtClean="0"/>
              <a:t> – the IATI site </a:t>
            </a:r>
            <a:r>
              <a:rPr lang="en-US" dirty="0" smtClean="0"/>
              <a:t>will collect </a:t>
            </a:r>
            <a:r>
              <a:rPr lang="en-US" dirty="0" smtClean="0"/>
              <a:t>metadata and links to the information published on individual IATI </a:t>
            </a:r>
            <a:r>
              <a:rPr lang="en-US" dirty="0" smtClean="0"/>
              <a:t>member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license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Intellectual property law varies from one jurisdiction to another</a:t>
            </a:r>
          </a:p>
          <a:p>
            <a:r>
              <a:rPr lang="en-US" dirty="0" smtClean="0"/>
              <a:t>To serve all users from an international data set, a common license framework is needed</a:t>
            </a:r>
          </a:p>
          <a:p>
            <a:r>
              <a:rPr lang="en-US" dirty="0" smtClean="0"/>
              <a:t>Without a license, users can never be sure of their rights to the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At present, aid organizations use different licensing terms, which may not allow data to be mixed and reused</a:t>
            </a:r>
          </a:p>
          <a:p>
            <a:r>
              <a:rPr lang="en-US" dirty="0" smtClean="0"/>
              <a:t>Saves time, expense, and reduces uncertainty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Open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data are any form of knowledge provided under the following conditions*</a:t>
            </a:r>
          </a:p>
          <a:p>
            <a:pPr lvl="1"/>
            <a:r>
              <a:rPr lang="en-US" dirty="0" smtClean="0"/>
              <a:t>Access is free or at minimum cost</a:t>
            </a:r>
          </a:p>
          <a:p>
            <a:pPr lvl="1"/>
            <a:r>
              <a:rPr lang="en-US" dirty="0" smtClean="0"/>
              <a:t>Data may be redistributed for free or for sale</a:t>
            </a:r>
          </a:p>
          <a:p>
            <a:pPr lvl="1"/>
            <a:r>
              <a:rPr lang="en-US" dirty="0" smtClean="0"/>
              <a:t>Data may be reused and derivative works redistributed</a:t>
            </a:r>
          </a:p>
          <a:p>
            <a:pPr lvl="1"/>
            <a:r>
              <a:rPr lang="en-US" dirty="0" smtClean="0"/>
              <a:t>Without technological restrictions – open format</a:t>
            </a:r>
          </a:p>
          <a:p>
            <a:pPr lvl="1"/>
            <a:r>
              <a:rPr lang="en-US" dirty="0" smtClean="0"/>
              <a:t>No discrimination – against persons or fields of endeavor</a:t>
            </a:r>
          </a:p>
          <a:p>
            <a:r>
              <a:rPr lang="en-US" dirty="0" smtClean="0"/>
              <a:t>But the license may specify</a:t>
            </a:r>
          </a:p>
          <a:p>
            <a:pPr lvl="1"/>
            <a:r>
              <a:rPr lang="en-US" dirty="0" smtClean="0"/>
              <a:t>Attribution required for use or reuse</a:t>
            </a:r>
          </a:p>
          <a:p>
            <a:pPr lvl="1"/>
            <a:r>
              <a:rPr lang="en-US" dirty="0" smtClean="0"/>
              <a:t>Limitation of liabilities and disclaimer of warranties</a:t>
            </a:r>
          </a:p>
          <a:p>
            <a:pPr lvl="1"/>
            <a:r>
              <a:rPr lang="en-US" dirty="0" smtClean="0"/>
              <a:t>“No endorsement” language</a:t>
            </a:r>
          </a:p>
          <a:p>
            <a:pPr>
              <a:buNone/>
            </a:pPr>
            <a:r>
              <a:rPr lang="en-US" sz="1300" dirty="0" smtClean="0"/>
              <a:t>*This is an abbreviated summary of the “Open Knowledge Definition” </a:t>
            </a:r>
            <a:r>
              <a:rPr lang="en-US" sz="1300" dirty="0" smtClean="0"/>
              <a:t>(http://www.opendefinition.org/okd</a:t>
            </a:r>
            <a:r>
              <a:rPr lang="en-US" sz="1300" dirty="0" smtClean="0"/>
              <a:t>/)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Open 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Public domain</a:t>
            </a:r>
            <a:endParaRPr lang="en-US" dirty="0" smtClean="0"/>
          </a:p>
          <a:p>
            <a:pPr lvl="1"/>
            <a:r>
              <a:rPr lang="en-US" dirty="0" smtClean="0"/>
              <a:t>Allow for the widest possible use and reuse of the information.</a:t>
            </a:r>
          </a:p>
          <a:p>
            <a:pPr lvl="1"/>
            <a:r>
              <a:rPr lang="en-US" dirty="0" smtClean="0"/>
              <a:t>Creates information that is cross-compatible (from a licensing perspective) with any other content.</a:t>
            </a:r>
          </a:p>
          <a:p>
            <a:pPr lvl="1"/>
            <a:r>
              <a:rPr lang="en-US" dirty="0" smtClean="0"/>
              <a:t>Follows the approach of governments such as the US, which does not generally assert IP rights over government-produced works.</a:t>
            </a:r>
          </a:p>
          <a:p>
            <a:r>
              <a:rPr lang="en-US" b="1" dirty="0" smtClean="0"/>
              <a:t>Attribution required</a:t>
            </a:r>
          </a:p>
          <a:p>
            <a:pPr lvl="1"/>
            <a:r>
              <a:rPr lang="en-US" dirty="0" smtClean="0"/>
              <a:t>Require </a:t>
            </a:r>
            <a:r>
              <a:rPr lang="en-US" dirty="0" smtClean="0"/>
              <a:t>some sort of credit or statement of source or </a:t>
            </a:r>
            <a:r>
              <a:rPr lang="en-US" dirty="0" smtClean="0"/>
              <a:t>contributors</a:t>
            </a:r>
          </a:p>
          <a:p>
            <a:pPr lvl="1"/>
            <a:r>
              <a:rPr lang="en-US" dirty="0" smtClean="0"/>
              <a:t>But no other restrictions on reuse</a:t>
            </a:r>
          </a:p>
          <a:p>
            <a:pPr lvl="1"/>
            <a:r>
              <a:rPr lang="en-US" dirty="0" smtClean="0"/>
              <a:t>Similar to approach adopted by World Bank for its Open Data Initiative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conforming 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Public </a:t>
            </a:r>
            <a:r>
              <a:rPr lang="en-US" b="1" dirty="0" smtClean="0"/>
              <a:t>domain </a:t>
            </a:r>
            <a:r>
              <a:rPr lang="en-US" b="1" dirty="0" smtClean="0"/>
              <a:t>licenses </a:t>
            </a:r>
            <a:endParaRPr lang="en-US" b="1" dirty="0" smtClean="0"/>
          </a:p>
          <a:p>
            <a:pPr lvl="1"/>
            <a:r>
              <a:rPr lang="en-US" dirty="0" smtClean="0"/>
              <a:t>Open </a:t>
            </a:r>
            <a:r>
              <a:rPr lang="en-US" dirty="0" smtClean="0"/>
              <a:t>Data Commons Public Domain Dedication and License (PDDL) 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://www.opendatacommons.org/licenses/pddl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Creative Commons CC0 tool</a:t>
            </a:r>
          </a:p>
          <a:p>
            <a:pPr lvl="0">
              <a:buNone/>
            </a:pPr>
            <a:r>
              <a:rPr lang="en-US" sz="2200" dirty="0" smtClean="0"/>
              <a:t>		 </a:t>
            </a:r>
            <a:r>
              <a:rPr lang="en-US" sz="2200" dirty="0" smtClean="0">
                <a:hlinkClick r:id="rId3"/>
              </a:rPr>
              <a:t>http://creativecommons.org/choose/zero</a:t>
            </a:r>
            <a:r>
              <a:rPr lang="en-US" sz="2200" dirty="0" smtClean="0">
                <a:hlinkClick r:id="rId3"/>
              </a:rPr>
              <a:t>/</a:t>
            </a:r>
            <a:endParaRPr lang="en-US" sz="2200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Public </a:t>
            </a:r>
            <a:r>
              <a:rPr lang="en-US" dirty="0" smtClean="0">
                <a:solidFill>
                  <a:schemeClr val="tx2"/>
                </a:solidFill>
              </a:rPr>
              <a:t>Domain certification 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://creativecommons.org/publicdomain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b="1" dirty="0" smtClean="0"/>
              <a:t>Attribution licenses</a:t>
            </a:r>
            <a:endParaRPr lang="en-US" dirty="0" smtClean="0"/>
          </a:p>
          <a:p>
            <a:pPr lvl="1"/>
            <a:r>
              <a:rPr lang="en-US" dirty="0" smtClean="0"/>
              <a:t>	Open Data Commons Attribution License (ODC-BY) </a:t>
            </a: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://www.opendatacommons.org/licenses/by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	Creative Commons Attribution License (CC-BY) 	 </a:t>
            </a: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http</a:t>
            </a:r>
            <a:r>
              <a:rPr lang="en-US" dirty="0" smtClean="0">
                <a:hlinkClick r:id="rId6"/>
              </a:rPr>
              <a:t>://creativecommons.org/licenses/by/3.0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data registry (CKAN)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4100" y="1447800"/>
            <a:ext cx="45339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registry entry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326" y="1527175"/>
            <a:ext cx="801083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an IATI Licensing </a:t>
            </a:r>
            <a:r>
              <a:rPr lang="en-US" dirty="0" smtClean="0"/>
              <a:t>Standard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IATI Licensing Standard should be limited to open licenses as defined under the Open Knowledge </a:t>
            </a:r>
            <a:r>
              <a:rPr lang="en-US" dirty="0" smtClean="0"/>
              <a:t>Definition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IATI Licensing Standard should further limit compliant open licenses to public domain dedications and attribution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a model implementation of the new IATI Licensing Standard making use of existing open </a:t>
            </a:r>
            <a:r>
              <a:rPr lang="en-US" dirty="0" smtClean="0"/>
              <a:t>licenses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 smtClean="0"/>
              <a:t>an IP policy for the IATI </a:t>
            </a:r>
            <a:r>
              <a:rPr lang="en-US" dirty="0" smtClean="0"/>
              <a:t>registry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a set of resources to educate and help users about </a:t>
            </a:r>
            <a:r>
              <a:rPr lang="en-US" dirty="0" smtClean="0"/>
              <a:t>licensing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468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IATI Licensing Working Group  </vt:lpstr>
      <vt:lpstr>IATI Information Model</vt:lpstr>
      <vt:lpstr>Why is a license needed</vt:lpstr>
      <vt:lpstr>What are Open Data?</vt:lpstr>
      <vt:lpstr>Types of Open Licenses</vt:lpstr>
      <vt:lpstr>Examples of conforming licenses</vt:lpstr>
      <vt:lpstr>Example of a data registry (CKAN)</vt:lpstr>
      <vt:lpstr>Data registry entry</vt:lpstr>
      <vt:lpstr>Recommendations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IATI Licensing Working Group</dc:title>
  <dc:creator>Eric Swanson</dc:creator>
  <cp:lastModifiedBy>Eric Swanson</cp:lastModifiedBy>
  <cp:revision>8</cp:revision>
  <dcterms:created xsi:type="dcterms:W3CDTF">2010-09-30T21:10:17Z</dcterms:created>
  <dcterms:modified xsi:type="dcterms:W3CDTF">2010-09-30T22:26:13Z</dcterms:modified>
</cp:coreProperties>
</file>