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6" r:id="rId1"/>
  </p:sldMasterIdLst>
  <p:notesMasterIdLst>
    <p:notesMasterId r:id="rId20"/>
  </p:notesMasterIdLst>
  <p:handoutMasterIdLst>
    <p:handoutMasterId r:id="rId21"/>
  </p:handoutMasterIdLst>
  <p:sldIdLst>
    <p:sldId id="271" r:id="rId2"/>
    <p:sldId id="301" r:id="rId3"/>
    <p:sldId id="324" r:id="rId4"/>
    <p:sldId id="303" r:id="rId5"/>
    <p:sldId id="305" r:id="rId6"/>
    <p:sldId id="335" r:id="rId7"/>
    <p:sldId id="336" r:id="rId8"/>
    <p:sldId id="329" r:id="rId9"/>
    <p:sldId id="330" r:id="rId10"/>
    <p:sldId id="340" r:id="rId11"/>
    <p:sldId id="339" r:id="rId12"/>
    <p:sldId id="307" r:id="rId13"/>
    <p:sldId id="308" r:id="rId14"/>
    <p:sldId id="320" r:id="rId15"/>
    <p:sldId id="342" r:id="rId16"/>
    <p:sldId id="343" r:id="rId17"/>
    <p:sldId id="325" r:id="rId18"/>
    <p:sldId id="344" r:id="rId19"/>
  </p:sldIdLst>
  <p:sldSz cx="9144000" cy="6858000" type="screen4x3"/>
  <p:notesSz cx="7010400" cy="9223375"/>
  <p:defaultTextStyle>
    <a:defPPr>
      <a:defRPr lang="es-B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a:srgbClr val="005696"/>
    <a:srgbClr val="000099"/>
    <a:srgbClr val="FE5B00"/>
    <a:srgbClr val="FF6600"/>
    <a:srgbClr val="E25100"/>
    <a:srgbClr val="149067"/>
    <a:srgbClr val="0C9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3" autoAdjust="0"/>
    <p:restoredTop sz="87515" autoAdjust="0"/>
  </p:normalViewPr>
  <p:slideViewPr>
    <p:cSldViewPr>
      <p:cViewPr>
        <p:scale>
          <a:sx n="80" d="100"/>
          <a:sy n="80" d="100"/>
        </p:scale>
        <p:origin x="-228" y="-72"/>
      </p:cViewPr>
      <p:guideLst>
        <p:guide orient="horz" pos="2160"/>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66" d="100"/>
        <a:sy n="66" d="100"/>
      </p:scale>
      <p:origin x="0" y="160"/>
    </p:cViewPr>
  </p:sorterViewPr>
  <p:notesViewPr>
    <p:cSldViewPr>
      <p:cViewPr>
        <p:scale>
          <a:sx n="100" d="100"/>
          <a:sy n="100" d="100"/>
        </p:scale>
        <p:origin x="-198" y="1578"/>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038475" cy="461484"/>
          </a:xfrm>
          <a:prstGeom prst="rect">
            <a:avLst/>
          </a:prstGeom>
          <a:noFill/>
          <a:ln>
            <a:noFill/>
          </a:ln>
          <a:extLst/>
        </p:spPr>
        <p:txBody>
          <a:bodyPr vert="horz" wrap="square" lIns="93150" tIns="46575" rIns="93150" bIns="46575" numCol="1" anchor="t" anchorCtr="0" compatLnSpc="1">
            <a:prstTxWarp prst="textNoShape">
              <a:avLst/>
            </a:prstTxWarp>
          </a:bodyPr>
          <a:lstStyle>
            <a:lvl1pPr defTabSz="930275">
              <a:defRPr sz="1200"/>
            </a:lvl1pPr>
          </a:lstStyle>
          <a:p>
            <a:pPr>
              <a:defRPr/>
            </a:pPr>
            <a:endParaRPr lang="en-US"/>
          </a:p>
        </p:txBody>
      </p:sp>
      <p:sp>
        <p:nvSpPr>
          <p:cNvPr id="12291" name="Rectangle 3"/>
          <p:cNvSpPr>
            <a:spLocks noGrp="1" noChangeArrowheads="1"/>
          </p:cNvSpPr>
          <p:nvPr>
            <p:ph type="dt" sz="quarter" idx="1"/>
          </p:nvPr>
        </p:nvSpPr>
        <p:spPr bwMode="auto">
          <a:xfrm>
            <a:off x="3970339" y="0"/>
            <a:ext cx="3038475" cy="461484"/>
          </a:xfrm>
          <a:prstGeom prst="rect">
            <a:avLst/>
          </a:prstGeom>
          <a:noFill/>
          <a:ln>
            <a:noFill/>
          </a:ln>
          <a:extLst/>
        </p:spPr>
        <p:txBody>
          <a:bodyPr vert="horz" wrap="square" lIns="93150" tIns="46575" rIns="93150" bIns="46575" numCol="1" anchor="t" anchorCtr="0" compatLnSpc="1">
            <a:prstTxWarp prst="textNoShape">
              <a:avLst/>
            </a:prstTxWarp>
          </a:bodyPr>
          <a:lstStyle>
            <a:lvl1pPr algn="r" defTabSz="930275">
              <a:defRPr sz="1200"/>
            </a:lvl1pPr>
          </a:lstStyle>
          <a:p>
            <a:pPr>
              <a:defRPr/>
            </a:pPr>
            <a:endParaRPr lang="en-US"/>
          </a:p>
        </p:txBody>
      </p:sp>
      <p:sp>
        <p:nvSpPr>
          <p:cNvPr id="12292" name="Rectangle 4"/>
          <p:cNvSpPr>
            <a:spLocks noGrp="1" noChangeArrowheads="1"/>
          </p:cNvSpPr>
          <p:nvPr>
            <p:ph type="ftr" sz="quarter" idx="2"/>
          </p:nvPr>
        </p:nvSpPr>
        <p:spPr bwMode="auto">
          <a:xfrm>
            <a:off x="1" y="8760316"/>
            <a:ext cx="3038475" cy="461484"/>
          </a:xfrm>
          <a:prstGeom prst="rect">
            <a:avLst/>
          </a:prstGeom>
          <a:noFill/>
          <a:ln>
            <a:noFill/>
          </a:ln>
          <a:extLst/>
        </p:spPr>
        <p:txBody>
          <a:bodyPr vert="horz" wrap="square" lIns="93150" tIns="46575" rIns="93150" bIns="46575" numCol="1" anchor="b" anchorCtr="0" compatLnSpc="1">
            <a:prstTxWarp prst="textNoShape">
              <a:avLst/>
            </a:prstTxWarp>
          </a:bodyPr>
          <a:lstStyle>
            <a:lvl1pPr defTabSz="930275">
              <a:defRPr sz="1200"/>
            </a:lvl1pPr>
          </a:lstStyle>
          <a:p>
            <a:pPr>
              <a:defRPr/>
            </a:pPr>
            <a:endParaRPr lang="en-US"/>
          </a:p>
        </p:txBody>
      </p:sp>
      <p:sp>
        <p:nvSpPr>
          <p:cNvPr id="12293" name="Rectangle 5"/>
          <p:cNvSpPr>
            <a:spLocks noGrp="1" noChangeArrowheads="1"/>
          </p:cNvSpPr>
          <p:nvPr>
            <p:ph type="sldNum" sz="quarter" idx="3"/>
          </p:nvPr>
        </p:nvSpPr>
        <p:spPr bwMode="auto">
          <a:xfrm>
            <a:off x="3970339" y="8760316"/>
            <a:ext cx="3038475" cy="461484"/>
          </a:xfrm>
          <a:prstGeom prst="rect">
            <a:avLst/>
          </a:prstGeom>
          <a:noFill/>
          <a:ln>
            <a:noFill/>
          </a:ln>
          <a:extLst/>
        </p:spPr>
        <p:txBody>
          <a:bodyPr vert="horz" wrap="square" lIns="93150" tIns="46575" rIns="93150" bIns="46575" numCol="1" anchor="b" anchorCtr="0" compatLnSpc="1">
            <a:prstTxWarp prst="textNoShape">
              <a:avLst/>
            </a:prstTxWarp>
          </a:bodyPr>
          <a:lstStyle>
            <a:lvl1pPr algn="r" defTabSz="930275">
              <a:defRPr sz="1200"/>
            </a:lvl1pPr>
          </a:lstStyle>
          <a:p>
            <a:pPr>
              <a:defRPr/>
            </a:pPr>
            <a:fld id="{50FED7D6-6FD8-4408-B072-5035B2222255}" type="slidenum">
              <a:rPr lang="en-US"/>
              <a:pPr>
                <a:defRPr/>
              </a:pPr>
              <a:t>‹#›</a:t>
            </a:fld>
            <a:endParaRPr lang="en-US"/>
          </a:p>
        </p:txBody>
      </p:sp>
    </p:spTree>
    <p:extLst>
      <p:ext uri="{BB962C8B-B14F-4D97-AF65-F5344CB8AC3E}">
        <p14:creationId xmlns:p14="http://schemas.microsoft.com/office/powerpoint/2010/main" val="1364900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038475" cy="461484"/>
          </a:xfrm>
          <a:prstGeom prst="rect">
            <a:avLst/>
          </a:prstGeom>
          <a:noFill/>
          <a:ln>
            <a:noFill/>
          </a:ln>
          <a:extLst/>
        </p:spPr>
        <p:txBody>
          <a:bodyPr vert="horz" wrap="square" lIns="93150" tIns="46575" rIns="93150" bIns="46575" numCol="1" anchor="t" anchorCtr="0" compatLnSpc="1">
            <a:prstTxWarp prst="textNoShape">
              <a:avLst/>
            </a:prstTxWarp>
          </a:bodyPr>
          <a:lstStyle>
            <a:lvl1pPr defTabSz="930275">
              <a:defRPr sz="1200"/>
            </a:lvl1pPr>
          </a:lstStyle>
          <a:p>
            <a:pPr>
              <a:defRPr/>
            </a:pPr>
            <a:endParaRPr lang="en-US"/>
          </a:p>
        </p:txBody>
      </p:sp>
      <p:sp>
        <p:nvSpPr>
          <p:cNvPr id="13315" name="Rectangle 3"/>
          <p:cNvSpPr>
            <a:spLocks noGrp="1" noChangeArrowheads="1"/>
          </p:cNvSpPr>
          <p:nvPr>
            <p:ph type="dt" idx="1"/>
          </p:nvPr>
        </p:nvSpPr>
        <p:spPr bwMode="auto">
          <a:xfrm>
            <a:off x="3970339" y="0"/>
            <a:ext cx="3038475" cy="461484"/>
          </a:xfrm>
          <a:prstGeom prst="rect">
            <a:avLst/>
          </a:prstGeom>
          <a:noFill/>
          <a:ln>
            <a:noFill/>
          </a:ln>
          <a:extLst/>
        </p:spPr>
        <p:txBody>
          <a:bodyPr vert="horz" wrap="square" lIns="93150" tIns="46575" rIns="93150" bIns="46575" numCol="1" anchor="t" anchorCtr="0" compatLnSpc="1">
            <a:prstTxWarp prst="textNoShape">
              <a:avLst/>
            </a:prstTxWarp>
          </a:bodyPr>
          <a:lstStyle>
            <a:lvl1pPr algn="r" defTabSz="930275">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00150" y="692150"/>
            <a:ext cx="4610100" cy="345757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675" y="4381735"/>
            <a:ext cx="5607050" cy="4150204"/>
          </a:xfrm>
          <a:prstGeom prst="rect">
            <a:avLst/>
          </a:prstGeom>
          <a:noFill/>
          <a:ln>
            <a:noFill/>
          </a:ln>
          <a:extLst/>
        </p:spPr>
        <p:txBody>
          <a:bodyPr vert="horz" wrap="square" lIns="93150" tIns="46575" rIns="93150" bIns="465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1" y="8760316"/>
            <a:ext cx="3038475" cy="461484"/>
          </a:xfrm>
          <a:prstGeom prst="rect">
            <a:avLst/>
          </a:prstGeom>
          <a:noFill/>
          <a:ln>
            <a:noFill/>
          </a:ln>
          <a:extLst/>
        </p:spPr>
        <p:txBody>
          <a:bodyPr vert="horz" wrap="square" lIns="93150" tIns="46575" rIns="93150" bIns="46575" numCol="1" anchor="b" anchorCtr="0" compatLnSpc="1">
            <a:prstTxWarp prst="textNoShape">
              <a:avLst/>
            </a:prstTxWarp>
          </a:bodyPr>
          <a:lstStyle>
            <a:lvl1pPr defTabSz="930275">
              <a:defRPr sz="1200"/>
            </a:lvl1pPr>
          </a:lstStyle>
          <a:p>
            <a:pPr>
              <a:defRPr/>
            </a:pPr>
            <a:endParaRPr lang="en-US"/>
          </a:p>
        </p:txBody>
      </p:sp>
      <p:sp>
        <p:nvSpPr>
          <p:cNvPr id="13319" name="Rectangle 7"/>
          <p:cNvSpPr>
            <a:spLocks noGrp="1" noChangeArrowheads="1"/>
          </p:cNvSpPr>
          <p:nvPr>
            <p:ph type="sldNum" sz="quarter" idx="5"/>
          </p:nvPr>
        </p:nvSpPr>
        <p:spPr bwMode="auto">
          <a:xfrm>
            <a:off x="3970339" y="8760316"/>
            <a:ext cx="3038475" cy="461484"/>
          </a:xfrm>
          <a:prstGeom prst="rect">
            <a:avLst/>
          </a:prstGeom>
          <a:noFill/>
          <a:ln>
            <a:noFill/>
          </a:ln>
          <a:extLst/>
        </p:spPr>
        <p:txBody>
          <a:bodyPr vert="horz" wrap="square" lIns="93150" tIns="46575" rIns="93150" bIns="46575" numCol="1" anchor="b" anchorCtr="0" compatLnSpc="1">
            <a:prstTxWarp prst="textNoShape">
              <a:avLst/>
            </a:prstTxWarp>
          </a:bodyPr>
          <a:lstStyle>
            <a:lvl1pPr algn="r" defTabSz="930275">
              <a:defRPr sz="1200"/>
            </a:lvl1pPr>
          </a:lstStyle>
          <a:p>
            <a:pPr>
              <a:defRPr/>
            </a:pPr>
            <a:fld id="{24D8AB27-36C9-454F-AFC9-E14FE1EA44D7}" type="slidenum">
              <a:rPr lang="en-US"/>
              <a:pPr>
                <a:defRPr/>
              </a:pPr>
              <a:t>‹#›</a:t>
            </a:fld>
            <a:endParaRPr lang="en-US"/>
          </a:p>
        </p:txBody>
      </p:sp>
    </p:spTree>
    <p:extLst>
      <p:ext uri="{BB962C8B-B14F-4D97-AF65-F5344CB8AC3E}">
        <p14:creationId xmlns:p14="http://schemas.microsoft.com/office/powerpoint/2010/main" val="1137906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8E17A0A7-9E44-4FC3-B082-13B2B7CC41E9}"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p:spPr>
        <p:txBody>
          <a:bodyPr/>
          <a:lstStyle/>
          <a:p>
            <a:r>
              <a:rPr lang="en-US" smtClean="0"/>
              <a:t>This presentation is to provide AMP PMs with the tools that they need to effectively present geocoding and initiate the proposal process. It discusses the background of DG’s geocoding program, the IATI-endorsed methodology, ongoing AMP geocoding projects, possible project implementation methods, pricing considerations, existing (and future) visualizations, and next steps for DG in geocoding.</a:t>
            </a:r>
          </a:p>
        </p:txBody>
      </p:sp>
      <p:sp>
        <p:nvSpPr>
          <p:cNvPr id="18435" name="Slide Number Placeholder 3"/>
          <p:cNvSpPr>
            <a:spLocks noGrp="1"/>
          </p:cNvSpPr>
          <p:nvPr>
            <p:ph type="sldNum" sz="quarter" idx="5"/>
          </p:nvPr>
        </p:nvSpPr>
        <p:spPr>
          <a:noFill/>
          <a:ln>
            <a:miter lim="800000"/>
            <a:headEnd/>
            <a:tailEnd/>
          </a:ln>
        </p:spPr>
        <p:txBody>
          <a:bodyPr/>
          <a:lstStyle/>
          <a:p>
            <a:fld id="{3A2F9AA2-9071-4E12-84EA-4061B1BB2C84}"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p:spPr>
        <p:txBody>
          <a:bodyPr/>
          <a:lstStyle/>
          <a:p>
            <a:r>
              <a:rPr lang="en-US" smtClean="0"/>
              <a:t>This map reflects all of the projects that DG has geocoded to date (that are publicly available). In September, this map will include all WB projects in Latin America, Eastern Europe, North Africa and the Middle East, and the remaining Asian and African countries.</a:t>
            </a:r>
          </a:p>
        </p:txBody>
      </p:sp>
      <p:sp>
        <p:nvSpPr>
          <p:cNvPr id="24579" name="Slide Number Placeholder 3"/>
          <p:cNvSpPr>
            <a:spLocks noGrp="1"/>
          </p:cNvSpPr>
          <p:nvPr>
            <p:ph type="sldNum" sz="quarter" idx="5"/>
          </p:nvPr>
        </p:nvSpPr>
        <p:spPr>
          <a:noFill/>
          <a:ln>
            <a:miter lim="800000"/>
            <a:headEnd/>
            <a:tailEnd/>
          </a:ln>
        </p:spPr>
        <p:txBody>
          <a:bodyPr/>
          <a:lstStyle/>
          <a:p>
            <a:fld id="{D86DE264-31D1-4D60-AC34-870481413811}"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p:spPr>
        <p:txBody>
          <a:bodyPr/>
          <a:lstStyle/>
          <a:p>
            <a:r>
              <a:rPr lang="en-US" smtClean="0"/>
              <a:t>The methodology was adapted from the Uppsala Universitet Conflict Data Program (UCDP) methodology for geocoding conflict events. AidData has worked with UCDP and WBI to fine-tune the methodology for aid projects, develop methods for searching documents, and improve the geographic information accompanying each point location (i.e. standardized administrative hierarchy)</a:t>
            </a:r>
          </a:p>
          <a:p>
            <a:endParaRPr lang="en-US" smtClean="0"/>
          </a:p>
          <a:p>
            <a:r>
              <a:rPr lang="en-US" smtClean="0"/>
              <a:t>DG submitted the UCDP/AidData geocoding methodology to the IATI Secretariat, who have accepted it as the IATI standard for geocoding.</a:t>
            </a:r>
          </a:p>
        </p:txBody>
      </p:sp>
      <p:sp>
        <p:nvSpPr>
          <p:cNvPr id="26627" name="Slide Number Placeholder 3"/>
          <p:cNvSpPr>
            <a:spLocks noGrp="1"/>
          </p:cNvSpPr>
          <p:nvPr>
            <p:ph type="sldNum" sz="quarter" idx="5"/>
          </p:nvPr>
        </p:nvSpPr>
        <p:spPr>
          <a:noFill/>
          <a:ln>
            <a:miter lim="800000"/>
            <a:headEnd/>
            <a:tailEnd/>
          </a:ln>
        </p:spPr>
        <p:txBody>
          <a:bodyPr/>
          <a:lstStyle/>
          <a:p>
            <a:fld id="{DC7681DB-C271-47E2-9039-6231FCA2795C}"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p:spPr>
        <p:txBody>
          <a:bodyPr/>
          <a:lstStyle/>
          <a:p>
            <a:r>
              <a:rPr lang="en-US" smtClean="0"/>
              <a:t>The OpenAid Toolkit is being developed with funding from WBI to allow our coders to more effeciently and accurately geocode projects. It will also be available for use by other organizations, requiring the creation of new workspaces and data templates (to accommodate different project database fields)</a:t>
            </a:r>
          </a:p>
          <a:p>
            <a:endParaRPr lang="en-US" smtClean="0"/>
          </a:p>
          <a:p>
            <a:r>
              <a:rPr lang="en-US" smtClean="0"/>
              <a:t>An offline mode is being developed for countries with poor bandwidth to enhance the speed of the geocoding process (by uploading a gazetteer with place names and coordinates and a shapefile with administrative boundaries)</a:t>
            </a:r>
          </a:p>
          <a:p>
            <a:endParaRPr lang="en-US" smtClean="0"/>
          </a:p>
          <a:p>
            <a:r>
              <a:rPr lang="en-US" smtClean="0"/>
              <a:t>Swiftriver products (Sweeper, Geodict) are being investigated to speed up the document-searching process</a:t>
            </a:r>
          </a:p>
        </p:txBody>
      </p:sp>
      <p:sp>
        <p:nvSpPr>
          <p:cNvPr id="28675" name="Slide Number Placeholder 3"/>
          <p:cNvSpPr>
            <a:spLocks noGrp="1"/>
          </p:cNvSpPr>
          <p:nvPr>
            <p:ph type="sldNum" sz="quarter" idx="5"/>
          </p:nvPr>
        </p:nvSpPr>
        <p:spPr>
          <a:noFill/>
          <a:ln>
            <a:miter lim="800000"/>
            <a:headEnd/>
            <a:tailEnd/>
          </a:ln>
        </p:spPr>
        <p:txBody>
          <a:bodyPr/>
          <a:lstStyle/>
          <a:p>
            <a:fld id="{1118DED9-048A-4EB2-8E07-93936315974F}"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p:spPr>
        <p:txBody>
          <a:bodyPr/>
          <a:lstStyle/>
          <a:p>
            <a:r>
              <a:rPr lang="en-US" smtClean="0"/>
              <a:t>This screenshot of the toolkit shows the selection of boundary files for different countries (top left), the search results for Kibera (left), the map – including the administrative boundaries (center), and the project information (bottom)</a:t>
            </a:r>
          </a:p>
        </p:txBody>
      </p:sp>
      <p:sp>
        <p:nvSpPr>
          <p:cNvPr id="30723" name="Slide Number Placeholder 3"/>
          <p:cNvSpPr>
            <a:spLocks noGrp="1"/>
          </p:cNvSpPr>
          <p:nvPr>
            <p:ph type="sldNum" sz="quarter" idx="5"/>
          </p:nvPr>
        </p:nvSpPr>
        <p:spPr>
          <a:noFill/>
          <a:ln>
            <a:miter lim="800000"/>
            <a:headEnd/>
            <a:tailEnd/>
          </a:ln>
        </p:spPr>
        <p:txBody>
          <a:bodyPr/>
          <a:lstStyle/>
          <a:p>
            <a:fld id="{8BB0C68A-AC19-46C2-9867-9A67B5F464A2}"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p:spPr>
        <p:txBody>
          <a:bodyPr/>
          <a:lstStyle/>
          <a:p>
            <a:r>
              <a:rPr lang="en-US" smtClean="0"/>
              <a:t>There are two ongoing AMP geocoding initiatives, which will serve as the basis for defining the workflow, pricing, and implementation methodology for future projects.</a:t>
            </a:r>
          </a:p>
          <a:p>
            <a:endParaRPr lang="en-US" smtClean="0"/>
          </a:p>
          <a:p>
            <a:r>
              <a:rPr lang="en-US" smtClean="0"/>
              <a:t>In Liberia, a GIS portal is under development that will allow users to add locations in AMP and immediately have the results reflected on the map. Additional features for filtering and searching exist as well (discussed in more detail in the visualizations section)</a:t>
            </a:r>
          </a:p>
          <a:p>
            <a:endParaRPr lang="en-US" smtClean="0"/>
          </a:p>
          <a:p>
            <a:r>
              <a:rPr lang="en-US" smtClean="0"/>
              <a:t>In Malawi, a pilot project is working to geocode all 700+ projects from 29 donors in the Malawi AMP. A brief paper will be drafted in September outlining the challenges, costs, and advantages of performing the geocoding in Washington, DC</a:t>
            </a:r>
          </a:p>
        </p:txBody>
      </p:sp>
      <p:sp>
        <p:nvSpPr>
          <p:cNvPr id="32771" name="Slide Number Placeholder 3"/>
          <p:cNvSpPr>
            <a:spLocks noGrp="1"/>
          </p:cNvSpPr>
          <p:nvPr>
            <p:ph type="sldNum" sz="quarter" idx="5"/>
          </p:nvPr>
        </p:nvSpPr>
        <p:spPr>
          <a:noFill/>
          <a:ln>
            <a:miter lim="800000"/>
            <a:headEnd/>
            <a:tailEnd/>
          </a:ln>
        </p:spPr>
        <p:txBody>
          <a:bodyPr/>
          <a:lstStyle/>
          <a:p>
            <a:fld id="{50C000D4-43CA-4146-A7A9-ED5FC43A066F}"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p:spPr>
        <p:txBody>
          <a:bodyPr/>
          <a:lstStyle/>
          <a:p>
            <a:r>
              <a:rPr lang="en-US" smtClean="0"/>
              <a:t>This is a screenshot of the AMP Liberia GIS module, showing both regional funding (colored circles) and physical structures (icons) overlaid on a poverty base map</a:t>
            </a:r>
          </a:p>
        </p:txBody>
      </p:sp>
      <p:sp>
        <p:nvSpPr>
          <p:cNvPr id="34819" name="Slide Number Placeholder 3"/>
          <p:cNvSpPr>
            <a:spLocks noGrp="1"/>
          </p:cNvSpPr>
          <p:nvPr>
            <p:ph type="sldNum" sz="quarter" idx="5"/>
          </p:nvPr>
        </p:nvSpPr>
        <p:spPr>
          <a:noFill/>
          <a:ln>
            <a:miter lim="800000"/>
            <a:headEnd/>
            <a:tailEnd/>
          </a:ln>
        </p:spPr>
        <p:txBody>
          <a:bodyPr/>
          <a:lstStyle/>
          <a:p>
            <a:fld id="{0B93AE83-7C13-4687-A542-305BD1F26484}"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p:spPr>
        <p:txBody>
          <a:bodyPr/>
          <a:lstStyle/>
          <a:p>
            <a:r>
              <a:rPr lang="en-US" smtClean="0"/>
              <a:t>This base map shows structures and regional funding from multiple donors overlaid on a population density base map.</a:t>
            </a:r>
          </a:p>
        </p:txBody>
      </p:sp>
      <p:sp>
        <p:nvSpPr>
          <p:cNvPr id="38915" name="Slide Number Placeholder 3"/>
          <p:cNvSpPr>
            <a:spLocks noGrp="1"/>
          </p:cNvSpPr>
          <p:nvPr>
            <p:ph type="sldNum" sz="quarter" idx="5"/>
          </p:nvPr>
        </p:nvSpPr>
        <p:spPr>
          <a:noFill/>
          <a:ln>
            <a:miter lim="800000"/>
            <a:headEnd/>
            <a:tailEnd/>
          </a:ln>
        </p:spPr>
        <p:txBody>
          <a:bodyPr/>
          <a:lstStyle/>
          <a:p>
            <a:fld id="{9E218125-82A9-440C-84B4-C38BB14AB79E}"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b="1" cap="all" baseline="0">
                <a:solidFill>
                  <a:srgbClr val="00569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A4F2B2-D721-410B-AE1E-4D2829BBB0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B00DE-840F-4BD1-90DF-5ED6946251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4096F9-2BC3-497A-A205-EA6703A36F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400" b="1">
                <a:solidFill>
                  <a:srgbClr val="00569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6DBE71-8F32-475E-9B49-B90CE1B007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F593A3-C0D1-40A8-848D-B2F62928442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E123EF-E6B5-487F-8D3C-56AF84065D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5291DEE-369B-4F8F-AFD0-CE358C0E3E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38C661-CECB-4C6E-910C-C5B8791708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7081CA-22F8-477E-840C-0B1D9BF365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4BED847-2398-4F9F-8621-56379E23A6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8B4EF8-4149-4D94-A657-2BE449A0C7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a:defRPr/>
            </a:pPr>
            <a:fld id="{0A3A96DF-7B8C-4456-B0A4-A13B0D06F2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7" r:id="rId2"/>
    <p:sldLayoutId id="2147484049" r:id="rId3"/>
    <p:sldLayoutId id="2147484046" r:id="rId4"/>
    <p:sldLayoutId id="2147484050" r:id="rId5"/>
    <p:sldLayoutId id="2147484045" r:id="rId6"/>
    <p:sldLayoutId id="2147484044" r:id="rId7"/>
    <p:sldLayoutId id="2147484051" r:id="rId8"/>
    <p:sldLayoutId id="2147484043" r:id="rId9"/>
    <p:sldLayoutId id="2147484042" r:id="rId10"/>
    <p:sldLayoutId id="214748404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fdrr.aiddata.or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jpowell@developmentgateway.org" TargetMode="External"/><Relationship Id="rId2" Type="http://schemas.openxmlformats.org/officeDocument/2006/relationships/hyperlink" Target="mailto:sdavenport@developmentgateway.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0"/>
            <a:ext cx="9144000" cy="1470025"/>
          </a:xfrm>
        </p:spPr>
        <p:txBody>
          <a:bodyPr/>
          <a:lstStyle/>
          <a:p>
            <a:pPr eaLnBrk="1" fontAlgn="auto" hangingPunct="1">
              <a:spcAft>
                <a:spcPts val="0"/>
              </a:spcAft>
              <a:defRPr/>
            </a:pPr>
            <a:r>
              <a:rPr lang="en-US" sz="2800" b="0" smtClean="0"/>
              <a:t> </a:t>
            </a:r>
            <a:r>
              <a:rPr lang="en-US" sz="2000" i="1" smtClean="0"/>
              <a:t/>
            </a:r>
            <a:br>
              <a:rPr lang="en-US" sz="2000" i="1" smtClean="0"/>
            </a:br>
            <a:endParaRPr lang="en-US" sz="2000" b="0" i="1" smtClean="0"/>
          </a:p>
        </p:txBody>
      </p:sp>
      <p:pic>
        <p:nvPicPr>
          <p:cNvPr id="15364" name="Picture 17" descr="DG logo"/>
          <p:cNvPicPr>
            <a:picLocks noChangeAspect="1" noChangeArrowheads="1"/>
          </p:cNvPicPr>
          <p:nvPr/>
        </p:nvPicPr>
        <p:blipFill>
          <a:blip r:embed="rId3" cstate="print"/>
          <a:srcRect/>
          <a:stretch>
            <a:fillRect/>
          </a:stretch>
        </p:blipFill>
        <p:spPr bwMode="auto">
          <a:xfrm>
            <a:off x="1828800" y="1295400"/>
            <a:ext cx="5000625" cy="1863725"/>
          </a:xfrm>
          <a:prstGeom prst="rect">
            <a:avLst/>
          </a:prstGeom>
          <a:noFill/>
          <a:ln w="9525">
            <a:noFill/>
            <a:miter lim="800000"/>
            <a:headEnd/>
            <a:tailEnd/>
          </a:ln>
        </p:spPr>
      </p:pic>
      <p:sp>
        <p:nvSpPr>
          <p:cNvPr id="15365" name="Rectangle 17"/>
          <p:cNvSpPr>
            <a:spLocks noChangeArrowheads="1"/>
          </p:cNvSpPr>
          <p:nvPr/>
        </p:nvSpPr>
        <p:spPr bwMode="auto">
          <a:xfrm>
            <a:off x="4368800" y="2633663"/>
            <a:ext cx="3048000" cy="1100137"/>
          </a:xfrm>
          <a:prstGeom prst="rect">
            <a:avLst/>
          </a:prstGeom>
          <a:noFill/>
          <a:ln w="9525">
            <a:noFill/>
            <a:miter lim="800000"/>
            <a:headEnd/>
            <a:tailEnd/>
          </a:ln>
        </p:spPr>
        <p:txBody>
          <a:bodyPr anchor="ctr"/>
          <a:lstStyle/>
          <a:p>
            <a:r>
              <a:rPr lang="en-US" b="1" i="1" dirty="0">
                <a:solidFill>
                  <a:srgbClr val="005392"/>
                </a:solidFill>
              </a:rPr>
              <a:t>Solutions that Empower</a:t>
            </a:r>
          </a:p>
          <a:p>
            <a:endParaRPr lang="en-US" b="1" i="1" dirty="0">
              <a:solidFill>
                <a:srgbClr val="F34C02"/>
              </a:solidFill>
            </a:endParaRPr>
          </a:p>
        </p:txBody>
      </p:sp>
      <p:grpSp>
        <p:nvGrpSpPr>
          <p:cNvPr id="5" name="Group 4"/>
          <p:cNvGrpSpPr/>
          <p:nvPr/>
        </p:nvGrpSpPr>
        <p:grpSpPr>
          <a:xfrm>
            <a:off x="609600" y="3762697"/>
            <a:ext cx="7981085" cy="1952303"/>
            <a:chOff x="609600" y="3762697"/>
            <a:chExt cx="7981085" cy="1952303"/>
          </a:xfrm>
        </p:grpSpPr>
        <p:pic>
          <p:nvPicPr>
            <p:cNvPr id="15362" name="Picture 8"/>
            <p:cNvPicPr>
              <a:picLocks noChangeAspect="1" noChangeArrowheads="1"/>
            </p:cNvPicPr>
            <p:nvPr/>
          </p:nvPicPr>
          <p:blipFill>
            <a:blip r:embed="rId4" cstate="print"/>
            <a:srcRect l="3030" b="15448"/>
            <a:stretch>
              <a:fillRect/>
            </a:stretch>
          </p:blipFill>
          <p:spPr bwMode="auto">
            <a:xfrm>
              <a:off x="609600" y="3794760"/>
              <a:ext cx="2732526" cy="1920240"/>
            </a:xfrm>
            <a:prstGeom prst="rect">
              <a:avLst/>
            </a:prstGeom>
            <a:noFill/>
            <a:ln w="9525">
              <a:noFill/>
              <a:miter lim="800000"/>
              <a:headEnd/>
              <a:tailEnd/>
            </a:ln>
          </p:spPr>
        </p:pic>
        <p:pic>
          <p:nvPicPr>
            <p:cNvPr id="15363" name="Picture 13"/>
            <p:cNvPicPr>
              <a:picLocks noChangeAspect="1" noChangeArrowheads="1"/>
            </p:cNvPicPr>
            <p:nvPr/>
          </p:nvPicPr>
          <p:blipFill>
            <a:blip r:embed="rId5" cstate="print"/>
            <a:srcRect/>
            <a:stretch>
              <a:fillRect/>
            </a:stretch>
          </p:blipFill>
          <p:spPr bwMode="auto">
            <a:xfrm>
              <a:off x="5876641" y="3762697"/>
              <a:ext cx="2714044" cy="1920240"/>
            </a:xfrm>
            <a:prstGeom prst="rect">
              <a:avLst/>
            </a:prstGeom>
            <a:noFill/>
            <a:ln w="9525">
              <a:noFill/>
              <a:miter lim="800000"/>
              <a:headEnd/>
              <a:tailEnd/>
            </a:ln>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3994" t="12029" r="4687"/>
            <a:stretch/>
          </p:blipFill>
          <p:spPr>
            <a:xfrm>
              <a:off x="3313217" y="3794760"/>
              <a:ext cx="2579584" cy="1920240"/>
            </a:xfrm>
            <a:prstGeom prst="rect">
              <a:avLst/>
            </a:prstGeom>
          </p:spPr>
        </p:pic>
      </p:grpSp>
      <p:sp>
        <p:nvSpPr>
          <p:cNvPr id="3" name="Rectangle 2"/>
          <p:cNvSpPr/>
          <p:nvPr/>
        </p:nvSpPr>
        <p:spPr>
          <a:xfrm>
            <a:off x="4953000" y="6211669"/>
            <a:ext cx="4198585" cy="646331"/>
          </a:xfrm>
          <a:prstGeom prst="rect">
            <a:avLst/>
          </a:prstGeom>
        </p:spPr>
        <p:txBody>
          <a:bodyPr wrap="none">
            <a:spAutoFit/>
          </a:bodyPr>
          <a:lstStyle/>
          <a:p>
            <a:r>
              <a:rPr lang="en-US" b="1" i="1" dirty="0">
                <a:solidFill>
                  <a:srgbClr val="005392"/>
                </a:solidFill>
              </a:rPr>
              <a:t>Stephen Davenport &amp; Joshua Powell</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Malawi: CCAPS Dashboard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982" y="1600200"/>
            <a:ext cx="7856036" cy="4876800"/>
          </a:xfrm>
        </p:spPr>
      </p:pic>
    </p:spTree>
    <p:extLst>
      <p:ext uri="{BB962C8B-B14F-4D97-AF65-F5344CB8AC3E}">
        <p14:creationId xmlns:p14="http://schemas.microsoft.com/office/powerpoint/2010/main" val="3004808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Malawi: Donor Coordination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6988"/>
            <a:ext cx="8229600" cy="4483223"/>
          </a:xfrm>
        </p:spPr>
      </p:pic>
    </p:spTree>
    <p:extLst>
      <p:ext uri="{BB962C8B-B14F-4D97-AF65-F5344CB8AC3E}">
        <p14:creationId xmlns:p14="http://schemas.microsoft.com/office/powerpoint/2010/main" val="339026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Country Impact: Liberia AMP</a:t>
            </a:r>
            <a:endParaRPr lang="en-US" dirty="0"/>
          </a:p>
        </p:txBody>
      </p:sp>
      <p:sp>
        <p:nvSpPr>
          <p:cNvPr id="31746" name="Content Placeholder 2"/>
          <p:cNvSpPr>
            <a:spLocks noGrp="1"/>
          </p:cNvSpPr>
          <p:nvPr>
            <p:ph idx="1"/>
          </p:nvPr>
        </p:nvSpPr>
        <p:spPr/>
        <p:txBody>
          <a:bodyPr/>
          <a:lstStyle/>
          <a:p>
            <a:r>
              <a:rPr lang="en-US" dirty="0" smtClean="0"/>
              <a:t>Liberia Aid Management Platform GIS module</a:t>
            </a:r>
          </a:p>
          <a:p>
            <a:pPr lvl="1"/>
            <a:r>
              <a:rPr lang="en-US" dirty="0" smtClean="0"/>
              <a:t>Integrated with the AMP workflow</a:t>
            </a:r>
          </a:p>
          <a:p>
            <a:pPr lvl="1"/>
            <a:r>
              <a:rPr lang="en-US" dirty="0" smtClean="0"/>
              <a:t>Instant GIS mapping</a:t>
            </a:r>
          </a:p>
          <a:p>
            <a:pPr lvl="1"/>
            <a:r>
              <a:rPr lang="en-US" dirty="0" smtClean="0"/>
              <a:t>Identify and search for local activities</a:t>
            </a:r>
          </a:p>
          <a:p>
            <a:pPr lvl="1"/>
            <a:r>
              <a:rPr lang="en-US" dirty="0" smtClean="0"/>
              <a:t>Improve division of labor</a:t>
            </a:r>
          </a:p>
          <a:p>
            <a:pPr lvl="1"/>
            <a:r>
              <a:rPr lang="en-US" dirty="0" smtClean="0"/>
              <a:t>Report generation and planning</a:t>
            </a:r>
          </a:p>
          <a:p>
            <a:pPr lvl="1"/>
            <a:r>
              <a:rPr lang="en-US" dirty="0" smtClean="0"/>
              <a:t>Streamlined visuals</a:t>
            </a:r>
          </a:p>
          <a:p>
            <a:pPr lvl="1"/>
            <a:r>
              <a:rPr lang="en-US" dirty="0" smtClean="0"/>
              <a:t>USAID funded</a:t>
            </a:r>
          </a:p>
          <a:p>
            <a:pPr lvl="1"/>
            <a:endParaRPr lang="en-US" dirty="0" smtClean="0"/>
          </a:p>
          <a:p>
            <a:r>
              <a:rPr lang="en-US" dirty="0" smtClean="0"/>
              <a:t>Module is part of regular AMP implementations going forward</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75125"/>
            <a:ext cx="9144000" cy="63077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91616"/>
            <a:ext cx="9144000" cy="627476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demarchi\Downloads\GFDRR_S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149751" cy="59583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88668"/>
            <a:ext cx="2441759" cy="369332"/>
          </a:xfrm>
          <a:prstGeom prst="rect">
            <a:avLst/>
          </a:prstGeom>
        </p:spPr>
        <p:txBody>
          <a:bodyPr wrap="none">
            <a:spAutoFit/>
          </a:bodyPr>
          <a:lstStyle/>
          <a:p>
            <a:r>
              <a:rPr lang="en-US" dirty="0">
                <a:hlinkClick r:id="rId3"/>
              </a:rPr>
              <a:t>http://gfdrr.aiddata.org</a:t>
            </a:r>
            <a:endParaRPr lang="en-US" dirty="0"/>
          </a:p>
        </p:txBody>
      </p:sp>
    </p:spTree>
    <p:extLst>
      <p:ext uri="{BB962C8B-B14F-4D97-AF65-F5344CB8AC3E}">
        <p14:creationId xmlns:p14="http://schemas.microsoft.com/office/powerpoint/2010/main" val="1853914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036" t="10687" r="6922" b="3131"/>
          <a:stretch/>
        </p:blipFill>
        <p:spPr bwMode="auto">
          <a:xfrm>
            <a:off x="914400" y="413010"/>
            <a:ext cx="7405814" cy="636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751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bwMode="auto"/>
        <p:txBody>
          <a:bodyPr wrap="square" numCol="1" anchorCtr="0" compatLnSpc="1">
            <a:prstTxWarp prst="textNoShape">
              <a:avLst/>
            </a:prstTxWarp>
          </a:bodyPr>
          <a:lstStyle/>
          <a:p>
            <a:pPr>
              <a:defRPr/>
            </a:pPr>
            <a:r>
              <a:rPr lang="en-US" dirty="0" smtClean="0">
                <a:solidFill>
                  <a:schemeClr val="tx2"/>
                </a:solidFill>
              </a:rPr>
              <a:t>Next Steps</a:t>
            </a:r>
          </a:p>
        </p:txBody>
      </p:sp>
      <p:sp>
        <p:nvSpPr>
          <p:cNvPr id="62466" name="Rectangle 3"/>
          <p:cNvSpPr>
            <a:spLocks noGrp="1"/>
          </p:cNvSpPr>
          <p:nvPr>
            <p:ph type="body" idx="1"/>
          </p:nvPr>
        </p:nvSpPr>
        <p:spPr/>
        <p:txBody>
          <a:bodyPr/>
          <a:lstStyle/>
          <a:p>
            <a:r>
              <a:rPr lang="en-US" dirty="0" smtClean="0"/>
              <a:t>Roll out geocoding to more AMP country governments</a:t>
            </a:r>
          </a:p>
          <a:p>
            <a:pPr lvl="1"/>
            <a:r>
              <a:rPr lang="en-US" dirty="0" smtClean="0"/>
              <a:t>Open Aid Partnership</a:t>
            </a:r>
          </a:p>
          <a:p>
            <a:pPr lvl="1"/>
            <a:endParaRPr lang="en-US" dirty="0"/>
          </a:p>
          <a:p>
            <a:r>
              <a:rPr lang="en-US" dirty="0" smtClean="0"/>
              <a:t>Create more advanced analytical tools to support aid targeting and visualization of results</a:t>
            </a:r>
          </a:p>
          <a:p>
            <a:pPr lvl="1"/>
            <a:r>
              <a:rPr lang="en-US" dirty="0" smtClean="0"/>
              <a:t>Dashboards, Score Cards, Offline, Mobile, etc.</a:t>
            </a:r>
          </a:p>
          <a:p>
            <a:endParaRPr lang="en-US" dirty="0"/>
          </a:p>
          <a:p>
            <a:r>
              <a:rPr lang="en-US" dirty="0" smtClean="0"/>
              <a:t>Build local capacity to empower partner countries</a:t>
            </a:r>
          </a:p>
          <a:p>
            <a:pPr lvl="1"/>
            <a:r>
              <a:rPr lang="en-US" dirty="0" smtClean="0"/>
              <a:t>Sustainability of mapping efforts</a:t>
            </a:r>
          </a:p>
          <a:p>
            <a:pPr lvl="1"/>
            <a:r>
              <a:rPr lang="en-US" dirty="0" smtClean="0"/>
              <a:t>Using mapped data for planning, coordination, and results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bwMode="auto"/>
        <p:txBody>
          <a:bodyPr wrap="square" numCol="1" anchorCtr="0" compatLnSpc="1">
            <a:prstTxWarp prst="textNoShape">
              <a:avLst/>
            </a:prstTxWarp>
          </a:bodyPr>
          <a:lstStyle/>
          <a:p>
            <a:pPr>
              <a:defRPr/>
            </a:pPr>
            <a:r>
              <a:rPr lang="en-US" dirty="0" smtClean="0">
                <a:solidFill>
                  <a:schemeClr val="tx2"/>
                </a:solidFill>
              </a:rPr>
              <a:t>Thank You</a:t>
            </a:r>
          </a:p>
        </p:txBody>
      </p:sp>
      <p:sp>
        <p:nvSpPr>
          <p:cNvPr id="62466" name="Rectangle 3"/>
          <p:cNvSpPr>
            <a:spLocks noGrp="1"/>
          </p:cNvSpPr>
          <p:nvPr>
            <p:ph type="body" idx="1"/>
          </p:nvPr>
        </p:nvSpPr>
        <p:spPr/>
        <p:txBody>
          <a:bodyPr/>
          <a:lstStyle/>
          <a:p>
            <a:r>
              <a:rPr lang="en-US" dirty="0" smtClean="0"/>
              <a:t>Stephen Davenport</a:t>
            </a:r>
          </a:p>
          <a:p>
            <a:pPr lvl="1"/>
            <a:r>
              <a:rPr lang="en-US" dirty="0" smtClean="0">
                <a:hlinkClick r:id="rId2"/>
              </a:rPr>
              <a:t>sdavenport@developmentgateway.org</a:t>
            </a:r>
            <a:endParaRPr lang="en-US" dirty="0" smtClean="0"/>
          </a:p>
          <a:p>
            <a:pPr lvl="1"/>
            <a:r>
              <a:rPr lang="en-US" dirty="0" smtClean="0"/>
              <a:t>@</a:t>
            </a:r>
            <a:r>
              <a:rPr lang="en-US" dirty="0" err="1" smtClean="0"/>
              <a:t>davenportsteve</a:t>
            </a:r>
            <a:endParaRPr lang="en-US" dirty="0" smtClean="0"/>
          </a:p>
          <a:p>
            <a:pPr lvl="1"/>
            <a:endParaRPr lang="en-US" dirty="0"/>
          </a:p>
          <a:p>
            <a:r>
              <a:rPr lang="en-US" dirty="0" smtClean="0"/>
              <a:t>Joshua Powell</a:t>
            </a:r>
          </a:p>
          <a:p>
            <a:pPr lvl="1"/>
            <a:r>
              <a:rPr lang="en-US" dirty="0" smtClean="0">
                <a:hlinkClick r:id="rId3"/>
              </a:rPr>
              <a:t>jpowell@developmentgateway.org</a:t>
            </a:r>
            <a:endParaRPr lang="en-US" dirty="0" smtClean="0"/>
          </a:p>
          <a:p>
            <a:pPr lvl="1"/>
            <a:r>
              <a:rPr lang="en-US" dirty="0" smtClean="0"/>
              <a:t>@</a:t>
            </a:r>
            <a:r>
              <a:rPr lang="en-US" dirty="0" err="1" smtClean="0"/>
              <a:t>joshuacpowell</a:t>
            </a:r>
            <a:endParaRPr lang="en-US" dirty="0" smtClean="0"/>
          </a:p>
          <a:p>
            <a:pPr lvl="1"/>
            <a:endParaRPr lang="en-US" dirty="0" smtClean="0"/>
          </a:p>
        </p:txBody>
      </p:sp>
    </p:spTree>
    <p:extLst>
      <p:ext uri="{BB962C8B-B14F-4D97-AF65-F5344CB8AC3E}">
        <p14:creationId xmlns:p14="http://schemas.microsoft.com/office/powerpoint/2010/main" val="1156427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dirty="0" smtClean="0"/>
              <a:t>Overview</a:t>
            </a:r>
            <a:endParaRPr lang="en-US" dirty="0"/>
          </a:p>
        </p:txBody>
      </p:sp>
      <p:sp>
        <p:nvSpPr>
          <p:cNvPr id="17410" name="Content Placeholder 2"/>
          <p:cNvSpPr>
            <a:spLocks noGrp="1"/>
          </p:cNvSpPr>
          <p:nvPr>
            <p:ph idx="1"/>
          </p:nvPr>
        </p:nvSpPr>
        <p:spPr>
          <a:xfrm>
            <a:off x="457200" y="1371600"/>
            <a:ext cx="8229600" cy="4876800"/>
          </a:xfrm>
        </p:spPr>
        <p:txBody>
          <a:bodyPr/>
          <a:lstStyle/>
          <a:p>
            <a:r>
              <a:rPr lang="en-US" dirty="0" smtClean="0"/>
              <a:t>About Development Gateway</a:t>
            </a:r>
            <a:endParaRPr lang="en-US" sz="2000" dirty="0" smtClean="0"/>
          </a:p>
          <a:p>
            <a:r>
              <a:rPr lang="en-US" dirty="0" smtClean="0"/>
              <a:t>Geocoding Toolkit and Methodology</a:t>
            </a:r>
            <a:endParaRPr lang="en-US" sz="2000" dirty="0" smtClean="0"/>
          </a:p>
          <a:p>
            <a:r>
              <a:rPr lang="en-US" dirty="0" smtClean="0"/>
              <a:t>In-Country Geocoding Applications</a:t>
            </a:r>
          </a:p>
          <a:p>
            <a:pPr lvl="1"/>
            <a:r>
              <a:rPr lang="en-US" dirty="0" smtClean="0"/>
              <a:t>Malawi: Multi-donor mapping</a:t>
            </a:r>
          </a:p>
          <a:p>
            <a:pPr lvl="1"/>
            <a:r>
              <a:rPr lang="en-US" dirty="0" smtClean="0"/>
              <a:t>Liberia: Tools for country capacity and sustainability</a:t>
            </a:r>
            <a:endParaRPr lang="en-US" dirty="0"/>
          </a:p>
          <a:p>
            <a:r>
              <a:rPr lang="en-US" dirty="0"/>
              <a:t>Turning Aid Information into Impact: Disaster Aid Tracking</a:t>
            </a:r>
            <a:endParaRPr lang="en-US" sz="2400" dirty="0" smtClean="0"/>
          </a:p>
          <a:p>
            <a:r>
              <a:rPr lang="en-US" dirty="0" smtClean="0"/>
              <a:t>Next Steps</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p:txBody>
          <a:bodyPr wrap="square" numCol="1" anchorCtr="0" compatLnSpc="1">
            <a:prstTxWarp prst="textNoShape">
              <a:avLst/>
            </a:prstTxWarp>
          </a:bodyPr>
          <a:lstStyle/>
          <a:p>
            <a:pPr algn="l">
              <a:defRPr/>
            </a:pPr>
            <a:r>
              <a:rPr lang="en-US" dirty="0" smtClean="0">
                <a:solidFill>
                  <a:schemeClr val="tx2"/>
                </a:solidFill>
              </a:rPr>
              <a:t>About Development Gateway</a:t>
            </a:r>
          </a:p>
        </p:txBody>
      </p:sp>
      <p:sp>
        <p:nvSpPr>
          <p:cNvPr id="19458" name="Rectangle 3"/>
          <p:cNvSpPr>
            <a:spLocks noGrp="1"/>
          </p:cNvSpPr>
          <p:nvPr>
            <p:ph type="body" idx="1"/>
          </p:nvPr>
        </p:nvSpPr>
        <p:spPr/>
        <p:txBody>
          <a:bodyPr/>
          <a:lstStyle/>
          <a:p>
            <a:pPr>
              <a:buFont typeface="Wingdings" pitchFamily="2" charset="2"/>
              <a:buChar char="§"/>
            </a:pPr>
            <a:r>
              <a:rPr lang="en-US" sz="2000" dirty="0" smtClean="0"/>
              <a:t>International non-profit organization with offices in Washington, DC and Brussels </a:t>
            </a:r>
          </a:p>
          <a:p>
            <a:pPr>
              <a:buFont typeface="Wingdings" pitchFamily="2" charset="2"/>
              <a:buChar char="§"/>
            </a:pPr>
            <a:r>
              <a:rPr lang="en-US" sz="2000" dirty="0" smtClean="0"/>
              <a:t>Created in 2001 by the World Bank </a:t>
            </a:r>
          </a:p>
          <a:p>
            <a:pPr>
              <a:buFont typeface="Wingdings" pitchFamily="2" charset="2"/>
              <a:buChar char="§"/>
            </a:pPr>
            <a:r>
              <a:rPr lang="en-US" sz="2000" dirty="0" smtClean="0"/>
              <a:t>Work made possible by grants and project funding from Australia, Belgium, EU, Germany, Japan, World Bank, UNDP, and others </a:t>
            </a:r>
          </a:p>
          <a:p>
            <a:pPr>
              <a:buFont typeface="Wingdings" pitchFamily="2" charset="2"/>
              <a:buChar char="§"/>
            </a:pPr>
            <a:r>
              <a:rPr lang="en-US" sz="2000" i="1" dirty="0" smtClean="0"/>
              <a:t>Our mission is to </a:t>
            </a:r>
            <a:r>
              <a:rPr lang="en-US" sz="2000" b="1" i="1" dirty="0" smtClean="0"/>
              <a:t>enable change and reduce poverty in developing countries through the use of information technology</a:t>
            </a:r>
            <a:r>
              <a:rPr lang="en-US" sz="2000" i="1" dirty="0" smtClean="0"/>
              <a:t>. We provide </a:t>
            </a:r>
            <a:r>
              <a:rPr lang="en-US" sz="2000" b="1" i="1" dirty="0" smtClean="0"/>
              <a:t>web-based tools to strengthen governance and make aid and development efforts more effective</a:t>
            </a:r>
            <a:r>
              <a:rPr lang="en-US" sz="2000" i="1" dirty="0" smtClean="0"/>
              <a:t>. </a:t>
            </a:r>
            <a:endParaRPr lang="en-US" sz="2000" dirty="0" smtClean="0"/>
          </a:p>
          <a:p>
            <a:pPr>
              <a:buFont typeface="Wingdings" pitchFamily="2" charset="2"/>
              <a:buChar char="§"/>
            </a:pPr>
            <a:r>
              <a:rPr lang="en-US" sz="2000" dirty="0" smtClean="0"/>
              <a:t>Development Gateway works in the areas of </a:t>
            </a:r>
          </a:p>
          <a:p>
            <a:pPr lvl="1">
              <a:buFont typeface="Wingdings" pitchFamily="2" charset="2"/>
              <a:buChar char="§"/>
            </a:pPr>
            <a:r>
              <a:rPr lang="en-US" sz="1800" dirty="0" smtClean="0"/>
              <a:t>Governance </a:t>
            </a:r>
          </a:p>
          <a:p>
            <a:pPr lvl="1">
              <a:buFont typeface="Wingdings" pitchFamily="2" charset="2"/>
              <a:buChar char="§"/>
            </a:pPr>
            <a:r>
              <a:rPr lang="en-US" sz="1800" dirty="0" smtClean="0"/>
              <a:t>Knowledge and Networking </a:t>
            </a:r>
          </a:p>
          <a:p>
            <a:pPr lvl="1">
              <a:buFont typeface="Wingdings" pitchFamily="2" charset="2"/>
              <a:buChar char="§"/>
            </a:pPr>
            <a:r>
              <a:rPr lang="en-US" sz="1800" dirty="0" smtClean="0"/>
              <a:t>Transparency and Accountability </a:t>
            </a:r>
          </a:p>
          <a:p>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891"/>
          <a:stretch/>
        </p:blipFill>
        <p:spPr>
          <a:xfrm>
            <a:off x="0" y="736270"/>
            <a:ext cx="9144000" cy="622564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Methodology, IATI, and OAP</a:t>
            </a:r>
            <a:endParaRPr lang="en-US" dirty="0"/>
          </a:p>
        </p:txBody>
      </p:sp>
      <p:sp>
        <p:nvSpPr>
          <p:cNvPr id="25602" name="Content Placeholder 2"/>
          <p:cNvSpPr>
            <a:spLocks noGrp="1"/>
          </p:cNvSpPr>
          <p:nvPr>
            <p:ph idx="1"/>
          </p:nvPr>
        </p:nvSpPr>
        <p:spPr>
          <a:xfrm>
            <a:off x="457200" y="1524000"/>
            <a:ext cx="8229600" cy="4876800"/>
          </a:xfrm>
        </p:spPr>
        <p:txBody>
          <a:bodyPr/>
          <a:lstStyle/>
          <a:p>
            <a:r>
              <a:rPr lang="en-US" dirty="0" smtClean="0"/>
              <a:t>Adapted and improved to incorporate lessons learned through work on WB Mapping for Results and </a:t>
            </a:r>
            <a:r>
              <a:rPr lang="en-US" dirty="0" err="1" smtClean="0"/>
              <a:t>AfDB</a:t>
            </a:r>
            <a:r>
              <a:rPr lang="en-US" dirty="0" smtClean="0"/>
              <a:t> coding</a:t>
            </a:r>
          </a:p>
          <a:p>
            <a:endParaRPr lang="en-US" sz="2000" dirty="0" smtClean="0"/>
          </a:p>
          <a:p>
            <a:r>
              <a:rPr lang="en-US" dirty="0" smtClean="0"/>
              <a:t>Creates a geographic hierarchy for each location</a:t>
            </a:r>
          </a:p>
          <a:p>
            <a:pPr lvl="1"/>
            <a:r>
              <a:rPr lang="en-US" dirty="0" smtClean="0"/>
              <a:t>Allows for aggregation, filtering by administrative division</a:t>
            </a:r>
          </a:p>
          <a:p>
            <a:pPr lvl="1"/>
            <a:r>
              <a:rPr lang="en-US" dirty="0" smtClean="0"/>
              <a:t>Allows users to filter to only site-level locations</a:t>
            </a:r>
          </a:p>
          <a:p>
            <a:endParaRPr lang="en-US" sz="2000" dirty="0" smtClean="0"/>
          </a:p>
          <a:p>
            <a:r>
              <a:rPr lang="en-US" dirty="0" smtClean="0"/>
              <a:t>Accepted as the IATI standard for sub-national geocoding</a:t>
            </a:r>
          </a:p>
          <a:p>
            <a:pPr lvl="1"/>
            <a:r>
              <a:rPr lang="en-US" dirty="0" smtClean="0"/>
              <a:t>Allows systems to communicate, sharing common standards</a:t>
            </a:r>
          </a:p>
          <a:p>
            <a:pPr lvl="1"/>
            <a:endParaRPr lang="en-US" dirty="0"/>
          </a:p>
          <a:p>
            <a:r>
              <a:rPr lang="en-US" dirty="0" smtClean="0"/>
              <a:t>Methodology for the Open Aid Partnership (OAP)</a:t>
            </a:r>
            <a:endParaRPr lang="en-US" dirty="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Geocoding Toolkit</a:t>
            </a:r>
            <a:endParaRPr lang="en-US" dirty="0"/>
          </a:p>
        </p:txBody>
      </p:sp>
      <p:sp>
        <p:nvSpPr>
          <p:cNvPr id="27650" name="Content Placeholder 2"/>
          <p:cNvSpPr>
            <a:spLocks noGrp="1"/>
          </p:cNvSpPr>
          <p:nvPr>
            <p:ph idx="1"/>
          </p:nvPr>
        </p:nvSpPr>
        <p:spPr/>
        <p:txBody>
          <a:bodyPr/>
          <a:lstStyle/>
          <a:p>
            <a:r>
              <a:rPr lang="en-US" dirty="0" smtClean="0"/>
              <a:t>Toolkit developed with WBI to improve geocoding process</a:t>
            </a:r>
          </a:p>
          <a:p>
            <a:endParaRPr lang="en-US" dirty="0" smtClean="0"/>
          </a:p>
          <a:p>
            <a:r>
              <a:rPr lang="en-US" dirty="0" smtClean="0"/>
              <a:t>Reduces demands for “manual” geographic data input</a:t>
            </a:r>
          </a:p>
          <a:p>
            <a:endParaRPr lang="en-US" dirty="0" smtClean="0"/>
          </a:p>
          <a:p>
            <a:r>
              <a:rPr lang="en-US" dirty="0" smtClean="0"/>
              <a:t>Validation tools assure highest data quality</a:t>
            </a:r>
          </a:p>
          <a:p>
            <a:endParaRPr lang="en-US" dirty="0"/>
          </a:p>
          <a:p>
            <a:r>
              <a:rPr lang="en-US" dirty="0" smtClean="0"/>
              <a:t>Exportable to multiple formats</a:t>
            </a:r>
          </a:p>
        </p:txBody>
      </p:sp>
    </p:spTree>
    <p:extLst>
      <p:ext uri="{BB962C8B-B14F-4D97-AF65-F5344CB8AC3E}">
        <p14:creationId xmlns:p14="http://schemas.microsoft.com/office/powerpoint/2010/main" val="3549464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Content Placeholder 3"/>
          <p:cNvPicPr>
            <a:picLocks noGrp="1" noChangeAspect="1"/>
          </p:cNvPicPr>
          <p:nvPr>
            <p:ph idx="1"/>
          </p:nvPr>
        </p:nvPicPr>
        <p:blipFill>
          <a:blip r:embed="rId3" cstate="print"/>
          <a:srcRect/>
          <a:stretch>
            <a:fillRect/>
          </a:stretch>
        </p:blipFill>
        <p:spPr>
          <a:xfrm>
            <a:off x="169863" y="0"/>
            <a:ext cx="8804275" cy="6858000"/>
          </a:xfrm>
        </p:spPr>
      </p:pic>
    </p:spTree>
    <p:extLst>
      <p:ext uri="{BB962C8B-B14F-4D97-AF65-F5344CB8AC3E}">
        <p14:creationId xmlns:p14="http://schemas.microsoft.com/office/powerpoint/2010/main" val="1389209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Impact: Malawi</a:t>
            </a:r>
            <a:endParaRPr lang="en-US" dirty="0"/>
          </a:p>
        </p:txBody>
      </p:sp>
      <p:sp>
        <p:nvSpPr>
          <p:cNvPr id="3" name="Content Placeholder 2"/>
          <p:cNvSpPr>
            <a:spLocks noGrp="1"/>
          </p:cNvSpPr>
          <p:nvPr>
            <p:ph idx="1"/>
          </p:nvPr>
        </p:nvSpPr>
        <p:spPr>
          <a:xfrm>
            <a:off x="457200" y="1447800"/>
            <a:ext cx="8229600" cy="4876800"/>
          </a:xfrm>
        </p:spPr>
        <p:txBody>
          <a:bodyPr/>
          <a:lstStyle/>
          <a:p>
            <a:r>
              <a:rPr lang="en-US" sz="2200" dirty="0" smtClean="0"/>
              <a:t>Geocoding all projects in Malawi Aid Management Platform</a:t>
            </a:r>
          </a:p>
          <a:p>
            <a:pPr lvl="1"/>
            <a:r>
              <a:rPr lang="en-US" dirty="0" smtClean="0"/>
              <a:t>750+ projects from 30+ donors with nearly US$7 billion in total funding</a:t>
            </a:r>
          </a:p>
          <a:p>
            <a:pPr lvl="1"/>
            <a:r>
              <a:rPr lang="en-US" dirty="0" smtClean="0"/>
              <a:t>Geocoded $5.3 billion in commitments and $3.7 billion in disbursements from nearly 550 projects</a:t>
            </a:r>
            <a:endParaRPr lang="en-US" dirty="0"/>
          </a:p>
          <a:p>
            <a:endParaRPr lang="en-US" dirty="0" smtClean="0"/>
          </a:p>
          <a:p>
            <a:r>
              <a:rPr lang="en-US" sz="2200" dirty="0" smtClean="0"/>
              <a:t>Integrating geocoded data into AMP for sustainable workflow and improved division of labor</a:t>
            </a:r>
            <a:endParaRPr lang="en-US" sz="2200" dirty="0"/>
          </a:p>
          <a:p>
            <a:endParaRPr lang="en-US" dirty="0" smtClean="0"/>
          </a:p>
          <a:p>
            <a:r>
              <a:rPr lang="en-US" sz="2200" dirty="0" smtClean="0"/>
              <a:t>Work presented by Malawi </a:t>
            </a:r>
            <a:r>
              <a:rPr lang="en-US" sz="2200" dirty="0" err="1" smtClean="0"/>
              <a:t>MoF</a:t>
            </a:r>
            <a:r>
              <a:rPr lang="en-US" sz="2200" dirty="0" smtClean="0"/>
              <a:t> at High Level Forum in </a:t>
            </a:r>
            <a:r>
              <a:rPr lang="en-US" sz="2200" dirty="0" err="1" smtClean="0"/>
              <a:t>Busan</a:t>
            </a:r>
            <a:endParaRPr lang="en-US" sz="2200" dirty="0"/>
          </a:p>
          <a:p>
            <a:endParaRPr lang="en-US" dirty="0" smtClean="0"/>
          </a:p>
          <a:p>
            <a:r>
              <a:rPr lang="en-US" sz="2200" dirty="0" smtClean="0"/>
              <a:t>Replicable and sustainable process for other AMP countries</a:t>
            </a:r>
            <a:endParaRPr lang="en-US" sz="2200" dirty="0"/>
          </a:p>
        </p:txBody>
      </p:sp>
    </p:spTree>
    <p:extLst>
      <p:ext uri="{BB962C8B-B14F-4D97-AF65-F5344CB8AC3E}">
        <p14:creationId xmlns:p14="http://schemas.microsoft.com/office/powerpoint/2010/main" val="392122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541" y="114300"/>
            <a:ext cx="5054918" cy="6629400"/>
          </a:xfrm>
        </p:spPr>
      </p:pic>
    </p:spTree>
    <p:extLst>
      <p:ext uri="{BB962C8B-B14F-4D97-AF65-F5344CB8AC3E}">
        <p14:creationId xmlns:p14="http://schemas.microsoft.com/office/powerpoint/2010/main" val="2353082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DG">
      <a:dk1>
        <a:srgbClr val="000000"/>
      </a:dk1>
      <a:lt1>
        <a:srgbClr val="FFFFFF"/>
      </a:lt1>
      <a:dk2>
        <a:srgbClr val="1F2989"/>
      </a:dk2>
      <a:lt2>
        <a:srgbClr val="FFFF00"/>
      </a:lt2>
      <a:accent1>
        <a:srgbClr val="0D671E"/>
      </a:accent1>
      <a:accent2>
        <a:srgbClr val="F26D00"/>
      </a:accent2>
      <a:accent3>
        <a:srgbClr val="158BDB"/>
      </a:accent3>
      <a:accent4>
        <a:srgbClr val="748560"/>
      </a:accent4>
      <a:accent5>
        <a:srgbClr val="9E9273"/>
      </a:accent5>
      <a:accent6>
        <a:srgbClr val="7E848D"/>
      </a:accent6>
      <a:hlink>
        <a:srgbClr val="00C8C3"/>
      </a:hlink>
      <a:folHlink>
        <a:srgbClr val="A116E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G">
    <a:dk1>
      <a:srgbClr val="000000"/>
    </a:dk1>
    <a:lt1>
      <a:srgbClr val="FFFFFF"/>
    </a:lt1>
    <a:dk2>
      <a:srgbClr val="1F2989"/>
    </a:dk2>
    <a:lt2>
      <a:srgbClr val="FFFF00"/>
    </a:lt2>
    <a:accent1>
      <a:srgbClr val="0D671E"/>
    </a:accent1>
    <a:accent2>
      <a:srgbClr val="F26D00"/>
    </a:accent2>
    <a:accent3>
      <a:srgbClr val="158BDB"/>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TC101859861[[fn=Tradeshow]]</Template>
  <TotalTime>17476</TotalTime>
  <Words>959</Words>
  <Application>Microsoft Office PowerPoint</Application>
  <PresentationFormat>On-screen Show (4:3)</PresentationFormat>
  <Paragraphs>108</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  </vt:lpstr>
      <vt:lpstr>Overview</vt:lpstr>
      <vt:lpstr>About Development Gateway</vt:lpstr>
      <vt:lpstr>PowerPoint Presentation</vt:lpstr>
      <vt:lpstr>Methodology, IATI, and OAP</vt:lpstr>
      <vt:lpstr>Geocoding Toolkit</vt:lpstr>
      <vt:lpstr>PowerPoint Presentation</vt:lpstr>
      <vt:lpstr>Country Impact: Malawi</vt:lpstr>
      <vt:lpstr>PowerPoint Presentation</vt:lpstr>
      <vt:lpstr>Malawi: CCAPS Dashboard</vt:lpstr>
      <vt:lpstr>Malawi: Donor Coordination</vt:lpstr>
      <vt:lpstr>Country Impact: Liberia AMP</vt:lpstr>
      <vt:lpstr>PowerPoint Presentation</vt:lpstr>
      <vt:lpstr>PowerPoint Presentation</vt:lpstr>
      <vt:lpstr>PowerPoint Presentation</vt:lpstr>
      <vt:lpstr>PowerPoint Presentation</vt:lpstr>
      <vt:lpstr>Next Steps</vt:lpstr>
      <vt:lpstr>Thank You</vt:lpstr>
    </vt:vector>
  </TitlesOfParts>
  <Company>Dev 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Choi</dc:creator>
  <cp:lastModifiedBy>Stephen Davenport</cp:lastModifiedBy>
  <cp:revision>598</cp:revision>
  <cp:lastPrinted>2012-05-03T11:23:53Z</cp:lastPrinted>
  <dcterms:created xsi:type="dcterms:W3CDTF">2008-05-06T15:31:58Z</dcterms:created>
  <dcterms:modified xsi:type="dcterms:W3CDTF">2012-05-14T12:42:06Z</dcterms:modified>
</cp:coreProperties>
</file>