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ta\Documents\IATI\Copy%20of%20PEFA%20Scores-Nov%20%2011-Public%20sco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ta\Documents\IATI\Copy%20of%20PEFA%20Scores-Nov%20%2011-Public%20sco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'Donor Cals'!$F$168</c:f>
              <c:strCache>
                <c:ptCount val="1"/>
                <c:pt idx="0">
                  <c:v>Completeness and timeliness of budget estimates by donors for project support</c:v>
                </c:pt>
              </c:strCache>
            </c:strRef>
          </c:tx>
          <c:cat>
            <c:strRef>
              <c:f>'Donor Cals'!$E$169:$E$171</c:f>
              <c:strCache>
                <c:ptCount val="3"/>
                <c:pt idx="0">
                  <c:v>LIC</c:v>
                </c:pt>
                <c:pt idx="1">
                  <c:v>MIC</c:v>
                </c:pt>
                <c:pt idx="2">
                  <c:v>UMIC</c:v>
                </c:pt>
              </c:strCache>
            </c:strRef>
          </c:cat>
          <c:val>
            <c:numRef>
              <c:f>'Donor Cals'!$F$169:$F$171</c:f>
              <c:numCache>
                <c:formatCode>0.00</c:formatCode>
                <c:ptCount val="3"/>
                <c:pt idx="0">
                  <c:v>1.875</c:v>
                </c:pt>
                <c:pt idx="1">
                  <c:v>1.9666666666666666</c:v>
                </c:pt>
                <c:pt idx="2">
                  <c:v>1.7142857142857146</c:v>
                </c:pt>
              </c:numCache>
            </c:numRef>
          </c:val>
        </c:ser>
        <c:ser>
          <c:idx val="1"/>
          <c:order val="1"/>
          <c:tx>
            <c:strRef>
              <c:f>'Donor Cals'!$G$168</c:f>
              <c:strCache>
                <c:ptCount val="1"/>
                <c:pt idx="0">
                  <c:v>Frequency and coverage of reporting by donors on actual donor flows for project support.</c:v>
                </c:pt>
              </c:strCache>
            </c:strRef>
          </c:tx>
          <c:cat>
            <c:strRef>
              <c:f>'Donor Cals'!$E$169:$E$171</c:f>
              <c:strCache>
                <c:ptCount val="3"/>
                <c:pt idx="0">
                  <c:v>LIC</c:v>
                </c:pt>
                <c:pt idx="1">
                  <c:v>MIC</c:v>
                </c:pt>
                <c:pt idx="2">
                  <c:v>UMIC</c:v>
                </c:pt>
              </c:strCache>
            </c:strRef>
          </c:cat>
          <c:val>
            <c:numRef>
              <c:f>'Donor Cals'!$G$169:$G$171</c:f>
              <c:numCache>
                <c:formatCode>0.00</c:formatCode>
                <c:ptCount val="3"/>
                <c:pt idx="0">
                  <c:v>1.5416666666666665</c:v>
                </c:pt>
                <c:pt idx="1">
                  <c:v>1.7000000000000002</c:v>
                </c:pt>
                <c:pt idx="2">
                  <c:v>1.6923076923076921</c:v>
                </c:pt>
              </c:numCache>
            </c:numRef>
          </c:val>
        </c:ser>
        <c:ser>
          <c:idx val="2"/>
          <c:order val="2"/>
          <c:tx>
            <c:strRef>
              <c:f>'Donor Cals'!$H$168</c:f>
              <c:strCache>
                <c:ptCount val="1"/>
                <c:pt idx="0">
                  <c:v>Average Score on Pis</c:v>
                </c:pt>
              </c:strCache>
            </c:strRef>
          </c:tx>
          <c:cat>
            <c:strRef>
              <c:f>'Donor Cals'!$E$169:$E$171</c:f>
              <c:strCache>
                <c:ptCount val="3"/>
                <c:pt idx="0">
                  <c:v>LIC</c:v>
                </c:pt>
                <c:pt idx="1">
                  <c:v>MIC</c:v>
                </c:pt>
                <c:pt idx="2">
                  <c:v>UMIC</c:v>
                </c:pt>
              </c:strCache>
            </c:strRef>
          </c:cat>
          <c:val>
            <c:numRef>
              <c:f>'Donor Cals'!$H$169:$H$171</c:f>
              <c:numCache>
                <c:formatCode>0.00</c:formatCode>
                <c:ptCount val="3"/>
                <c:pt idx="0">
                  <c:v>2.207379422726413</c:v>
                </c:pt>
                <c:pt idx="1">
                  <c:v>2.4644890873015881</c:v>
                </c:pt>
                <c:pt idx="2">
                  <c:v>2.8416211236005284</c:v>
                </c:pt>
              </c:numCache>
            </c:numRef>
          </c:val>
        </c:ser>
        <c:dLbls/>
        <c:axId val="84185856"/>
        <c:axId val="84187392"/>
      </c:barChart>
      <c:catAx>
        <c:axId val="84185856"/>
        <c:scaling>
          <c:orientation val="minMax"/>
        </c:scaling>
        <c:axPos val="b"/>
        <c:tickLblPos val="nextTo"/>
        <c:crossAx val="84187392"/>
        <c:crosses val="autoZero"/>
        <c:auto val="1"/>
        <c:lblAlgn val="ctr"/>
        <c:lblOffset val="100"/>
      </c:catAx>
      <c:valAx>
        <c:axId val="841873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ZA" sz="1050" b="1" i="0" baseline="0">
                    <a:effectLst/>
                  </a:rPr>
                  <a:t>Top score = 4</a:t>
                </a:r>
                <a:endParaRPr lang="en-ZA" sz="1050">
                  <a:effectLst/>
                </a:endParaRPr>
              </a:p>
            </c:rich>
          </c:tx>
          <c:layout/>
        </c:title>
        <c:numFmt formatCode="0.00" sourceLinked="1"/>
        <c:tickLblPos val="nextTo"/>
        <c:crossAx val="8418585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'Donor Cals'!$S$168</c:f>
              <c:strCache>
                <c:ptCount val="1"/>
                <c:pt idx="0">
                  <c:v> Income/expenditure information on donor-funded projects which is included in fiscal reports.</c:v>
                </c:pt>
              </c:strCache>
            </c:strRef>
          </c:tx>
          <c:cat>
            <c:strRef>
              <c:f>'Donor Cals'!$R$169:$R$171</c:f>
              <c:strCache>
                <c:ptCount val="3"/>
                <c:pt idx="0">
                  <c:v>LIC</c:v>
                </c:pt>
                <c:pt idx="1">
                  <c:v>MIC</c:v>
                </c:pt>
                <c:pt idx="2">
                  <c:v>UMIC</c:v>
                </c:pt>
              </c:strCache>
            </c:strRef>
          </c:cat>
          <c:val>
            <c:numRef>
              <c:f>'Donor Cals'!$S$169:$S$171</c:f>
              <c:numCache>
                <c:formatCode>0.00</c:formatCode>
                <c:ptCount val="3"/>
                <c:pt idx="0">
                  <c:v>2.0833333333333339</c:v>
                </c:pt>
                <c:pt idx="1">
                  <c:v>2.9</c:v>
                </c:pt>
                <c:pt idx="2">
                  <c:v>3.4705882352941178</c:v>
                </c:pt>
              </c:numCache>
            </c:numRef>
          </c:val>
        </c:ser>
        <c:ser>
          <c:idx val="1"/>
          <c:order val="1"/>
          <c:tx>
            <c:strRef>
              <c:f>'Donor Cals'!$T$168</c:f>
              <c:strCache>
                <c:ptCount val="1"/>
                <c:pt idx="0">
                  <c:v>Average Score on Pis</c:v>
                </c:pt>
              </c:strCache>
            </c:strRef>
          </c:tx>
          <c:cat>
            <c:strRef>
              <c:f>'Donor Cals'!$R$169:$R$171</c:f>
              <c:strCache>
                <c:ptCount val="3"/>
                <c:pt idx="0">
                  <c:v>LIC</c:v>
                </c:pt>
                <c:pt idx="1">
                  <c:v>MIC</c:v>
                </c:pt>
                <c:pt idx="2">
                  <c:v>UMIC</c:v>
                </c:pt>
              </c:strCache>
            </c:strRef>
          </c:cat>
          <c:val>
            <c:numRef>
              <c:f>'Donor Cals'!$T$169:$T$171</c:f>
              <c:numCache>
                <c:formatCode>0.00</c:formatCode>
                <c:ptCount val="3"/>
                <c:pt idx="0">
                  <c:v>2.207379422726413</c:v>
                </c:pt>
                <c:pt idx="1">
                  <c:v>2.4644890873015881</c:v>
                </c:pt>
                <c:pt idx="2">
                  <c:v>2.8416211236005284</c:v>
                </c:pt>
              </c:numCache>
            </c:numRef>
          </c:val>
        </c:ser>
        <c:dLbls/>
        <c:axId val="85156608"/>
        <c:axId val="85158144"/>
      </c:barChart>
      <c:catAx>
        <c:axId val="85156608"/>
        <c:scaling>
          <c:orientation val="minMax"/>
        </c:scaling>
        <c:axPos val="b"/>
        <c:tickLblPos val="nextTo"/>
        <c:crossAx val="85158144"/>
        <c:crosses val="autoZero"/>
        <c:auto val="1"/>
        <c:lblAlgn val="ctr"/>
        <c:lblOffset val="100"/>
      </c:catAx>
      <c:valAx>
        <c:axId val="851581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ZA"/>
                  <a:t>Top score = 4</a:t>
                </a:r>
              </a:p>
            </c:rich>
          </c:tx>
          <c:layout/>
        </c:title>
        <c:numFmt formatCode="0.00" sourceLinked="1"/>
        <c:tickLblPos val="nextTo"/>
        <c:crossAx val="851566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DA28-4D44-4825-8B9A-8D47FE39FD0F}" type="datetimeFigureOut">
              <a:rPr lang="en-ZA" smtClean="0"/>
              <a:pPr/>
              <a:t>2012/05/23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F8F-15E1-4BC2-B990-F7C4497204DB}" type="slidenum">
              <a:rPr lang="en-ZA" smtClean="0"/>
              <a:pPr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mokoro.co.uk/files/13/image/home-logo-to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60224"/>
            <a:ext cx="1152128" cy="86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okoro.co.uk/files/13/image/home-logo-bottom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998764"/>
            <a:ext cx="1152128" cy="84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DA28-4D44-4825-8B9A-8D47FE39FD0F}" type="datetimeFigureOut">
              <a:rPr lang="en-ZA" smtClean="0"/>
              <a:pPr/>
              <a:t>2012/05/23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F8F-15E1-4BC2-B990-F7C4497204D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DA28-4D44-4825-8B9A-8D47FE39FD0F}" type="datetimeFigureOut">
              <a:rPr lang="en-ZA" smtClean="0"/>
              <a:pPr/>
              <a:t>2012/05/23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F8F-15E1-4BC2-B990-F7C4497204D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2176"/>
            <a:ext cx="8229600" cy="990600"/>
          </a:xfrm>
        </p:spPr>
        <p:txBody>
          <a:bodyPr/>
          <a:lstStyle>
            <a:lvl1pPr>
              <a:defRPr b="1" u="none" baseline="0"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DA28-4D44-4825-8B9A-8D47FE39FD0F}" type="datetimeFigureOut">
              <a:rPr lang="en-ZA" smtClean="0"/>
              <a:pPr/>
              <a:t>2012/05/23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F8F-15E1-4BC2-B990-F7C4497204DB}" type="slidenum">
              <a:rPr lang="en-ZA" smtClean="0"/>
              <a:pPr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51520" y="1484784"/>
            <a:ext cx="864096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DA28-4D44-4825-8B9A-8D47FE39FD0F}" type="datetimeFigureOut">
              <a:rPr lang="en-ZA" smtClean="0"/>
              <a:pPr/>
              <a:t>2012/05/23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F8F-15E1-4BC2-B990-F7C4497204DB}" type="slidenum">
              <a:rPr lang="en-ZA" smtClean="0"/>
              <a:pPr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DA28-4D44-4825-8B9A-8D47FE39FD0F}" type="datetimeFigureOut">
              <a:rPr lang="en-ZA" smtClean="0"/>
              <a:pPr/>
              <a:t>2012/05/23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F8F-15E1-4BC2-B990-F7C4497204D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DA28-4D44-4825-8B9A-8D47FE39FD0F}" type="datetimeFigureOut">
              <a:rPr lang="en-ZA" smtClean="0"/>
              <a:pPr/>
              <a:t>2012/05/23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F8F-15E1-4BC2-B990-F7C4497204DB}" type="slidenum">
              <a:rPr lang="en-ZA" smtClean="0"/>
              <a:pPr/>
              <a:t>‹#›</a:t>
            </a:fld>
            <a:endParaRPr lang="en-Z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DA28-4D44-4825-8B9A-8D47FE39FD0F}" type="datetimeFigureOut">
              <a:rPr lang="en-ZA" smtClean="0"/>
              <a:pPr/>
              <a:t>2012/05/23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F8F-15E1-4BC2-B990-F7C4497204D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DA28-4D44-4825-8B9A-8D47FE39FD0F}" type="datetimeFigureOut">
              <a:rPr lang="en-ZA" smtClean="0"/>
              <a:pPr/>
              <a:t>2012/05/23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F8F-15E1-4BC2-B990-F7C4497204D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DA28-4D44-4825-8B9A-8D47FE39FD0F}" type="datetimeFigureOut">
              <a:rPr lang="en-ZA" smtClean="0"/>
              <a:pPr/>
              <a:t>2012/05/23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F8F-15E1-4BC2-B990-F7C4497204DB}" type="slidenum">
              <a:rPr lang="en-ZA" smtClean="0"/>
              <a:pPr/>
              <a:t>‹#›</a:t>
            </a:fld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DA28-4D44-4825-8B9A-8D47FE39FD0F}" type="datetimeFigureOut">
              <a:rPr lang="en-ZA" smtClean="0"/>
              <a:pPr/>
              <a:t>2012/05/23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1F8F-15E1-4BC2-B990-F7C4497204D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47DDA28-4D44-4825-8B9A-8D47FE39FD0F}" type="datetimeFigureOut">
              <a:rPr lang="en-ZA" smtClean="0"/>
              <a:pPr/>
              <a:t>2012/05/23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D4E1F8F-15E1-4BC2-B990-F7C4497204DB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sz="4000" dirty="0" smtClean="0"/>
              <a:t>Recommendations for the Budget identifier</a:t>
            </a:r>
            <a:endParaRPr lang="en-Z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IATI TAG workshop Session</a:t>
            </a:r>
          </a:p>
          <a:p>
            <a:r>
              <a:rPr lang="en-ZA" dirty="0" smtClean="0"/>
              <a:t>15 May 2012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6603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Option 6: Drop Accountable Institution field and include Code and/or Economic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000" dirty="0" smtClean="0"/>
              <a:t>More likely to produce good quality data</a:t>
            </a:r>
          </a:p>
          <a:p>
            <a:r>
              <a:rPr lang="en-ZA" sz="2000" dirty="0" smtClean="0"/>
              <a:t>Loss would be greater certainty only where data for Accountable Institution available and accurate</a:t>
            </a:r>
          </a:p>
          <a:p>
            <a:r>
              <a:rPr lang="en-ZA" sz="2000" dirty="0" smtClean="0"/>
              <a:t>Add to country level tweaking</a:t>
            </a:r>
          </a:p>
          <a:p>
            <a:r>
              <a:rPr lang="en-ZA" sz="2000" dirty="0" smtClean="0"/>
              <a:t>Also an option 7: Adjust CRS and add economic</a:t>
            </a:r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 smtClean="0"/>
          </a:p>
          <a:p>
            <a:pPr marL="0" indent="0">
              <a:buNone/>
            </a:pPr>
            <a:endParaRPr lang="en-ZA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3446998"/>
            <a:ext cx="8928992" cy="310854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en-ZA" sz="100" b="1" dirty="0" smtClean="0"/>
          </a:p>
          <a:p>
            <a:pPr>
              <a:spcBef>
                <a:spcPts val="600"/>
              </a:spcBef>
            </a:pPr>
            <a:r>
              <a:rPr lang="en-ZA" b="1" dirty="0" smtClean="0"/>
              <a:t>Preference of team (judgement of best balance of development impact and cost)</a:t>
            </a:r>
          </a:p>
          <a:p>
            <a:endParaRPr lang="en-ZA" dirty="0" smtClean="0"/>
          </a:p>
          <a:p>
            <a:pPr>
              <a:spcBef>
                <a:spcPts val="600"/>
              </a:spcBef>
            </a:pPr>
            <a:r>
              <a:rPr lang="en-ZA" sz="1700" dirty="0" smtClean="0">
                <a:solidFill>
                  <a:schemeClr val="bg1"/>
                </a:solidFill>
              </a:rPr>
              <a:t>1</a:t>
            </a:r>
            <a:r>
              <a:rPr lang="en-ZA" sz="1700" baseline="30000" dirty="0" smtClean="0"/>
              <a:t>st</a:t>
            </a:r>
            <a:r>
              <a:rPr lang="en-ZA" sz="1700" dirty="0" smtClean="0"/>
              <a:t> Preferred Option:  </a:t>
            </a:r>
            <a:r>
              <a:rPr lang="en-ZA" sz="1700" dirty="0" smtClean="0">
                <a:solidFill>
                  <a:schemeClr val="bg1"/>
                </a:solidFill>
              </a:rPr>
              <a:t>Both Common Code and Economic Classification (Option 5 and 7)</a:t>
            </a:r>
          </a:p>
          <a:p>
            <a:pPr>
              <a:spcBef>
                <a:spcPts val="600"/>
              </a:spcBef>
            </a:pPr>
            <a:r>
              <a:rPr lang="en-ZA" sz="1700" dirty="0" smtClean="0">
                <a:solidFill>
                  <a:schemeClr val="bg1"/>
                </a:solidFill>
              </a:rPr>
              <a:t>2</a:t>
            </a:r>
            <a:r>
              <a:rPr lang="en-ZA" sz="1700" baseline="30000" dirty="0" smtClean="0"/>
              <a:t>nd</a:t>
            </a:r>
            <a:r>
              <a:rPr lang="en-ZA" sz="1700" dirty="0" smtClean="0"/>
              <a:t> Preferred Option: </a:t>
            </a:r>
            <a:r>
              <a:rPr lang="en-ZA" sz="1700" dirty="0" smtClean="0">
                <a:solidFill>
                  <a:schemeClr val="bg1"/>
                </a:solidFill>
              </a:rPr>
              <a:t>Both Common Code and Economic Classification, drop</a:t>
            </a:r>
          </a:p>
          <a:p>
            <a:pPr>
              <a:spcBef>
                <a:spcPts val="600"/>
              </a:spcBef>
            </a:pPr>
            <a:r>
              <a:rPr lang="en-ZA" sz="1700" dirty="0">
                <a:solidFill>
                  <a:schemeClr val="bg1"/>
                </a:solidFill>
              </a:rPr>
              <a:t>	</a:t>
            </a:r>
            <a:r>
              <a:rPr lang="en-ZA" sz="1700" dirty="0" smtClean="0">
                <a:solidFill>
                  <a:schemeClr val="bg1"/>
                </a:solidFill>
              </a:rPr>
              <a:t>	    Accountable Institution (Option 6)</a:t>
            </a:r>
          </a:p>
          <a:p>
            <a:pPr>
              <a:spcBef>
                <a:spcPts val="600"/>
              </a:spcBef>
            </a:pPr>
            <a:r>
              <a:rPr lang="en-ZA" sz="1700" dirty="0" smtClean="0">
                <a:solidFill>
                  <a:schemeClr val="bg1"/>
                </a:solidFill>
              </a:rPr>
              <a:t>3</a:t>
            </a:r>
            <a:r>
              <a:rPr lang="en-ZA" sz="1700" baseline="30000" dirty="0" smtClean="0"/>
              <a:t>rd</a:t>
            </a:r>
            <a:r>
              <a:rPr lang="en-ZA" sz="1700" dirty="0" smtClean="0"/>
              <a:t> Preferred Option: </a:t>
            </a:r>
            <a:r>
              <a:rPr lang="en-ZA" sz="1700" dirty="0" smtClean="0">
                <a:solidFill>
                  <a:schemeClr val="bg1"/>
                </a:solidFill>
              </a:rPr>
              <a:t>Economic Classification with Accountable Institution (Option 4)</a:t>
            </a:r>
          </a:p>
          <a:p>
            <a:pPr>
              <a:spcBef>
                <a:spcPts val="600"/>
              </a:spcBef>
            </a:pPr>
            <a:r>
              <a:rPr lang="en-ZA" sz="1700" dirty="0" smtClean="0">
                <a:solidFill>
                  <a:schemeClr val="bg1"/>
                </a:solidFill>
              </a:rPr>
              <a:t>4</a:t>
            </a:r>
            <a:r>
              <a:rPr lang="en-ZA" sz="1700" baseline="30000" dirty="0" smtClean="0"/>
              <a:t>th</a:t>
            </a:r>
            <a:r>
              <a:rPr lang="en-ZA" sz="1700" dirty="0" smtClean="0"/>
              <a:t> Preferred Option: </a:t>
            </a:r>
            <a:r>
              <a:rPr lang="en-ZA" sz="1700" dirty="0" smtClean="0">
                <a:solidFill>
                  <a:schemeClr val="bg1"/>
                </a:solidFill>
              </a:rPr>
              <a:t>Common Code with Accountable Institution (Option 3)</a:t>
            </a:r>
          </a:p>
          <a:p>
            <a:pPr>
              <a:spcBef>
                <a:spcPts val="600"/>
              </a:spcBef>
            </a:pPr>
            <a:r>
              <a:rPr lang="en-ZA" sz="1700" dirty="0" smtClean="0">
                <a:solidFill>
                  <a:schemeClr val="bg1"/>
                </a:solidFill>
              </a:rPr>
              <a:t>5</a:t>
            </a:r>
            <a:r>
              <a:rPr lang="en-ZA" sz="1700" baseline="30000" dirty="0" smtClean="0"/>
              <a:t>th</a:t>
            </a:r>
            <a:r>
              <a:rPr lang="en-ZA" sz="1700" dirty="0" smtClean="0"/>
              <a:t> Preferred Option: </a:t>
            </a:r>
            <a:r>
              <a:rPr lang="en-ZA" sz="1700" dirty="0" smtClean="0">
                <a:solidFill>
                  <a:schemeClr val="bg1"/>
                </a:solidFill>
              </a:rPr>
              <a:t>Tweak Accountable Institution (Option 2)</a:t>
            </a:r>
          </a:p>
          <a:p>
            <a:pPr>
              <a:spcBef>
                <a:spcPts val="600"/>
              </a:spcBef>
            </a:pPr>
            <a:r>
              <a:rPr lang="en-ZA" sz="1700" dirty="0" smtClean="0">
                <a:solidFill>
                  <a:schemeClr val="bg1"/>
                </a:solidFill>
              </a:rPr>
              <a:t>6</a:t>
            </a:r>
            <a:r>
              <a:rPr lang="en-ZA" sz="1700" baseline="30000" dirty="0" smtClean="0"/>
              <a:t>th</a:t>
            </a:r>
            <a:r>
              <a:rPr lang="en-ZA" sz="1700" dirty="0" smtClean="0"/>
              <a:t> Preferred Option: </a:t>
            </a:r>
            <a:r>
              <a:rPr lang="en-ZA" sz="1700" dirty="0" smtClean="0">
                <a:solidFill>
                  <a:schemeClr val="bg1"/>
                </a:solidFill>
              </a:rPr>
              <a:t>Leave Standard as is (Option 1)</a:t>
            </a:r>
          </a:p>
        </p:txBody>
      </p:sp>
    </p:spTree>
    <p:extLst>
      <p:ext uri="{BB962C8B-B14F-4D97-AF65-F5344CB8AC3E}">
        <p14:creationId xmlns:p14="http://schemas.microsoft.com/office/powerpoint/2010/main" xmlns="" val="27580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OPTIONS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1: Keep IATI Standard as is, drop the Budget Identifier</a:t>
            </a:r>
          </a:p>
          <a:p>
            <a:r>
              <a:rPr lang="en-GB" dirty="0" smtClean="0"/>
              <a:t>2: Tweak the accountable institution</a:t>
            </a:r>
          </a:p>
          <a:p>
            <a:r>
              <a:rPr lang="en-GB" dirty="0" smtClean="0"/>
              <a:t>3: Include common code</a:t>
            </a:r>
          </a:p>
          <a:p>
            <a:r>
              <a:rPr lang="en-GB" dirty="0" smtClean="0"/>
              <a:t>4: Add economic classification</a:t>
            </a:r>
          </a:p>
          <a:p>
            <a:r>
              <a:rPr lang="en-GB" dirty="0" smtClean="0"/>
              <a:t>5: Add common code and economic classification</a:t>
            </a:r>
          </a:p>
          <a:p>
            <a:r>
              <a:rPr lang="en-GB" dirty="0" smtClean="0"/>
              <a:t>6: Drop accountable institution, add common code and economic classification</a:t>
            </a:r>
          </a:p>
          <a:p>
            <a:r>
              <a:rPr lang="en-GB" dirty="0" smtClean="0"/>
              <a:t>7: Adjust CRS coding in sectors that are needed, ensuring compatibility with base CRS to align with historic data…and add economic classification.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1446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What do we know about aid information at the country level?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Overall, poorly available</a:t>
            </a:r>
          </a:p>
          <a:p>
            <a:r>
              <a:rPr lang="en-ZA" dirty="0" smtClean="0"/>
              <a:t>More so for low income countries, with higher aid dependency and less robust systems</a:t>
            </a:r>
          </a:p>
          <a:p>
            <a:r>
              <a:rPr lang="en-ZA" dirty="0" smtClean="0"/>
              <a:t>Correlation between improvement in PFM capacity and quality of aid information on budget</a:t>
            </a:r>
          </a:p>
          <a:p>
            <a:pPr lvl="1"/>
            <a:r>
              <a:rPr lang="en-ZA" sz="1900" dirty="0" smtClean="0"/>
              <a:t>Case study evidence that willingness of donors to provide information is dependent on strength of country institutions to collect information and credibility of country budget systems</a:t>
            </a:r>
          </a:p>
          <a:p>
            <a:r>
              <a:rPr lang="en-ZA" dirty="0" smtClean="0"/>
              <a:t>Countries that most need aid information have poor access to it</a:t>
            </a:r>
          </a:p>
          <a:p>
            <a:r>
              <a:rPr lang="en-ZA" dirty="0" smtClean="0"/>
              <a:t>Even </a:t>
            </a:r>
            <a:r>
              <a:rPr lang="en-ZA" dirty="0"/>
              <a:t>in countries that have effective aid information collection systems </a:t>
            </a:r>
            <a:endParaRPr lang="en-ZA" dirty="0" smtClean="0"/>
          </a:p>
          <a:p>
            <a:pPr lvl="1"/>
            <a:r>
              <a:rPr lang="en-ZA" sz="1900" dirty="0" smtClean="0"/>
              <a:t>Information on off-budget projects and </a:t>
            </a:r>
            <a:r>
              <a:rPr lang="en-ZA" sz="1900" dirty="0" err="1" smtClean="0"/>
              <a:t>programes</a:t>
            </a:r>
            <a:r>
              <a:rPr lang="en-ZA" sz="1900" dirty="0" smtClean="0"/>
              <a:t> is less comprehensive</a:t>
            </a:r>
          </a:p>
          <a:p>
            <a:pPr lvl="1"/>
            <a:r>
              <a:rPr lang="en-ZA" sz="1900" dirty="0" smtClean="0"/>
              <a:t>Information on actual less available than on projections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747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1898703114"/>
              </p:ext>
            </p:extLst>
          </p:nvPr>
        </p:nvGraphicFramePr>
        <p:xfrm>
          <a:off x="827584" y="4149080"/>
          <a:ext cx="72008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3318083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 smtClean="0"/>
              <a:t>Of these: provision of estimates and reports (PEFA D2 (i) and (ii))</a:t>
            </a:r>
            <a:endParaRPr lang="en-ZA" sz="2400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2521923500"/>
              </p:ext>
            </p:extLst>
          </p:nvPr>
        </p:nvGraphicFramePr>
        <p:xfrm>
          <a:off x="755576" y="1322001"/>
          <a:ext cx="6840760" cy="1818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79984" y="491004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 smtClean="0"/>
              <a:t>Donor financed and government-managed projects on budget (PEFA PI 7 (ii))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24437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4437112"/>
            <a:ext cx="7992888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/>
          <a:lstStyle/>
          <a:p>
            <a:r>
              <a:rPr lang="en-ZA" dirty="0" smtClean="0"/>
              <a:t>The Budget Identifier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880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3200" dirty="0" smtClean="0"/>
              <a:t>But</a:t>
            </a:r>
          </a:p>
          <a:p>
            <a:pPr marL="0" indent="0" algn="ctr">
              <a:buNone/>
            </a:pPr>
            <a:r>
              <a:rPr lang="en-ZA" sz="2800" dirty="0" smtClean="0">
                <a:solidFill>
                  <a:schemeClr val="accent2"/>
                </a:solidFill>
              </a:rPr>
              <a:t>Does IATI need a Budget Identifier and what are the options for it?</a:t>
            </a:r>
          </a:p>
          <a:p>
            <a:r>
              <a:rPr lang="en-ZA" sz="1800" dirty="0" smtClean="0">
                <a:solidFill>
                  <a:schemeClr val="bg1"/>
                </a:solidFill>
              </a:rPr>
              <a:t>What value would it add over an IATI feed without it?</a:t>
            </a:r>
          </a:p>
          <a:p>
            <a:r>
              <a:rPr lang="en-ZA" sz="1800" dirty="0" smtClean="0">
                <a:solidFill>
                  <a:schemeClr val="bg1"/>
                </a:solidFill>
              </a:rPr>
              <a:t>What is likelihood of quality information under different options?</a:t>
            </a:r>
          </a:p>
          <a:p>
            <a:r>
              <a:rPr lang="en-ZA" sz="1800" dirty="0" smtClean="0">
                <a:solidFill>
                  <a:schemeClr val="bg1"/>
                </a:solidFill>
              </a:rPr>
              <a:t>What are risks, costs and benefits?</a:t>
            </a:r>
          </a:p>
          <a:p>
            <a:pPr marL="0" indent="0">
              <a:buNone/>
            </a:pPr>
            <a:endParaRPr lang="en-ZA" sz="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8136904" cy="20313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2400" dirty="0" smtClean="0">
                <a:solidFill>
                  <a:schemeClr val="bg2">
                    <a:lumMod val="50000"/>
                  </a:schemeClr>
                </a:solidFill>
              </a:rPr>
              <a:t>KEY FINDING on COMMON CODE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Compatible with country budgets: but would require further work</a:t>
            </a:r>
          </a:p>
          <a:p>
            <a:pPr marL="2114550" lvl="4" indent="-285750">
              <a:buFont typeface="Arial" pitchFamily="34" charset="0"/>
              <a:buChar char="•"/>
            </a:pPr>
            <a:r>
              <a:rPr lang="en-ZA" sz="1600" dirty="0" smtClean="0">
                <a:solidFill>
                  <a:schemeClr val="bg1"/>
                </a:solidFill>
              </a:rPr>
              <a:t>Aggregate</a:t>
            </a:r>
          </a:p>
          <a:p>
            <a:pPr marL="2114550" lvl="4" indent="-285750">
              <a:buFont typeface="Arial" pitchFamily="34" charset="0"/>
              <a:buChar char="•"/>
            </a:pPr>
            <a:r>
              <a:rPr lang="en-ZA" sz="1600" dirty="0" smtClean="0">
                <a:solidFill>
                  <a:schemeClr val="bg1"/>
                </a:solidFill>
              </a:rPr>
              <a:t>Disaggregate and</a:t>
            </a:r>
          </a:p>
          <a:p>
            <a:pPr marL="2114550" lvl="4" indent="-285750">
              <a:buFont typeface="Arial" pitchFamily="34" charset="0"/>
              <a:buChar char="•"/>
            </a:pPr>
            <a:r>
              <a:rPr lang="en-ZA" sz="1600" dirty="0" smtClean="0">
                <a:solidFill>
                  <a:schemeClr val="bg1"/>
                </a:solidFill>
              </a:rPr>
              <a:t>Manually assign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But will be useful signifier of budget placement of aid activities and will contribute to use of IATI data at country level.</a:t>
            </a:r>
          </a:p>
        </p:txBody>
      </p:sp>
    </p:spTree>
    <p:extLst>
      <p:ext uri="{BB962C8B-B14F-4D97-AF65-F5344CB8AC3E}">
        <p14:creationId xmlns:p14="http://schemas.microsoft.com/office/powerpoint/2010/main" xmlns="" val="36778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Option 1: Leave standard as is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4568"/>
            <a:ext cx="8229600" cy="4876800"/>
          </a:xfrm>
        </p:spPr>
        <p:txBody>
          <a:bodyPr/>
          <a:lstStyle/>
          <a:p>
            <a:r>
              <a:rPr lang="en-ZA" dirty="0" smtClean="0"/>
              <a:t>CRS Code + Participating Organisations Segment provides enough information for countries to map</a:t>
            </a:r>
          </a:p>
          <a:p>
            <a:r>
              <a:rPr lang="en-ZA" dirty="0" smtClean="0"/>
              <a:t>But</a:t>
            </a:r>
          </a:p>
          <a:p>
            <a:pPr lvl="1"/>
            <a:r>
              <a:rPr lang="en-ZA" dirty="0" smtClean="0"/>
              <a:t>CRS provides good information for some sectors, not other</a:t>
            </a:r>
          </a:p>
          <a:p>
            <a:pPr lvl="1"/>
            <a:r>
              <a:rPr lang="en-ZA" dirty="0" smtClean="0"/>
              <a:t>Participating Organisation segment could provide information required but</a:t>
            </a:r>
          </a:p>
          <a:p>
            <a:pPr lvl="2"/>
            <a:r>
              <a:rPr lang="en-ZA" dirty="0" smtClean="0"/>
              <a:t>Will it be used, and if used, what will quality be (requires detailed information of country)? Will it always provide information?</a:t>
            </a:r>
          </a:p>
          <a:p>
            <a:pPr lvl="1"/>
            <a:r>
              <a:rPr lang="en-ZA" dirty="0" smtClean="0"/>
              <a:t>On balance more likely that a common code – with which donor staff can grow familiar – will provide good information.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BUT…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4279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Option 2: Tweak the Participating Organisation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r>
              <a:rPr lang="en-ZA" dirty="0" smtClean="0"/>
              <a:t>Will solve issue with countries where signatory of financing agreement is not institution against whose budget funds are used.</a:t>
            </a:r>
          </a:p>
          <a:p>
            <a:r>
              <a:rPr lang="en-ZA" dirty="0" smtClean="0"/>
              <a:t>But not data provision and data quality issue.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838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Option 3: Include the common code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Impact will differ across countries, </a:t>
            </a:r>
          </a:p>
          <a:p>
            <a:pPr lvl="1"/>
            <a:r>
              <a:rPr lang="en-ZA" dirty="0"/>
              <a:t>M</a:t>
            </a:r>
            <a:r>
              <a:rPr lang="en-ZA" dirty="0" smtClean="0"/>
              <a:t>ost for countries without AIMS and effective data collection systems</a:t>
            </a:r>
          </a:p>
          <a:p>
            <a:pPr lvl="1"/>
            <a:r>
              <a:rPr lang="en-ZA" dirty="0" smtClean="0"/>
              <a:t>But even for AIMS effective countries will contribute to data quality</a:t>
            </a:r>
          </a:p>
          <a:p>
            <a:pPr lvl="1"/>
            <a:endParaRPr lang="en-ZA" dirty="0" smtClean="0"/>
          </a:p>
          <a:p>
            <a:pPr lvl="1"/>
            <a:endParaRPr lang="en-ZA" dirty="0"/>
          </a:p>
          <a:p>
            <a:pPr lvl="1"/>
            <a:endParaRPr lang="en-ZA" dirty="0" smtClean="0"/>
          </a:p>
          <a:p>
            <a:pPr lvl="1"/>
            <a:endParaRPr lang="en-ZA" dirty="0"/>
          </a:p>
          <a:p>
            <a:pPr lvl="1"/>
            <a:endParaRPr lang="en-ZA" dirty="0" smtClean="0"/>
          </a:p>
          <a:p>
            <a:pPr lvl="1"/>
            <a:endParaRPr lang="en-ZA" dirty="0"/>
          </a:p>
          <a:p>
            <a:pPr lvl="1"/>
            <a:r>
              <a:rPr lang="en-ZA" dirty="0" smtClean="0"/>
              <a:t>Cost neutral for donors</a:t>
            </a:r>
          </a:p>
          <a:p>
            <a:pPr lvl="2"/>
            <a:r>
              <a:rPr lang="en-ZA" dirty="0" smtClean="0"/>
              <a:t>Time and resource intensity of country level processes</a:t>
            </a:r>
          </a:p>
          <a:p>
            <a:pPr lvl="2"/>
            <a:r>
              <a:rPr lang="en-ZA" dirty="0" err="1" smtClean="0"/>
              <a:t>Vs</a:t>
            </a:r>
            <a:r>
              <a:rPr lang="en-ZA" dirty="0" smtClean="0"/>
              <a:t> coding Common Code into donor management information systems/ programming processes</a:t>
            </a:r>
          </a:p>
          <a:p>
            <a:pPr marL="274320" lvl="1" indent="0">
              <a:buNone/>
            </a:pPr>
            <a:endParaRPr lang="en-ZA" dirty="0"/>
          </a:p>
          <a:p>
            <a:pPr marL="274320" lvl="1" indent="0">
              <a:buNone/>
            </a:pPr>
            <a:r>
              <a:rPr lang="en-ZA" dirty="0" smtClean="0"/>
              <a:t>BUT….</a:t>
            </a:r>
          </a:p>
          <a:p>
            <a:pPr lvl="2"/>
            <a:endParaRPr lang="en-ZA" dirty="0" smtClean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3212976"/>
            <a:ext cx="8712968" cy="15696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A" dirty="0" smtClean="0"/>
              <a:t>For countries with an AIMS current IATI feed can be used to get comprehensive list of projects, with country-level follow-up to identify relevant country institutions and sub-sectors for mapping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ZA" sz="1400" dirty="0" smtClean="0">
                <a:solidFill>
                  <a:schemeClr val="bg1"/>
                </a:solidFill>
              </a:rPr>
              <a:t>65% of LICs and 29% of MICs have AIMS, but case study data shows link between AIMS effectiveness and PFM quality, how many are effective collectors of information?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ZA" sz="1400" dirty="0" smtClean="0">
                <a:solidFill>
                  <a:schemeClr val="bg1"/>
                </a:solidFill>
              </a:rPr>
              <a:t>Common code could contribute effectively to their transformation to this role.</a:t>
            </a:r>
            <a:endParaRPr lang="en-Z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69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Option 4: Introduce an economic classification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r>
              <a:rPr lang="en-ZA" dirty="0" smtClean="0"/>
              <a:t>Case studies confirmed need for economic classification</a:t>
            </a:r>
          </a:p>
          <a:p>
            <a:r>
              <a:rPr lang="en-ZA" dirty="0" smtClean="0"/>
              <a:t>Country level? But then only for on-budget projects, and crucially needed for off-budget projects</a:t>
            </a:r>
          </a:p>
          <a:p>
            <a:r>
              <a:rPr lang="en-ZA" dirty="0" smtClean="0"/>
              <a:t>Minimum level: identify proportion that is capital spending</a:t>
            </a:r>
          </a:p>
          <a:p>
            <a:r>
              <a:rPr lang="en-ZA" dirty="0" smtClean="0"/>
              <a:t>But, will not be cost-neutral: information not provided at country level so additional resources required</a:t>
            </a:r>
          </a:p>
          <a:p>
            <a:r>
              <a:rPr lang="en-ZA" dirty="0" smtClean="0"/>
              <a:t>But, positive development impact </a:t>
            </a:r>
          </a:p>
          <a:p>
            <a:pPr marL="0" indent="0">
              <a:buNone/>
            </a:pPr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7309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Option 5: Include both common code and economic classification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Highest impact at country level</a:t>
            </a:r>
          </a:p>
          <a:p>
            <a:r>
              <a:rPr lang="en-ZA" dirty="0" smtClean="0"/>
              <a:t>Could improve quality if IATI data</a:t>
            </a:r>
          </a:p>
          <a:p>
            <a:r>
              <a:rPr lang="en-ZA" dirty="0" smtClean="0"/>
              <a:t>Cost-neutral for budget identifier, but not economic classification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458031"/>
            <a:ext cx="8208912" cy="28931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A" dirty="0" smtClean="0"/>
              <a:t>Country level collection of information is not alternative for international level provision. Without international data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ZA" sz="1600" dirty="0">
                <a:solidFill>
                  <a:schemeClr val="bg1"/>
                </a:solidFill>
              </a:rPr>
              <a:t>C</a:t>
            </a:r>
            <a:r>
              <a:rPr lang="en-ZA" sz="1600" dirty="0" smtClean="0">
                <a:solidFill>
                  <a:schemeClr val="bg1"/>
                </a:solidFill>
              </a:rPr>
              <a:t>ountry level will remain incomplete and less reliable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ZA" sz="1600" dirty="0" smtClean="0">
                <a:solidFill>
                  <a:schemeClr val="bg1"/>
                </a:solidFill>
              </a:rPr>
              <a:t>Onerous, more time intensive and expensive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ZA" sz="1600" dirty="0" smtClean="0">
                <a:solidFill>
                  <a:schemeClr val="bg1"/>
                </a:solidFill>
              </a:rPr>
              <a:t>Countries unlikely to succeed without budget improvements; budget improvements unlikely without better aid data</a:t>
            </a:r>
          </a:p>
          <a:p>
            <a:r>
              <a:rPr lang="en-ZA" dirty="0" smtClean="0"/>
              <a:t>With international level data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ZA" sz="1600" dirty="0" smtClean="0">
                <a:solidFill>
                  <a:schemeClr val="bg1"/>
                </a:solidFill>
              </a:rPr>
              <a:t>Country level activities can switch from primary collection to verification and analysis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ZA" sz="1600" dirty="0" smtClean="0">
                <a:solidFill>
                  <a:schemeClr val="bg1"/>
                </a:solidFill>
              </a:rPr>
              <a:t>But only if awareness of IATI raised at country level and completeness and quality of IATI dataset can compete with country level data</a:t>
            </a:r>
          </a:p>
        </p:txBody>
      </p:sp>
    </p:spTree>
    <p:extLst>
      <p:ext uri="{BB962C8B-B14F-4D97-AF65-F5344CB8AC3E}">
        <p14:creationId xmlns:p14="http://schemas.microsoft.com/office/powerpoint/2010/main" xmlns="" val="4116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544</TotalTime>
  <Words>852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Recommendations for the Budget identifier</vt:lpstr>
      <vt:lpstr>What do we know about aid information at the country level?</vt:lpstr>
      <vt:lpstr>Slide 3</vt:lpstr>
      <vt:lpstr>The Budget Identifier</vt:lpstr>
      <vt:lpstr>Option 1: Leave standard as is</vt:lpstr>
      <vt:lpstr>Option 2: Tweak the Participating Organisation</vt:lpstr>
      <vt:lpstr>Option 3: Include the common code</vt:lpstr>
      <vt:lpstr>Option 4: Introduce an economic classification</vt:lpstr>
      <vt:lpstr>Option 5: Include both common code and economic classification</vt:lpstr>
      <vt:lpstr>Option 6: Drop Accountable Institution field and include Code and/or Economic</vt:lpstr>
      <vt:lpstr>OPTIONS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for the Budget identifier</dc:title>
  <dc:creator>Alta</dc:creator>
  <cp:lastModifiedBy>Mattb</cp:lastModifiedBy>
  <cp:revision>20</cp:revision>
  <dcterms:created xsi:type="dcterms:W3CDTF">2012-05-14T13:17:43Z</dcterms:created>
  <dcterms:modified xsi:type="dcterms:W3CDTF">2012-05-23T09:17:19Z</dcterms:modified>
</cp:coreProperties>
</file>